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6" r:id="rId4"/>
    <p:sldId id="262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08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198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264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14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861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772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526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670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665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840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80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3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AB3936-12E7-48C1-8089-CBFCF617E68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64170-A4FD-48E4-93A9-298BC718FB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002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340768"/>
            <a:ext cx="856895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PŘEDMĚT: </a:t>
            </a:r>
            <a:r>
              <a:rPr lang="cs-CZ" b="1" dirty="0">
                <a:solidFill>
                  <a:schemeClr val="bg1"/>
                </a:solidFill>
              </a:rPr>
              <a:t>Chemie</a:t>
            </a:r>
          </a:p>
          <a:p>
            <a:r>
              <a:rPr lang="cs-CZ" dirty="0">
                <a:solidFill>
                  <a:schemeClr val="bg1"/>
                </a:solidFill>
              </a:rPr>
              <a:t>ROČNÍK: </a:t>
            </a:r>
            <a:r>
              <a:rPr lang="cs-CZ" b="1" dirty="0">
                <a:solidFill>
                  <a:schemeClr val="bg1"/>
                </a:solidFill>
              </a:rPr>
              <a:t>8. ročník</a:t>
            </a:r>
          </a:p>
          <a:p>
            <a:r>
              <a:rPr lang="cs-CZ" dirty="0">
                <a:solidFill>
                  <a:schemeClr val="bg1"/>
                </a:solidFill>
              </a:rPr>
              <a:t>TÉMA: </a:t>
            </a:r>
            <a:r>
              <a:rPr lang="cs-CZ" dirty="0" smtClean="0">
                <a:solidFill>
                  <a:schemeClr val="bg1"/>
                </a:solidFill>
              </a:rPr>
              <a:t>V</a:t>
            </a:r>
            <a:r>
              <a:rPr lang="cs-CZ" b="1" dirty="0" smtClean="0">
                <a:solidFill>
                  <a:schemeClr val="bg1"/>
                </a:solidFill>
              </a:rPr>
              <a:t>ýznamné hydroxidy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AUTOR: </a:t>
            </a:r>
            <a:r>
              <a:rPr lang="cs-CZ" b="1" dirty="0">
                <a:solidFill>
                  <a:schemeClr val="bg1"/>
                </a:solidFill>
              </a:rPr>
              <a:t>Ing. Pavla Zezulová</a:t>
            </a:r>
          </a:p>
          <a:p>
            <a:r>
              <a:rPr lang="cs-CZ" dirty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13. </a:t>
            </a:r>
            <a:r>
              <a:rPr lang="cs-CZ" b="1" dirty="0">
                <a:solidFill>
                  <a:schemeClr val="bg1"/>
                </a:solidFill>
              </a:rPr>
              <a:t>5. 2012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VY_32_INOVACE_22_PZ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3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1162" y="825312"/>
            <a:ext cx="89128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+mj-lt"/>
              </a:rPr>
              <a:t>Anotace</a:t>
            </a:r>
          </a:p>
          <a:p>
            <a:endParaRPr lang="cs-CZ" sz="2000" b="1" dirty="0">
              <a:solidFill>
                <a:schemeClr val="bg1"/>
              </a:solidFill>
              <a:latin typeface="+mj-lt"/>
            </a:endParaRPr>
          </a:p>
          <a:p>
            <a:r>
              <a:rPr lang="cs-CZ" sz="2000" dirty="0" smtClean="0">
                <a:solidFill>
                  <a:schemeClr val="bg1"/>
                </a:solidFill>
                <a:latin typeface="+mj-lt"/>
              </a:rPr>
              <a:t>Materiál je určen pro výuku v 8. ročníku. Seznamuje žáky s nejvýznamnějšími 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hydroxidy. </a:t>
            </a:r>
            <a:r>
              <a:rPr lang="cs-CZ" sz="2000" dirty="0" smtClean="0">
                <a:solidFill>
                  <a:schemeClr val="bg1"/>
                </a:solidFill>
                <a:latin typeface="+mj-lt"/>
              </a:rPr>
              <a:t>Kromě získávání nových informací se žáci opírají o své předchozí znalosti s úvodní charakteristiky hydroxidů. Prostřednictvím promítaných obrázků jsou žáci vtaženi do samotného výkladu.</a:t>
            </a:r>
            <a:endParaRPr lang="cs-CZ" sz="20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5589" y="3861048"/>
            <a:ext cx="89128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+mj-lt"/>
              </a:rPr>
              <a:t>Pilotáž</a:t>
            </a:r>
          </a:p>
          <a:p>
            <a:endParaRPr lang="cs-CZ" sz="2000" b="1" dirty="0">
              <a:solidFill>
                <a:schemeClr val="bg1"/>
              </a:solidFill>
              <a:latin typeface="+mj-lt"/>
            </a:endParaRPr>
          </a:p>
          <a:p>
            <a:r>
              <a:rPr lang="cs-CZ" sz="2000" dirty="0" smtClean="0">
                <a:solidFill>
                  <a:schemeClr val="bg1"/>
                </a:solidFill>
                <a:latin typeface="+mj-lt"/>
              </a:rPr>
              <a:t>Materiál byl ověřován ve dvou paralelních třídách osmého ročníku. Žáci reagovali na pokládané otázky většinou dobře. Překvapivou informací pro ně je využití hydroxidů při výrobě mýdla a odstraňování starých nátěrů. Naopak většina z nich zná hydroxidy jako prostředek na čištění ucpaných odpadů.</a:t>
            </a:r>
            <a:endParaRPr lang="cs-CZ" sz="200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558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3029330"/>
            <a:ext cx="6909264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Významné </a:t>
            </a:r>
          </a:p>
          <a:p>
            <a:r>
              <a:rPr lang="cs-CZ" sz="9600" dirty="0" smtClean="0">
                <a:solidFill>
                  <a:schemeClr val="bg2">
                    <a:lumMod val="75000"/>
                  </a:schemeClr>
                </a:solidFill>
                <a:latin typeface="Algerian" pitchFamily="82" charset="0"/>
              </a:rPr>
              <a:t>HYDROXIDY</a:t>
            </a:r>
            <a:endParaRPr lang="cs-CZ" sz="9600" dirty="0">
              <a:solidFill>
                <a:schemeClr val="bg2">
                  <a:lumMod val="75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7" name="Picture 3" descr="C:\Users\ZS SLOVAN\AppData\Local\Microsoft\Windows\Temporary Internet Files\Content.IE5\RG38T0MW\MC9002875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79" y="548680"/>
            <a:ext cx="1650749" cy="248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54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76672"/>
            <a:ext cx="5904656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Hydroxid sodný  </a:t>
            </a:r>
            <a:r>
              <a:rPr lang="cs-CZ" sz="3600" dirty="0" err="1" smtClean="0">
                <a:latin typeface="Arial Black" pitchFamily="34" charset="0"/>
              </a:rPr>
              <a:t>NaOH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1189" y="1579140"/>
            <a:ext cx="3365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 - louh sodný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9596" y="2368275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vlastnosti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26" b="96899" l="3500" r="94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648" y="1906675"/>
            <a:ext cx="3184748" cy="205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9596" y="3479935"/>
            <a:ext cx="4413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bílá pevná látka 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rozpustná ve vodě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584639"/>
            <a:ext cx="4165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Napiš rovnici rozkladu na ionty: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88648" y="4984865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. . . . . . . . . . . . . . . . . . . . . . . . . . . . . . . . . . . . . . .</a:t>
            </a:r>
            <a:endParaRPr lang="cs-CZ" b="1" dirty="0">
              <a:solidFill>
                <a:schemeClr val="bg1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860032" y="4495330"/>
            <a:ext cx="3865161" cy="622953"/>
            <a:chOff x="1359107" y="5510993"/>
            <a:chExt cx="3865161" cy="622953"/>
          </a:xfrm>
        </p:grpSpPr>
        <p:sp>
          <p:nvSpPr>
            <p:cNvPr id="13" name="TextovéPole 12"/>
            <p:cNvSpPr txBox="1"/>
            <p:nvPr/>
          </p:nvSpPr>
          <p:spPr>
            <a:xfrm>
              <a:off x="1359107" y="5610726"/>
              <a:ext cx="386516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>
                  <a:solidFill>
                    <a:schemeClr val="bg1"/>
                  </a:solidFill>
                  <a:latin typeface="Arial Black" pitchFamily="34" charset="0"/>
                </a:rPr>
                <a:t>NaOH</a:t>
              </a:r>
              <a:r>
                <a:rPr lang="cs-CZ" sz="2800" dirty="0" smtClean="0">
                  <a:solidFill>
                    <a:schemeClr val="bg1"/>
                  </a:solidFill>
                  <a:latin typeface="Arial Black" pitchFamily="34" charset="0"/>
                </a:rPr>
                <a:t> </a:t>
              </a:r>
              <a:r>
                <a:rPr lang="cs-CZ" sz="2800" dirty="0" smtClean="0">
                  <a:solidFill>
                    <a:schemeClr val="bg1"/>
                  </a:solidFill>
                  <a:latin typeface="Franklin Gothic Book"/>
                </a:rPr>
                <a:t>→ </a:t>
              </a:r>
              <a:r>
                <a:rPr lang="cs-CZ" sz="2800" dirty="0" smtClean="0">
                  <a:solidFill>
                    <a:schemeClr val="bg1"/>
                  </a:solidFill>
                  <a:latin typeface="Arial Black" pitchFamily="34" charset="0"/>
                </a:rPr>
                <a:t>Na</a:t>
              </a:r>
              <a:r>
                <a:rPr lang="cs-CZ" sz="2800" baseline="30000" dirty="0" smtClean="0">
                  <a:solidFill>
                    <a:schemeClr val="bg1"/>
                  </a:solidFill>
                  <a:latin typeface="Arial Black" pitchFamily="34" charset="0"/>
                </a:rPr>
                <a:t>+</a:t>
              </a:r>
              <a:r>
                <a:rPr lang="cs-CZ" sz="2800" dirty="0" smtClean="0">
                  <a:solidFill>
                    <a:schemeClr val="bg1"/>
                  </a:solidFill>
                  <a:latin typeface="Arial Black" pitchFamily="34" charset="0"/>
                </a:rPr>
                <a:t> + OH</a:t>
              </a:r>
              <a:r>
                <a:rPr lang="cs-CZ" sz="2800" baseline="30000" dirty="0" smtClean="0">
                  <a:solidFill>
                    <a:schemeClr val="bg1"/>
                  </a:solidFill>
                  <a:latin typeface="Arial Black" pitchFamily="34" charset="0"/>
                </a:rPr>
                <a:t>-</a:t>
              </a:r>
              <a:endParaRPr lang="cs-CZ" sz="2800" baseline="30000" dirty="0">
                <a:solidFill>
                  <a:schemeClr val="bg1"/>
                </a:solidFill>
                <a:latin typeface="Arial Black" pitchFamily="34" charset="0"/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617229" y="5510993"/>
              <a:ext cx="562975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dirty="0" smtClean="0">
                  <a:solidFill>
                    <a:schemeClr val="bg1"/>
                  </a:solidFill>
                  <a:latin typeface="Arial Black" pitchFamily="34" charset="0"/>
                </a:rPr>
                <a:t>H</a:t>
              </a:r>
              <a:r>
                <a:rPr lang="cs-CZ" sz="1400" baseline="-25000" dirty="0" smtClean="0">
                  <a:solidFill>
                    <a:schemeClr val="bg1"/>
                  </a:solidFill>
                  <a:latin typeface="Arial Black" pitchFamily="34" charset="0"/>
                </a:rPr>
                <a:t>2</a:t>
              </a:r>
              <a:r>
                <a:rPr lang="cs-CZ" sz="1400" dirty="0" smtClean="0">
                  <a:solidFill>
                    <a:schemeClr val="bg1"/>
                  </a:solidFill>
                  <a:latin typeface="Arial Black" pitchFamily="34" charset="0"/>
                </a:rPr>
                <a:t>O</a:t>
              </a:r>
              <a:endParaRPr lang="cs-CZ" sz="1400" dirty="0">
                <a:solidFill>
                  <a:schemeClr val="bg1"/>
                </a:solidFill>
                <a:latin typeface="Arial Black" pitchFamily="34" charset="0"/>
              </a:endParaRPr>
            </a:p>
          </p:txBody>
        </p:sp>
      </p:grpSp>
      <p:sp>
        <p:nvSpPr>
          <p:cNvPr id="4" name="Obdélník 3"/>
          <p:cNvSpPr/>
          <p:nvPr/>
        </p:nvSpPr>
        <p:spPr>
          <a:xfrm>
            <a:off x="281189" y="5589240"/>
            <a:ext cx="829921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- pohlcuje snadno vzdušnou vlhkost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6588" y="3632855"/>
            <a:ext cx="4634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. . . . . . . . . . . . . . . . . . . . . . . . . . . . .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36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  <p:bldP spid="9" grpId="0"/>
      <p:bldP spid="11" grpId="0"/>
      <p:bldP spid="1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93467" y="418690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využití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2050" name="Picture 2" descr="C:\Users\ZS SLOVAN\AppData\Local\Microsoft\Windows\Temporary Internet Files\Content.IE5\0HJFE8EK\MC9004126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330" y="369127"/>
            <a:ext cx="2161515" cy="12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 SLOVAN\AppData\Local\Microsoft\Windows\Temporary Internet Files\Content.IE5\RG38T0MW\MC9002509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061" y="1585286"/>
            <a:ext cx="1763784" cy="248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 SLOVAN\AppData\Local\Microsoft\Windows\Temporary Internet Files\Content.IE5\RG38T0MW\MC900352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288" y="1420831"/>
            <a:ext cx="1268736" cy="215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60" y="4481267"/>
            <a:ext cx="1900238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 rot="5400000">
            <a:off x="4081227" y="4106568"/>
            <a:ext cx="134397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se zářezem 5"/>
          <p:cNvSpPr/>
          <p:nvPr/>
        </p:nvSpPr>
        <p:spPr>
          <a:xfrm>
            <a:off x="2474511" y="5071316"/>
            <a:ext cx="978408" cy="484632"/>
          </a:xfrm>
          <a:prstGeom prst="notched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488076" y="446198"/>
            <a:ext cx="263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- výroba mýdla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062" y="2036158"/>
            <a:ext cx="3456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- čistící prostředky: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41745" y="2730020"/>
            <a:ext cx="2972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(ucpané odpady)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9536" y="2730019"/>
            <a:ext cx="1569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(sporák)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309630" y="6108784"/>
            <a:ext cx="4870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odstraňovač starých nátěrů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61329" y="755412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7512" y="2262188"/>
            <a:ext cx="3060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409" y="6339616"/>
            <a:ext cx="5051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. . . . . . . . . . . . . . . .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672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1" grpId="0"/>
      <p:bldP spid="2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76672"/>
            <a:ext cx="720080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Hydroxid draselný KOH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8967" y="2097722"/>
            <a:ext cx="4039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- louh draselný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117" y="3525519"/>
            <a:ext cx="6438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vlastnosti a využití jako </a:t>
            </a:r>
            <a:r>
              <a:rPr lang="cs-CZ" sz="2800" dirty="0" err="1" smtClean="0">
                <a:solidFill>
                  <a:schemeClr val="bg1"/>
                </a:solidFill>
                <a:latin typeface="Arial Black" pitchFamily="34" charset="0"/>
              </a:rPr>
              <a:t>NaOH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59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76672"/>
            <a:ext cx="720080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Hydroxid vápenatý Ca(OH)</a:t>
            </a:r>
            <a:r>
              <a:rPr lang="cs-CZ" sz="3600" baseline="-25000" dirty="0" smtClean="0">
                <a:latin typeface="Arial Black" pitchFamily="34" charset="0"/>
              </a:rPr>
              <a:t>2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564" y="2025714"/>
            <a:ext cx="4057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- hašené vápno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453751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Vzniká reakcí páleného vápna s vodou: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298438"/>
            <a:ext cx="4522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00B050"/>
                </a:solidFill>
                <a:latin typeface="Arial Black" pitchFamily="34" charset="0"/>
              </a:rPr>
              <a:t>CaO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+ H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O </a:t>
            </a:r>
            <a:r>
              <a:rPr lang="cs-CZ" sz="2800" dirty="0" smtClean="0">
                <a:solidFill>
                  <a:srgbClr val="00B050"/>
                </a:solidFill>
                <a:latin typeface="Franklin Gothic Book"/>
              </a:rPr>
              <a:t>→ 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Ca(OH)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00B050"/>
              </a:solidFill>
              <a:latin typeface="Arial Black" pitchFamily="34" charset="0"/>
            </a:endParaRPr>
          </a:p>
        </p:txBody>
      </p:sp>
      <p:grpSp>
        <p:nvGrpSpPr>
          <p:cNvPr id="1167" name="Skupina 1166"/>
          <p:cNvGrpSpPr/>
          <p:nvPr/>
        </p:nvGrpSpPr>
        <p:grpSpPr>
          <a:xfrm>
            <a:off x="6788779" y="1640575"/>
            <a:ext cx="2325906" cy="1778508"/>
            <a:chOff x="6788779" y="1640575"/>
            <a:chExt cx="2325906" cy="1778508"/>
          </a:xfrm>
        </p:grpSpPr>
        <p:pic>
          <p:nvPicPr>
            <p:cNvPr id="1027" name="Picture 3" descr="C:\Users\ZS SLOVAN\AppData\Local\Microsoft\Windows\Temporary Internet Files\Content.IE5\LC0IHDKP\MC9002174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88779" y="1640575"/>
              <a:ext cx="1803197" cy="17785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98" name="Picture 174" descr="C:\Users\ZS SLOVAN\AppData\Local\Microsoft\Windows\Temporary Internet Files\Content.IE5\L8GQULH4\MC900318908[1].wmf"/>
            <p:cNvPicPr>
              <a:picLocks noChangeAspect="1" noChangeArrowheads="1"/>
            </p:cNvPicPr>
            <p:nvPr/>
          </p:nvPicPr>
          <p:blipFill>
            <a:blip r:embed="rId3" cstate="print">
              <a:lum bright="-40000" contrast="-4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38227" y="1980527"/>
              <a:ext cx="876458" cy="6463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68" name="TextovéPole 1167"/>
          <p:cNvSpPr txBox="1"/>
          <p:nvPr/>
        </p:nvSpPr>
        <p:spPr>
          <a:xfrm>
            <a:off x="1583125" y="4614441"/>
            <a:ext cx="6061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. . . . . . . . . . . . . . . . . . . . . . . . . . . . . . . . . . . . . . .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2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1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9596" y="548680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vlastnosti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865" l="9453" r="99005">
                        <a14:backgroundMark x1="2488" y1="30405" x2="2488" y2="304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92696"/>
            <a:ext cx="3405534" cy="250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1627" y="2562247"/>
            <a:ext cx="4465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bílá práškovitá látka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1627" y="3538095"/>
            <a:ext cx="6281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velmi málo rozpustná ve vodě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804" y="4437112"/>
            <a:ext cx="4242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 Napiš rovnici rozkladu na ionty: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5445224"/>
            <a:ext cx="445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. . . . . . . . . . . . . . . . . . . . . . . . . . . . . . . . . . . . . 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11357" y="5008656"/>
            <a:ext cx="45592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 Black" pitchFamily="34" charset="0"/>
              </a:rPr>
              <a:t>Ca(OH)</a:t>
            </a:r>
            <a:r>
              <a:rPr lang="cs-CZ" sz="2800" baseline="-25000" dirty="0">
                <a:solidFill>
                  <a:schemeClr val="bg1"/>
                </a:solidFill>
                <a:latin typeface="Arial Black" pitchFamily="34" charset="0"/>
              </a:rPr>
              <a:t>2 </a:t>
            </a:r>
            <a:r>
              <a:rPr lang="cs-CZ" sz="2800" b="1" dirty="0" smtClean="0">
                <a:solidFill>
                  <a:schemeClr val="bg1"/>
                </a:solidFill>
                <a:latin typeface="+mj-lt"/>
              </a:rPr>
              <a:t>→</a:t>
            </a:r>
            <a:r>
              <a:rPr lang="cs-CZ" baseline="-25000" dirty="0" smtClean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Ca</a:t>
            </a:r>
            <a:r>
              <a:rPr lang="cs-CZ" sz="2800" baseline="30000" dirty="0" smtClean="0">
                <a:solidFill>
                  <a:schemeClr val="bg1"/>
                </a:solidFill>
                <a:latin typeface="Arial Black" pitchFamily="34" charset="0"/>
              </a:rPr>
              <a:t>2+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+ 2OH</a:t>
            </a:r>
            <a:r>
              <a:rPr lang="cs-CZ" sz="2800" baseline="30000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r>
              <a:rPr lang="cs-CZ" baseline="-25000" dirty="0" smtClean="0">
                <a:solidFill>
                  <a:schemeClr val="bg1"/>
                </a:solidFill>
                <a:latin typeface="Arial Black" pitchFamily="34" charset="0"/>
              </a:rPr>
              <a:t> </a:t>
            </a:r>
            <a:endParaRPr lang="cs-CZ" baseline="-25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708" y="2900801"/>
            <a:ext cx="4456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. . . . . . . . . . . . . . . . . . . . . . . . . . . . . . . . . . . . . 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74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99037" y="493839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využití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4098" name="Picture 2" descr="C:\Users\ZS SLOVAN\AppData\Local\Microsoft\Windows\Temporary Internet Files\Content.IE5\J4MOJ4VF\MC900054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678" y="1348274"/>
            <a:ext cx="2300298" cy="218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 SLOVAN\AppData\Local\Microsoft\Windows\Temporary Internet Files\Content.IE5\0HJFE8EK\MC9002149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983810" cy="201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6J24D9TF\MC9004374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769" y="3094359"/>
            <a:ext cx="15748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1844824"/>
            <a:ext cx="2234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stavebnictví</a:t>
            </a:r>
            <a:endParaRPr lang="cs-CZ" sz="24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6333" y="5055608"/>
            <a:ext cx="341228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průmyslové hnojivo</a:t>
            </a: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(odstraňuje kyselost půd)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6J24D9TF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664907"/>
            <a:ext cx="877824" cy="715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6J24D9TF\MC90033136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050" y="3793511"/>
            <a:ext cx="1809184" cy="1742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6961225" y="5027399"/>
            <a:ext cx="489204" cy="242316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748493" y="5599436"/>
            <a:ext cx="310758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výroba cukru</a:t>
            </a:r>
          </a:p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(čištění cukrové šťávy)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4569" y="2132847"/>
            <a:ext cx="213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8975" y="6153434"/>
            <a:ext cx="3425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789" y="5541295"/>
            <a:ext cx="4114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. . . . .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183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4" grpId="0" animBg="1"/>
      <p:bldP spid="5" grpId="0"/>
      <p:bldP spid="6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76672"/>
            <a:ext cx="720080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Hydroxid amonný NH</a:t>
            </a:r>
            <a:r>
              <a:rPr lang="cs-CZ" sz="3600" baseline="-25000" dirty="0" smtClean="0">
                <a:latin typeface="Arial Black" pitchFamily="34" charset="0"/>
              </a:rPr>
              <a:t>4</a:t>
            </a:r>
            <a:r>
              <a:rPr lang="cs-CZ" sz="3600" dirty="0" smtClean="0">
                <a:latin typeface="Arial Black" pitchFamily="34" charset="0"/>
              </a:rPr>
              <a:t>OH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221649" y="2169730"/>
            <a:ext cx="4418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 Black" pitchFamily="34" charset="0"/>
              </a:rPr>
              <a:t>- čpavková voda </a:t>
            </a:r>
            <a:endParaRPr lang="cs-CZ" sz="36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573016"/>
            <a:ext cx="6277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vzniká reakcí čpavku s vodou: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3133" y="4417948"/>
            <a:ext cx="4140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NH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 + H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O → NH</a:t>
            </a:r>
            <a:r>
              <a:rPr lang="cs-CZ" sz="2800" baseline="-25000" dirty="0" smtClean="0">
                <a:solidFill>
                  <a:srgbClr val="00B050"/>
                </a:solidFill>
                <a:latin typeface="Arial Black" pitchFamily="34" charset="0"/>
              </a:rPr>
              <a:t>4</a:t>
            </a:r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6193" y="4794947"/>
            <a:ext cx="4342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. . . . . . . . . . . . . . . . . . . . . . . . . . . . . . . . . . . . .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73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9596" y="548680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vlastnosti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7921" y="1928445"/>
            <a:ext cx="50595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jediný kapalný hydroxid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ZS SLOVAN\AppData\Local\Microsoft\Windows\Temporary Internet Files\Content.IE5\RG38T0MW\MP90043048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73" r="9690" b="26487"/>
          <a:stretch/>
        </p:blipFill>
        <p:spPr bwMode="auto">
          <a:xfrm>
            <a:off x="6300192" y="3789040"/>
            <a:ext cx="1596043" cy="1692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ZS SLOVAN\AppData\Local\Microsoft\Windows\Temporary Internet Files\Content.IE5\RG38T0MW\MC900351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117" y="332656"/>
            <a:ext cx="1695676" cy="2717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82095" y="3181129"/>
            <a:ext cx="21996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bezbarvý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60222"/>
            <a:ext cx="3615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výrazný zápach 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0986" y="2326385"/>
            <a:ext cx="5057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. . . . . . . . . . . . . . . .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8769" y="3519683"/>
            <a:ext cx="213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33082" y="4801313"/>
            <a:ext cx="33384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  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ZS SLOVAN\AppData\Local\Microsoft\Windows\Temporary Internet Files\Content.IE5\LC0IHDKP\MC9001860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96" y="5148315"/>
            <a:ext cx="1492126" cy="149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533082" y="5632394"/>
            <a:ext cx="20802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 Black" pitchFamily="34" charset="0"/>
              </a:rPr>
              <a:t>- jedovatý</a:t>
            </a:r>
            <a:endParaRPr lang="cs-CZ" sz="28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88967" y="5894004"/>
            <a:ext cx="2131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71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  <p:bldP spid="9" grpId="0"/>
      <p:bldP spid="10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50663"/>
            <a:ext cx="2984252" cy="914400"/>
          </a:xfrm>
          <a:prstGeom prst="round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Arial Black" pitchFamily="34" charset="0"/>
              </a:rPr>
              <a:t>využití</a:t>
            </a:r>
            <a:endParaRPr lang="cs-CZ" sz="3600" dirty="0">
              <a:latin typeface="Arial Black" pitchFamily="34" charset="0"/>
            </a:endParaRPr>
          </a:p>
        </p:txBody>
      </p:sp>
      <p:pic>
        <p:nvPicPr>
          <p:cNvPr id="3" name="Picture 4" descr="C:\Users\ZS SLOVAN\AppData\Local\Microsoft\Windows\Temporary Internet Files\Content.IE5\6J24D9TF\MC900437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99970"/>
            <a:ext cx="157480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1099" y="2410296"/>
            <a:ext cx="48369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 Black" pitchFamily="34" charset="0"/>
              </a:rPr>
              <a:t>výroba průmyslových hnojiv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1674" y="2871961"/>
            <a:ext cx="4652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 . . . . . . . . . . . . . . . . . . . . . . . . . . . . . . . . . . . . . . . .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29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3964" y="786661"/>
            <a:ext cx="108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Zdroje: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3964" y="2298080"/>
            <a:ext cx="1327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chemeClr val="bg1"/>
                </a:solidFill>
              </a:rPr>
              <a:t>Ilustrace:</a:t>
            </a:r>
            <a:endParaRPr lang="cs-CZ" sz="2400" u="sng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3963" y="3006528"/>
            <a:ext cx="284122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http://office.microsoft.com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vlastní tvorba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3964" y="1262947"/>
            <a:ext cx="77544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MACH, J., PLUCKOVÁ, I., ŠIBOR, J. Chemie, Úvod do obecné a anorganické chemie. 1. vyd. Brno: Nová škola, 2010. ISBN 978-80-7289-133-7. s</a:t>
            </a:r>
            <a:r>
              <a:rPr lang="cs-CZ" dirty="0" smtClean="0">
                <a:solidFill>
                  <a:schemeClr val="bg1"/>
                </a:solidFill>
              </a:rPr>
              <a:t>. 68 - 69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65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895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EU12</cp:lastModifiedBy>
  <cp:revision>20</cp:revision>
  <dcterms:created xsi:type="dcterms:W3CDTF">2012-05-04T14:31:48Z</dcterms:created>
  <dcterms:modified xsi:type="dcterms:W3CDTF">2013-02-09T21:43:11Z</dcterms:modified>
</cp:coreProperties>
</file>