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4" r:id="rId7"/>
    <p:sldId id="266" r:id="rId8"/>
    <p:sldId id="267" r:id="rId9"/>
    <p:sldId id="262" r:id="rId10"/>
    <p:sldId id="265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44916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48653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79092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0685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0855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0091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50681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936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7710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230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7797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42267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PŘEDMĚT: ČESKÝ JAZYK A LITERATURA</a:t>
            </a:r>
          </a:p>
          <a:p>
            <a:r>
              <a:rPr lang="cs-CZ" dirty="0"/>
              <a:t>ROČNÍK: </a:t>
            </a:r>
            <a:r>
              <a:rPr lang="cs-CZ" dirty="0" smtClean="0"/>
              <a:t>VIII</a:t>
            </a:r>
            <a:r>
              <a:rPr lang="cs-CZ" dirty="0"/>
              <a:t>.</a:t>
            </a:r>
          </a:p>
          <a:p>
            <a:r>
              <a:rPr lang="cs-CZ" dirty="0"/>
              <a:t>TÉMA: LITERÁRNÍ POJMY - </a:t>
            </a:r>
            <a:r>
              <a:rPr lang="cs-CZ" dirty="0" smtClean="0"/>
              <a:t>BAJKY</a:t>
            </a:r>
            <a:endParaRPr lang="cs-CZ" dirty="0"/>
          </a:p>
          <a:p>
            <a:r>
              <a:rPr lang="cs-CZ" dirty="0"/>
              <a:t>AUTOR: MGR. MARTINA ZAVADILOVÁ</a:t>
            </a:r>
          </a:p>
          <a:p>
            <a:r>
              <a:rPr lang="cs-CZ" dirty="0"/>
              <a:t>DATUM VYTVOŘENÍ</a:t>
            </a:r>
            <a:r>
              <a:rPr lang="cs-CZ" dirty="0" smtClean="0"/>
              <a:t>:  6.2.2012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VY_32_INOVACE_02_MZ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21856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6699"/>
                </a:solidFill>
              </a:rPr>
              <a:t>Anotace</a:t>
            </a:r>
            <a:endParaRPr lang="cs-CZ" dirty="0">
              <a:solidFill>
                <a:srgbClr val="FF669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200" dirty="0" smtClean="0"/>
              <a:t>Dle základních rysů bajky mají žáci říct, o jaký literární žánr se jedná.</a:t>
            </a:r>
          </a:p>
          <a:p>
            <a:r>
              <a:rPr lang="cs-CZ" sz="2200" dirty="0" smtClean="0"/>
              <a:t>Žáci přiřazují typické vlastnosti vybraným zvířatům.</a:t>
            </a:r>
          </a:p>
          <a:p>
            <a:r>
              <a:rPr lang="cs-CZ" sz="2200" dirty="0" smtClean="0"/>
              <a:t>Žáci se seznámí s některými autory bajek a s jejich knihami.</a:t>
            </a:r>
          </a:p>
          <a:p>
            <a:r>
              <a:rPr lang="cs-CZ" sz="2200" dirty="0" smtClean="0"/>
              <a:t>Jako divadelní představení  žáci ve skupinách zpracují jednu kapitolu z knihy </a:t>
            </a:r>
            <a:r>
              <a:rPr lang="cs-CZ" sz="2200" dirty="0"/>
              <a:t>O mudrci </a:t>
            </a:r>
            <a:r>
              <a:rPr lang="cs-CZ" sz="2200" dirty="0" err="1"/>
              <a:t>Bidpajovi</a:t>
            </a:r>
            <a:r>
              <a:rPr lang="cs-CZ" sz="2200" dirty="0"/>
              <a:t> a jeho zvířátkách </a:t>
            </a:r>
            <a:r>
              <a:rPr lang="cs-CZ" sz="2200" dirty="0" smtClean="0"/>
              <a:t>od Ivana Olbrachta.</a:t>
            </a:r>
          </a:p>
          <a:p>
            <a:r>
              <a:rPr lang="cs-CZ" sz="2200" dirty="0" smtClean="0"/>
              <a:t>Pomůcky: kniha </a:t>
            </a:r>
            <a:r>
              <a:rPr lang="cs-CZ" sz="2200" dirty="0"/>
              <a:t>O mudrci </a:t>
            </a:r>
            <a:r>
              <a:rPr lang="cs-CZ" sz="2200" dirty="0" err="1"/>
              <a:t>Bidpajovi</a:t>
            </a:r>
            <a:r>
              <a:rPr lang="cs-CZ" sz="2200" dirty="0"/>
              <a:t> a jeho </a:t>
            </a:r>
            <a:r>
              <a:rPr lang="cs-CZ" sz="2200" dirty="0" smtClean="0"/>
              <a:t>zvířátkách (Ivan Olbracht)</a:t>
            </a:r>
          </a:p>
          <a:p>
            <a:endParaRPr lang="cs-CZ" sz="2200" dirty="0"/>
          </a:p>
          <a:p>
            <a:pPr marL="0" indent="0" algn="ctr">
              <a:buNone/>
            </a:pPr>
            <a:r>
              <a:rPr lang="cs-CZ" sz="2200" dirty="0" smtClean="0">
                <a:solidFill>
                  <a:srgbClr val="FF6699"/>
                </a:solidFill>
              </a:rPr>
              <a:t>Zkušenosti z pilotáže:</a:t>
            </a:r>
          </a:p>
          <a:p>
            <a:r>
              <a:rPr lang="cs-CZ" sz="2200" dirty="0" smtClean="0"/>
              <a:t>Prezentace se žákům líbila, úspěch mělo přiřazovaní vlastností k jednotlivým zvířatům</a:t>
            </a:r>
          </a:p>
          <a:p>
            <a:r>
              <a:rPr lang="cs-CZ" sz="2200" dirty="0" smtClean="0"/>
              <a:t>Dramatizace bajky byla pro některé žáky obtížná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36280368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6699"/>
                </a:solidFill>
              </a:rPr>
              <a:t>Klíčová slova</a:t>
            </a:r>
            <a:endParaRPr lang="cs-CZ" dirty="0">
              <a:solidFill>
                <a:srgbClr val="FF669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Bajka</a:t>
            </a:r>
          </a:p>
          <a:p>
            <a:r>
              <a:rPr lang="cs-CZ" dirty="0" smtClean="0"/>
              <a:t>Veršovaný nebo prozaický příběh</a:t>
            </a:r>
          </a:p>
          <a:p>
            <a:r>
              <a:rPr lang="cs-CZ" dirty="0" smtClean="0"/>
              <a:t>Mravní poučení</a:t>
            </a:r>
          </a:p>
          <a:p>
            <a:r>
              <a:rPr lang="cs-CZ" dirty="0" smtClean="0"/>
              <a:t>Satirický útvar</a:t>
            </a:r>
          </a:p>
          <a:p>
            <a:r>
              <a:rPr lang="cs-CZ" dirty="0" smtClean="0"/>
              <a:t>Autoři bajek: Ezop, </a:t>
            </a:r>
            <a:r>
              <a:rPr lang="cs-CZ" dirty="0"/>
              <a:t>Jean de La </a:t>
            </a:r>
            <a:r>
              <a:rPr lang="cs-CZ" dirty="0" err="1" smtClean="0"/>
              <a:t>Fontaine</a:t>
            </a:r>
            <a:r>
              <a:rPr lang="cs-CZ" dirty="0" smtClean="0"/>
              <a:t>, </a:t>
            </a:r>
            <a:r>
              <a:rPr lang="cs-CZ" dirty="0"/>
              <a:t>Ivan </a:t>
            </a:r>
            <a:r>
              <a:rPr lang="cs-CZ" dirty="0" err="1"/>
              <a:t>Andrejevič</a:t>
            </a:r>
            <a:r>
              <a:rPr lang="cs-CZ" dirty="0"/>
              <a:t> </a:t>
            </a:r>
            <a:r>
              <a:rPr lang="cs-CZ" dirty="0" err="1" smtClean="0"/>
              <a:t>Krylov</a:t>
            </a:r>
            <a:r>
              <a:rPr lang="cs-CZ" dirty="0" smtClean="0"/>
              <a:t>, </a:t>
            </a:r>
            <a:r>
              <a:rPr lang="cs-CZ" dirty="0"/>
              <a:t>Jacques </a:t>
            </a:r>
            <a:r>
              <a:rPr lang="cs-CZ" dirty="0" err="1" smtClean="0"/>
              <a:t>Prévert</a:t>
            </a:r>
            <a:r>
              <a:rPr lang="cs-CZ" dirty="0" smtClean="0"/>
              <a:t>, </a:t>
            </a:r>
            <a:r>
              <a:rPr lang="cs-CZ" dirty="0"/>
              <a:t>Ivan </a:t>
            </a:r>
            <a:r>
              <a:rPr lang="cs-CZ" dirty="0" smtClean="0"/>
              <a:t>Olbracht, Karel Čapek  </a:t>
            </a:r>
          </a:p>
          <a:p>
            <a:r>
              <a:rPr lang="cs-CZ" dirty="0"/>
              <a:t>Ivan Olbracht </a:t>
            </a:r>
            <a:r>
              <a:rPr lang="cs-CZ" dirty="0" smtClean="0"/>
              <a:t> - O </a:t>
            </a:r>
            <a:r>
              <a:rPr lang="cs-CZ" dirty="0"/>
              <a:t>mudrci </a:t>
            </a:r>
            <a:r>
              <a:rPr lang="cs-CZ" dirty="0" err="1"/>
              <a:t>Bidpajovi</a:t>
            </a:r>
            <a:r>
              <a:rPr lang="cs-CZ" dirty="0"/>
              <a:t> a jeho zvířátkách </a:t>
            </a:r>
            <a:endParaRPr lang="cs-CZ" dirty="0" smtClean="0"/>
          </a:p>
          <a:p>
            <a:r>
              <a:rPr lang="cs-CZ" dirty="0" smtClean="0"/>
              <a:t>Divadelní představení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96737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>
                <a:solidFill>
                  <a:srgbClr val="FF6699"/>
                </a:solidFill>
              </a:rPr>
              <a:t>BAJKA</a:t>
            </a:r>
            <a:endParaRPr lang="cs-CZ" sz="8000" dirty="0">
              <a:solidFill>
                <a:srgbClr val="FF6699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34824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6699"/>
                </a:solidFill>
              </a:rPr>
              <a:t>???</a:t>
            </a:r>
            <a:endParaRPr lang="cs-CZ" dirty="0">
              <a:solidFill>
                <a:srgbClr val="FF669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cs-CZ" sz="4600" dirty="0" smtClean="0">
                <a:solidFill>
                  <a:srgbClr val="FF6699"/>
                </a:solidFill>
              </a:rPr>
              <a:t>Který literární žánr charakterizují tyto výpovědi?</a:t>
            </a:r>
          </a:p>
          <a:p>
            <a:r>
              <a:rPr lang="cs-CZ" b="1" dirty="0" smtClean="0"/>
              <a:t>Krátký veršovaný nebo prozaický příběh</a:t>
            </a:r>
            <a:r>
              <a:rPr lang="cs-CZ" dirty="0" smtClean="0"/>
              <a:t>.</a:t>
            </a:r>
          </a:p>
          <a:p>
            <a:r>
              <a:rPr lang="cs-CZ" b="1" dirty="0" smtClean="0"/>
              <a:t>Hrdinové</a:t>
            </a:r>
            <a:r>
              <a:rPr lang="cs-CZ" dirty="0" smtClean="0"/>
              <a:t> – </a:t>
            </a:r>
            <a:r>
              <a:rPr lang="cs-CZ" b="1" dirty="0" smtClean="0"/>
              <a:t>zvířata</a:t>
            </a:r>
            <a:r>
              <a:rPr lang="cs-CZ" dirty="0" smtClean="0"/>
              <a:t>, chovají se a jednají jako lidé, mají lidské vlastnosti. V novějších ……….. vystupují i </a:t>
            </a:r>
            <a:r>
              <a:rPr lang="cs-CZ" b="1" dirty="0" smtClean="0"/>
              <a:t>rostliny</a:t>
            </a:r>
            <a:r>
              <a:rPr lang="cs-CZ" dirty="0" smtClean="0"/>
              <a:t> či </a:t>
            </a:r>
            <a:r>
              <a:rPr lang="cs-CZ" b="1" dirty="0" smtClean="0"/>
              <a:t>věci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Většinou </a:t>
            </a:r>
            <a:r>
              <a:rPr lang="cs-CZ" b="1" dirty="0" smtClean="0"/>
              <a:t>obsahuje mravní poučení</a:t>
            </a:r>
            <a:r>
              <a:rPr lang="cs-CZ" dirty="0" smtClean="0"/>
              <a:t>, bývá uvedeno buď na začátku, na závěr nebo z příběhu vyplývá.</a:t>
            </a:r>
            <a:endParaRPr lang="cs-CZ" dirty="0"/>
          </a:p>
          <a:p>
            <a:r>
              <a:rPr lang="cs-CZ" dirty="0" smtClean="0"/>
              <a:t>Původně měla ………… jen poučovat, později se stává i </a:t>
            </a:r>
            <a:r>
              <a:rPr lang="cs-CZ" b="1" dirty="0" smtClean="0"/>
              <a:t>satirickým útvarem</a:t>
            </a:r>
            <a:r>
              <a:rPr lang="cs-CZ" dirty="0" smtClean="0"/>
              <a:t>, který </a:t>
            </a:r>
            <a:r>
              <a:rPr lang="cs-CZ" b="1" dirty="0" smtClean="0"/>
              <a:t>poukazuje na společenské nešvary.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1978147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900" dirty="0" smtClean="0">
                <a:solidFill>
                  <a:srgbClr val="FF6699"/>
                </a:solidFill>
              </a:rPr>
              <a:t>BAJKA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90624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6699"/>
                </a:solidFill>
              </a:rPr>
              <a:t>???</a:t>
            </a:r>
            <a:endParaRPr lang="cs-CZ" dirty="0">
              <a:solidFill>
                <a:srgbClr val="FF669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dirty="0" smtClean="0">
                <a:solidFill>
                  <a:srgbClr val="FF6699"/>
                </a:solidFill>
              </a:rPr>
              <a:t>Které vlastnosti bývají přisuzovány těmto zvířatům?</a:t>
            </a:r>
          </a:p>
          <a:p>
            <a:endParaRPr lang="cs-CZ" dirty="0"/>
          </a:p>
          <a:p>
            <a:pPr lvl="1"/>
            <a:r>
              <a:rPr lang="cs-CZ" dirty="0" smtClean="0"/>
              <a:t>Osel -  ………………………..</a:t>
            </a:r>
          </a:p>
          <a:p>
            <a:pPr lvl="1"/>
            <a:r>
              <a:rPr lang="cs-CZ" dirty="0" smtClean="0"/>
              <a:t>Liška -  ……………………….</a:t>
            </a:r>
          </a:p>
          <a:p>
            <a:pPr lvl="1"/>
            <a:r>
              <a:rPr lang="cs-CZ" dirty="0" smtClean="0"/>
              <a:t>Pes - ………………………….</a:t>
            </a:r>
          </a:p>
          <a:p>
            <a:pPr lvl="1"/>
            <a:r>
              <a:rPr lang="cs-CZ" dirty="0" smtClean="0"/>
              <a:t>Vlk - …………………………</a:t>
            </a:r>
          </a:p>
          <a:p>
            <a:pPr lvl="1"/>
            <a:r>
              <a:rPr lang="cs-CZ" dirty="0" smtClean="0"/>
              <a:t>Kočka - ……………………….</a:t>
            </a:r>
          </a:p>
          <a:p>
            <a:pPr lvl="1"/>
            <a:r>
              <a:rPr lang="cs-CZ" dirty="0" smtClean="0"/>
              <a:t>Beránek - ……………………</a:t>
            </a:r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18126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r>
              <a:rPr lang="cs-CZ" dirty="0"/>
              <a:t>Osel -  hloupý</a:t>
            </a:r>
          </a:p>
          <a:p>
            <a:pPr lvl="1"/>
            <a:r>
              <a:rPr lang="cs-CZ" dirty="0"/>
              <a:t>Liška -  vychytralý</a:t>
            </a:r>
          </a:p>
          <a:p>
            <a:pPr lvl="1"/>
            <a:r>
              <a:rPr lang="cs-CZ" dirty="0"/>
              <a:t>Pes – oddaný</a:t>
            </a:r>
          </a:p>
          <a:p>
            <a:pPr lvl="1"/>
            <a:r>
              <a:rPr lang="cs-CZ" dirty="0"/>
              <a:t>Vlk – agresivní</a:t>
            </a:r>
          </a:p>
          <a:p>
            <a:pPr lvl="1"/>
            <a:r>
              <a:rPr lang="cs-CZ" dirty="0"/>
              <a:t>Kočka – falešná</a:t>
            </a:r>
          </a:p>
          <a:p>
            <a:pPr lvl="1"/>
            <a:r>
              <a:rPr lang="cs-CZ"/>
              <a:t>Beránek - pokorný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0499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6699"/>
                </a:solidFill>
              </a:rPr>
              <a:t>Autoři bajek:</a:t>
            </a:r>
            <a:endParaRPr lang="cs-CZ" dirty="0">
              <a:solidFill>
                <a:srgbClr val="FF669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FF6699"/>
                </a:solidFill>
              </a:rPr>
              <a:t>Ezop</a:t>
            </a:r>
            <a:r>
              <a:rPr lang="cs-CZ" dirty="0" smtClean="0"/>
              <a:t> – řecký autor prozaických zvířecích bajek</a:t>
            </a:r>
          </a:p>
          <a:p>
            <a:r>
              <a:rPr lang="cs-CZ" dirty="0" smtClean="0">
                <a:solidFill>
                  <a:srgbClr val="FF6699"/>
                </a:solidFill>
              </a:rPr>
              <a:t>Jean de La </a:t>
            </a:r>
            <a:r>
              <a:rPr lang="cs-CZ" dirty="0" err="1" smtClean="0">
                <a:solidFill>
                  <a:srgbClr val="FF6699"/>
                </a:solidFill>
              </a:rPr>
              <a:t>Fontaine</a:t>
            </a:r>
            <a:r>
              <a:rPr lang="cs-CZ" dirty="0" smtClean="0">
                <a:solidFill>
                  <a:srgbClr val="FF6699"/>
                </a:solidFill>
              </a:rPr>
              <a:t> </a:t>
            </a:r>
            <a:r>
              <a:rPr lang="cs-CZ" dirty="0" smtClean="0"/>
              <a:t>– Francouz, veršované bajky</a:t>
            </a:r>
          </a:p>
          <a:p>
            <a:r>
              <a:rPr lang="cs-CZ" dirty="0" smtClean="0">
                <a:solidFill>
                  <a:srgbClr val="FF6699"/>
                </a:solidFill>
              </a:rPr>
              <a:t>Ivan </a:t>
            </a:r>
            <a:r>
              <a:rPr lang="cs-CZ" dirty="0" err="1" smtClean="0">
                <a:solidFill>
                  <a:srgbClr val="FF6699"/>
                </a:solidFill>
              </a:rPr>
              <a:t>Andrejevič</a:t>
            </a:r>
            <a:r>
              <a:rPr lang="cs-CZ" dirty="0" smtClean="0">
                <a:solidFill>
                  <a:srgbClr val="FF6699"/>
                </a:solidFill>
              </a:rPr>
              <a:t> </a:t>
            </a:r>
            <a:r>
              <a:rPr lang="cs-CZ" dirty="0" err="1" smtClean="0">
                <a:solidFill>
                  <a:srgbClr val="FF6699"/>
                </a:solidFill>
              </a:rPr>
              <a:t>Krylov</a:t>
            </a:r>
            <a:r>
              <a:rPr lang="cs-CZ" dirty="0" smtClean="0">
                <a:solidFill>
                  <a:srgbClr val="FF6699"/>
                </a:solidFill>
              </a:rPr>
              <a:t> </a:t>
            </a:r>
            <a:r>
              <a:rPr lang="cs-CZ" dirty="0" smtClean="0"/>
              <a:t>– ruský bajkář, př. bajka Vlka a beránek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>
                <a:solidFill>
                  <a:srgbClr val="FF6699"/>
                </a:solidFill>
              </a:rPr>
              <a:t>Ivan Olbracht </a:t>
            </a:r>
            <a:r>
              <a:rPr lang="cs-CZ" dirty="0" smtClean="0"/>
              <a:t>– O mudrci </a:t>
            </a:r>
            <a:r>
              <a:rPr lang="cs-CZ" dirty="0" err="1" smtClean="0"/>
              <a:t>Bidpajovi</a:t>
            </a:r>
            <a:r>
              <a:rPr lang="cs-CZ" dirty="0" smtClean="0"/>
              <a:t> a jeho zvířátkách (zpracování staroindických bajek)</a:t>
            </a:r>
          </a:p>
          <a:p>
            <a:r>
              <a:rPr lang="cs-CZ" dirty="0" smtClean="0">
                <a:solidFill>
                  <a:srgbClr val="FF6699"/>
                </a:solidFill>
              </a:rPr>
              <a:t>Karel Čapek </a:t>
            </a:r>
            <a:r>
              <a:rPr lang="cs-CZ" dirty="0" smtClean="0"/>
              <a:t>– Bajky a podpovídky (moderní bajky kritizující společenské nešvary)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68938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6699"/>
                </a:solidFill>
              </a:rPr>
              <a:t>???</a:t>
            </a:r>
            <a:endParaRPr lang="cs-CZ" dirty="0">
              <a:solidFill>
                <a:srgbClr val="FF669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Vyberte si </a:t>
            </a:r>
            <a:r>
              <a:rPr lang="cs-CZ" dirty="0" smtClean="0"/>
              <a:t>ve skupině </a:t>
            </a:r>
            <a:r>
              <a:rPr lang="cs-CZ" smtClean="0"/>
              <a:t>některou </a:t>
            </a:r>
            <a:r>
              <a:rPr lang="cs-CZ" u="sng" smtClean="0"/>
              <a:t>bajku</a:t>
            </a:r>
            <a:r>
              <a:rPr lang="cs-CZ" smtClean="0"/>
              <a:t> </a:t>
            </a:r>
            <a:r>
              <a:rPr lang="cs-CZ" dirty="0" smtClean="0"/>
              <a:t>z knihy </a:t>
            </a:r>
            <a:r>
              <a:rPr lang="cs-CZ" b="1" dirty="0" smtClean="0"/>
              <a:t>O </a:t>
            </a:r>
            <a:r>
              <a:rPr lang="cs-CZ" b="1" dirty="0"/>
              <a:t>mudrci </a:t>
            </a:r>
            <a:r>
              <a:rPr lang="cs-CZ" b="1" dirty="0" err="1"/>
              <a:t>Bidpajovi</a:t>
            </a:r>
            <a:r>
              <a:rPr lang="cs-CZ" b="1" dirty="0"/>
              <a:t> a jeho </a:t>
            </a:r>
            <a:r>
              <a:rPr lang="cs-CZ" b="1" dirty="0" smtClean="0"/>
              <a:t>zvířátkách </a:t>
            </a:r>
            <a:r>
              <a:rPr lang="cs-CZ" dirty="0" smtClean="0"/>
              <a:t>od </a:t>
            </a:r>
            <a:r>
              <a:rPr lang="cs-CZ" b="1" dirty="0" smtClean="0"/>
              <a:t>Ivana Olbrachta </a:t>
            </a:r>
            <a:r>
              <a:rPr lang="cs-CZ" dirty="0" smtClean="0"/>
              <a:t>a pokuste se ji zpracovat jako krátké </a:t>
            </a:r>
            <a:r>
              <a:rPr lang="cs-CZ" u="sng" dirty="0" smtClean="0"/>
              <a:t>divadelní představení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15515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6699"/>
                </a:solidFill>
              </a:rPr>
              <a:t>Zdroje:</a:t>
            </a:r>
            <a:endParaRPr lang="cs-CZ" dirty="0">
              <a:solidFill>
                <a:srgbClr val="FF6699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Kobr</a:t>
            </a:r>
            <a:r>
              <a:rPr lang="cs-CZ" dirty="0"/>
              <a:t>, </a:t>
            </a:r>
            <a:r>
              <a:rPr lang="cs-CZ" dirty="0" smtClean="0"/>
              <a:t>Jaroslav: </a:t>
            </a:r>
            <a:r>
              <a:rPr lang="cs-CZ" dirty="0"/>
              <a:t>Malý slovník literárních pojmů, Nakladatelství </a:t>
            </a:r>
            <a:r>
              <a:rPr lang="cs-CZ" dirty="0" err="1"/>
              <a:t>Linx</a:t>
            </a:r>
            <a:r>
              <a:rPr lang="cs-CZ" dirty="0"/>
              <a:t> a </a:t>
            </a:r>
            <a:r>
              <a:rPr lang="cs-CZ" dirty="0" err="1"/>
              <a:t>spol</a:t>
            </a:r>
            <a:r>
              <a:rPr lang="cs-CZ" dirty="0"/>
              <a:t>, Praha, ISBN 80-86194-08-6, s. 9</a:t>
            </a:r>
          </a:p>
          <a:p>
            <a:r>
              <a:rPr lang="cs-CZ" dirty="0"/>
              <a:t>Křivánek ,</a:t>
            </a:r>
            <a:r>
              <a:rPr lang="cs-CZ" dirty="0" smtClean="0"/>
              <a:t>Vladimír; </a:t>
            </a:r>
            <a:r>
              <a:rPr lang="cs-CZ" dirty="0"/>
              <a:t>Helena, </a:t>
            </a:r>
            <a:r>
              <a:rPr lang="cs-CZ" dirty="0" smtClean="0"/>
              <a:t>Kupcová: </a:t>
            </a:r>
            <a:r>
              <a:rPr lang="cs-CZ" dirty="0"/>
              <a:t>Malý slovník literárních pojmů a autorů, </a:t>
            </a:r>
            <a:r>
              <a:rPr lang="cs-CZ" dirty="0" err="1"/>
              <a:t>Scientia</a:t>
            </a:r>
            <a:r>
              <a:rPr lang="cs-CZ" dirty="0"/>
              <a:t>, spol. s r.o., Praha 1994, ISBN 80-85827-15-8 s. </a:t>
            </a:r>
            <a:r>
              <a:rPr lang="cs-CZ" dirty="0" smtClean="0"/>
              <a:t>11</a:t>
            </a:r>
            <a:endParaRPr lang="cs-CZ" dirty="0"/>
          </a:p>
          <a:p>
            <a:r>
              <a:rPr lang="cs-CZ" dirty="0" smtClean="0"/>
              <a:t>Olbracht</a:t>
            </a:r>
            <a:r>
              <a:rPr lang="cs-CZ" smtClean="0"/>
              <a:t>, </a:t>
            </a:r>
            <a:r>
              <a:rPr lang="cs-CZ" smtClean="0"/>
              <a:t>Ivan: </a:t>
            </a:r>
            <a:r>
              <a:rPr lang="cs-CZ" dirty="0" smtClean="0"/>
              <a:t>O </a:t>
            </a:r>
            <a:r>
              <a:rPr lang="cs-CZ" dirty="0"/>
              <a:t>mudrci </a:t>
            </a:r>
            <a:r>
              <a:rPr lang="cs-CZ" dirty="0" err="1"/>
              <a:t>Bidpajovi</a:t>
            </a:r>
            <a:r>
              <a:rPr lang="cs-CZ" dirty="0"/>
              <a:t> a jeho zvířátkách, </a:t>
            </a:r>
            <a:r>
              <a:rPr lang="cs-CZ" dirty="0" smtClean="0"/>
              <a:t>Vyd. Praha </a:t>
            </a:r>
            <a:r>
              <a:rPr lang="cs-CZ" dirty="0"/>
              <a:t>: Albatros, </a:t>
            </a:r>
            <a:r>
              <a:rPr lang="cs-CZ" dirty="0" smtClean="0"/>
              <a:t>1982, ISBN </a:t>
            </a:r>
            <a:r>
              <a:rPr lang="cs-CZ" dirty="0"/>
              <a:t>80-00-00074-1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48402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476</TotalTime>
  <Words>480</Words>
  <Application>Microsoft Office PowerPoint</Application>
  <PresentationFormat>Předvádění na obrazovce (4:3)</PresentationFormat>
  <Paragraphs>72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Klíčová slova</vt:lpstr>
      <vt:lpstr>BAJKA</vt:lpstr>
      <vt:lpstr>???</vt:lpstr>
      <vt:lpstr>BAJKA</vt:lpstr>
      <vt:lpstr>???</vt:lpstr>
      <vt:lpstr>Prezentace aplikace PowerPoint</vt:lpstr>
      <vt:lpstr>Autoři bajek:</vt:lpstr>
      <vt:lpstr>???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EU14</cp:lastModifiedBy>
  <cp:revision>29</cp:revision>
  <dcterms:created xsi:type="dcterms:W3CDTF">2012-01-10T08:43:05Z</dcterms:created>
  <dcterms:modified xsi:type="dcterms:W3CDTF">2012-05-31T11:57:42Z</dcterms:modified>
</cp:coreProperties>
</file>