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  <p:sldMasterId id="2147483712" r:id="rId2"/>
  </p:sldMasterIdLst>
  <p:sldIdLst>
    <p:sldId id="263" r:id="rId3"/>
    <p:sldId id="262" r:id="rId4"/>
    <p:sldId id="256" r:id="rId5"/>
    <p:sldId id="257" r:id="rId6"/>
    <p:sldId id="260" r:id="rId7"/>
    <p:sldId id="261" r:id="rId8"/>
    <p:sldId id="258" r:id="rId9"/>
    <p:sldId id="259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3B6FA-25BC-488F-95FB-407BD4A16DA1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03210-495F-4096-83E0-6253B262D0B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3B6FA-25BC-488F-95FB-407BD4A16DA1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03210-495F-4096-83E0-6253B262D0B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3B6FA-25BC-488F-95FB-407BD4A16DA1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03210-495F-4096-83E0-6253B262D0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3B6FA-25BC-488F-95FB-407BD4A16DA1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03210-495F-4096-83E0-6253B262D0B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3B6FA-25BC-488F-95FB-407BD4A16DA1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03210-495F-4096-83E0-6253B262D0B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3B6FA-25BC-488F-95FB-407BD4A16DA1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03210-495F-4096-83E0-6253B262D0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3B6FA-25BC-488F-95FB-407BD4A16DA1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03210-495F-4096-83E0-6253B262D0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3B6FA-25BC-488F-95FB-407BD4A16DA1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03210-495F-4096-83E0-6253B262D0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3B6FA-25BC-488F-95FB-407BD4A16DA1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03210-495F-4096-83E0-6253B262D0B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3B6FA-25BC-488F-95FB-407BD4A16DA1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03210-495F-4096-83E0-6253B262D0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3B6FA-25BC-488F-95FB-407BD4A16DA1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03210-495F-4096-83E0-6253B262D0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3B6FA-25BC-488F-95FB-407BD4A16DA1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03210-495F-4096-83E0-6253B262D0B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3B6FA-25BC-488F-95FB-407BD4A16DA1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03210-495F-4096-83E0-6253B262D0B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3B6FA-25BC-488F-95FB-407BD4A16DA1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03210-495F-4096-83E0-6253B262D0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3B6FA-25BC-488F-95FB-407BD4A16DA1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03210-495F-4096-83E0-6253B262D0B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3B6FA-25BC-488F-95FB-407BD4A16DA1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03210-495F-4096-83E0-6253B262D0B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3B6FA-25BC-488F-95FB-407BD4A16DA1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03210-495F-4096-83E0-6253B262D0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3B6FA-25BC-488F-95FB-407BD4A16DA1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03210-495F-4096-83E0-6253B262D0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3B6FA-25BC-488F-95FB-407BD4A16DA1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03210-495F-4096-83E0-6253B262D0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3B6FA-25BC-488F-95FB-407BD4A16DA1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03210-495F-4096-83E0-6253B262D0B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3B6FA-25BC-488F-95FB-407BD4A16DA1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03210-495F-4096-83E0-6253B262D0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C3B6FA-25BC-488F-95FB-407BD4A16DA1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03210-495F-4096-83E0-6253B262D0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DC3B6FA-25BC-488F-95FB-407BD4A16DA1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2E03210-495F-4096-83E0-6253B262D0B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DC3B6FA-25BC-488F-95FB-407BD4A16DA1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2E03210-495F-4096-83E0-6253B262D0B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88640"/>
            <a:ext cx="5139129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projekt v rámci vzdělávacího programu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VZDĚLÁNÍ PRO KONKURENCESCHOPNOST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ŠABLONA ČÍSLO: III/2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NÁZEV:  INOVACE A ZKVALITNĚNÍ VÝUKY PROSTŘEDNICTVÍM ICT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Chemie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ROČNÍK: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8. ročník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TÉMA: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Směsi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Ing. Pavla Zezulová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DATUM VYTVOŘENÍ: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20. 9 . 2012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VY_32_INOVACE_30_PZ</a:t>
            </a:r>
            <a:endParaRPr lang="cs-CZ" sz="2800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6455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764704"/>
            <a:ext cx="882047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Anotace:</a:t>
            </a:r>
          </a:p>
          <a:p>
            <a:endParaRPr lang="cs-CZ" b="1" dirty="0"/>
          </a:p>
          <a:p>
            <a:r>
              <a:rPr lang="cs-CZ" dirty="0" smtClean="0"/>
              <a:t>Materiál je určen pro výuku chemie v osmém ročníku. Jedná se o úvodní hodinu</a:t>
            </a:r>
          </a:p>
          <a:p>
            <a:r>
              <a:rPr lang="cs-CZ" dirty="0" smtClean="0"/>
              <a:t>pojednávající o směsích. Žáci se seznamují s pojmem </a:t>
            </a:r>
            <a:r>
              <a:rPr lang="cs-CZ" b="1" dirty="0" smtClean="0"/>
              <a:t>směsi, chemicky čistá látka, směs stejnorodá, směs různorodá.</a:t>
            </a:r>
            <a:r>
              <a:rPr lang="cs-CZ" dirty="0" smtClean="0"/>
              <a:t> Pro větší názornost jsou použity obrázky znázorňující částice látek i reálné obrázky známých směsí. Materiál obsahuje </a:t>
            </a:r>
          </a:p>
          <a:p>
            <a:r>
              <a:rPr lang="cs-CZ" dirty="0" smtClean="0"/>
              <a:t>i celou řadu úkolů na procvičení učiva.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Pilotáž</a:t>
            </a:r>
          </a:p>
          <a:p>
            <a:endParaRPr lang="cs-CZ" b="1" dirty="0"/>
          </a:p>
          <a:p>
            <a:r>
              <a:rPr lang="cs-CZ" dirty="0" smtClean="0"/>
              <a:t>Materiál byl ověřen v jedné třídě osmého ročníku. Žáci ocenili názornost obrázků, která přispěla k lepšímu pochopení rozdílu mezi směsí a chemicky čistou látkou.</a:t>
            </a:r>
          </a:p>
          <a:p>
            <a:r>
              <a:rPr lang="cs-CZ" dirty="0" smtClean="0"/>
              <a:t>Největší problém měli žáci s určením složek žuly.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5776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88000">
              <a:srgbClr val="7005D4"/>
            </a:gs>
            <a:gs pos="100000">
              <a:srgbClr val="8C3D91"/>
            </a:gs>
          </a:gsLst>
          <a:lin ang="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979712" y="1988840"/>
            <a:ext cx="375615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S M Ě S I</a:t>
            </a:r>
            <a:endParaRPr lang="cs-CZ" sz="8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FF0000"/>
              </a:solidFill>
              <a:effectLst/>
            </a:endParaRPr>
          </a:p>
        </p:txBody>
      </p:sp>
      <p:pic>
        <p:nvPicPr>
          <p:cNvPr id="1029" name="Picture 5" descr="C:\Users\ZS SLOVAN\AppData\Local\Microsoft\Windows\Temporary Internet Files\Content.IE5\LC0IHDKP\MC9000310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933589"/>
            <a:ext cx="3614623" cy="2563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311285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13358" y="1773683"/>
            <a:ext cx="3778060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Chemicky čisté látky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30772" y="1773683"/>
            <a:ext cx="1152128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Směsi</a:t>
            </a:r>
            <a:endParaRPr lang="cs-CZ" sz="2800" b="1" dirty="0"/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2200702" y="1077357"/>
            <a:ext cx="1646472" cy="66857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987777" y="1077357"/>
            <a:ext cx="1440160" cy="66857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61863" y="2297686"/>
            <a:ext cx="4713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- obsahují </a:t>
            </a:r>
            <a:r>
              <a:rPr lang="cs-CZ" b="1" dirty="0" smtClean="0">
                <a:latin typeface="Arial Black" pitchFamily="34" charset="0"/>
              </a:rPr>
              <a:t>částice pouze jedné látky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280038" y="2347093"/>
            <a:ext cx="37369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- obsahují </a:t>
            </a:r>
            <a:r>
              <a:rPr lang="cs-CZ" b="1" dirty="0" smtClean="0">
                <a:latin typeface="Arial Black" pitchFamily="34" charset="0"/>
              </a:rPr>
              <a:t>částice více látek</a:t>
            </a:r>
            <a:endParaRPr lang="cs-CZ" b="1" dirty="0">
              <a:latin typeface="Arial Black" pitchFamily="34" charset="0"/>
            </a:endParaRPr>
          </a:p>
        </p:txBody>
      </p:sp>
      <p:grpSp>
        <p:nvGrpSpPr>
          <p:cNvPr id="37" name="Skupina 36"/>
          <p:cNvGrpSpPr/>
          <p:nvPr/>
        </p:nvGrpSpPr>
        <p:grpSpPr>
          <a:xfrm>
            <a:off x="520870" y="2844607"/>
            <a:ext cx="1826386" cy="1759802"/>
            <a:chOff x="398319" y="3904186"/>
            <a:chExt cx="1826386" cy="1759802"/>
          </a:xfrm>
        </p:grpSpPr>
        <p:sp>
          <p:nvSpPr>
            <p:cNvPr id="15" name="Obdélník 14"/>
            <p:cNvSpPr/>
            <p:nvPr/>
          </p:nvSpPr>
          <p:spPr>
            <a:xfrm>
              <a:off x="398319" y="3904186"/>
              <a:ext cx="1826386" cy="175980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Vývojový diagram: spojnice 17"/>
            <p:cNvSpPr/>
            <p:nvPr/>
          </p:nvSpPr>
          <p:spPr>
            <a:xfrm>
              <a:off x="609990" y="4016192"/>
              <a:ext cx="457200" cy="457200"/>
            </a:xfrm>
            <a:prstGeom prst="flowChartConnector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6">
                    <a:lumMod val="50000"/>
                  </a:schemeClr>
                </a:solidFill>
              </a:endParaRPr>
            </a:p>
          </p:txBody>
        </p:sp>
        <p:sp>
          <p:nvSpPr>
            <p:cNvPr id="19" name="Vývojový diagram: spojnice 18"/>
            <p:cNvSpPr/>
            <p:nvPr/>
          </p:nvSpPr>
          <p:spPr>
            <a:xfrm>
              <a:off x="1743502" y="4073023"/>
              <a:ext cx="457200" cy="457200"/>
            </a:xfrm>
            <a:prstGeom prst="flowChartConnector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Vývojový diagram: spojnice 19"/>
            <p:cNvSpPr/>
            <p:nvPr/>
          </p:nvSpPr>
          <p:spPr>
            <a:xfrm>
              <a:off x="1386604" y="4954787"/>
              <a:ext cx="457200" cy="457200"/>
            </a:xfrm>
            <a:prstGeom prst="flowChartConnector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Vývojový diagram: spojnice 20"/>
            <p:cNvSpPr/>
            <p:nvPr/>
          </p:nvSpPr>
          <p:spPr>
            <a:xfrm>
              <a:off x="609990" y="5068178"/>
              <a:ext cx="457200" cy="457200"/>
            </a:xfrm>
            <a:prstGeom prst="flowChartConnector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Vývojový diagram: spojnice 21"/>
            <p:cNvSpPr/>
            <p:nvPr/>
          </p:nvSpPr>
          <p:spPr>
            <a:xfrm>
              <a:off x="1082912" y="4301623"/>
              <a:ext cx="457200" cy="457200"/>
            </a:xfrm>
            <a:prstGeom prst="flowChartConnector">
              <a:avLst/>
            </a:prstGeom>
            <a:solidFill>
              <a:schemeClr val="accent2"/>
            </a:solidFill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FFC000"/>
                </a:solidFill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5427102" y="2938662"/>
            <a:ext cx="2141628" cy="2088232"/>
            <a:chOff x="6030772" y="4096219"/>
            <a:chExt cx="2141628" cy="2088232"/>
          </a:xfrm>
        </p:grpSpPr>
        <p:sp>
          <p:nvSpPr>
            <p:cNvPr id="16" name="Obdélník 15"/>
            <p:cNvSpPr/>
            <p:nvPr/>
          </p:nvSpPr>
          <p:spPr>
            <a:xfrm>
              <a:off x="6030772" y="4096219"/>
              <a:ext cx="2141628" cy="2088232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23" name="Vývojový diagram: spojnice 22"/>
            <p:cNvSpPr/>
            <p:nvPr/>
          </p:nvSpPr>
          <p:spPr>
            <a:xfrm>
              <a:off x="6378236" y="4604409"/>
              <a:ext cx="457200" cy="457200"/>
            </a:xfrm>
            <a:prstGeom prst="flowChartConnector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24" name="Vývojový diagram: spojnice 23"/>
            <p:cNvSpPr/>
            <p:nvPr/>
          </p:nvSpPr>
          <p:spPr>
            <a:xfrm>
              <a:off x="7504856" y="4954787"/>
              <a:ext cx="457200" cy="457200"/>
            </a:xfrm>
            <a:prstGeom prst="flowChartConnector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Vývojový diagram: spojnice 24"/>
            <p:cNvSpPr/>
            <p:nvPr/>
          </p:nvSpPr>
          <p:spPr>
            <a:xfrm>
              <a:off x="7499239" y="5226674"/>
              <a:ext cx="457200" cy="457200"/>
            </a:xfrm>
            <a:prstGeom prst="flowChartConnector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Vývojový diagram: spojnice 25"/>
            <p:cNvSpPr/>
            <p:nvPr/>
          </p:nvSpPr>
          <p:spPr>
            <a:xfrm>
              <a:off x="6691298" y="5663988"/>
              <a:ext cx="457200" cy="457200"/>
            </a:xfrm>
            <a:prstGeom prst="flowChartConnector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Vývojový diagram: spojnice 26"/>
            <p:cNvSpPr/>
            <p:nvPr/>
          </p:nvSpPr>
          <p:spPr>
            <a:xfrm>
              <a:off x="7047656" y="4365256"/>
              <a:ext cx="457200" cy="457200"/>
            </a:xfrm>
            <a:prstGeom prst="flowChartConnector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Vývojový diagram: spojnice 27"/>
            <p:cNvSpPr/>
            <p:nvPr/>
          </p:nvSpPr>
          <p:spPr>
            <a:xfrm>
              <a:off x="6180524" y="4873174"/>
              <a:ext cx="457200" cy="457200"/>
            </a:xfrm>
            <a:prstGeom prst="flowChartConnector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9" name="Obdélník 28"/>
          <p:cNvSpPr/>
          <p:nvPr/>
        </p:nvSpPr>
        <p:spPr>
          <a:xfrm>
            <a:off x="2271976" y="431026"/>
            <a:ext cx="441932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600" b="1" u="sng" dirty="0">
                <a:solidFill>
                  <a:prstClr val="black"/>
                </a:solidFill>
              </a:rPr>
              <a:t>Chemické látky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7038473" y="2648086"/>
            <a:ext cx="2342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          = </a:t>
            </a:r>
            <a:r>
              <a:rPr lang="cs-CZ" b="1" dirty="0" smtClean="0">
                <a:solidFill>
                  <a:srgbClr val="C00000"/>
                </a:solidFill>
                <a:latin typeface="Arial Black" pitchFamily="34" charset="0"/>
              </a:rPr>
              <a:t>složky</a:t>
            </a:r>
            <a:endParaRPr lang="cs-CZ" b="1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24784" y="5244226"/>
            <a:ext cx="28686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-  přírodě </a:t>
            </a:r>
            <a:r>
              <a:rPr lang="cs-CZ" b="1" dirty="0" smtClean="0">
                <a:latin typeface="Arial Black" pitchFamily="34" charset="0"/>
              </a:rPr>
              <a:t>méně časté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280038" y="5235230"/>
            <a:ext cx="3417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- v přírodě jsou </a:t>
            </a:r>
            <a:r>
              <a:rPr lang="cs-CZ" b="1" dirty="0" smtClean="0">
                <a:latin typeface="Arial Black" pitchFamily="34" charset="0"/>
              </a:rPr>
              <a:t>běžné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92482" y="6381368"/>
            <a:ext cx="45384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</a:t>
            </a:r>
            <a:r>
              <a:rPr lang="cs-CZ" dirty="0" smtClean="0">
                <a:latin typeface="Arial Black" pitchFamily="34" charset="0"/>
              </a:rPr>
              <a:t>zlato, sůl</a:t>
            </a:r>
            <a:r>
              <a:rPr lang="cs-CZ" dirty="0" smtClean="0">
                <a:latin typeface="Arial Black" pitchFamily="34" charset="0"/>
              </a:rPr>
              <a:t>, oxid </a:t>
            </a:r>
            <a:r>
              <a:rPr lang="cs-CZ" dirty="0" smtClean="0">
                <a:latin typeface="Arial Black" pitchFamily="34" charset="0"/>
              </a:rPr>
              <a:t>uhličitý, vitamín C)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96135" y="6361936"/>
            <a:ext cx="26127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(vzduch, žula, krev)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1863" y="5666732"/>
            <a:ext cx="46490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- složení </a:t>
            </a:r>
            <a:r>
              <a:rPr lang="cs-CZ" b="1" dirty="0" smtClean="0">
                <a:latin typeface="Arial Black" pitchFamily="34" charset="0"/>
              </a:rPr>
              <a:t>lze</a:t>
            </a:r>
            <a:r>
              <a:rPr lang="cs-CZ" dirty="0" smtClean="0">
                <a:latin typeface="Arial Black" pitchFamily="34" charset="0"/>
              </a:rPr>
              <a:t> vyjádřit </a:t>
            </a:r>
            <a:r>
              <a:rPr lang="cs-CZ" dirty="0" err="1" smtClean="0">
                <a:latin typeface="Arial Black" pitchFamily="34" charset="0"/>
              </a:rPr>
              <a:t>chem</a:t>
            </a:r>
            <a:r>
              <a:rPr lang="cs-CZ" dirty="0" smtClean="0">
                <a:latin typeface="Arial Black" pitchFamily="34" charset="0"/>
              </a:rPr>
              <a:t>. vzorcem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29584" y="5604562"/>
            <a:ext cx="381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- složení </a:t>
            </a:r>
            <a:r>
              <a:rPr lang="cs-CZ" b="1" dirty="0" smtClean="0">
                <a:latin typeface="Arial Black" pitchFamily="34" charset="0"/>
              </a:rPr>
              <a:t>nelze</a:t>
            </a:r>
            <a:r>
              <a:rPr lang="cs-CZ" dirty="0" smtClean="0">
                <a:latin typeface="Arial Black" pitchFamily="34" charset="0"/>
              </a:rPr>
              <a:t> vyjádřit </a:t>
            </a:r>
            <a:r>
              <a:rPr lang="cs-CZ" dirty="0" err="1" smtClean="0">
                <a:latin typeface="Arial Black" pitchFamily="34" charset="0"/>
              </a:rPr>
              <a:t>chem</a:t>
            </a:r>
            <a:r>
              <a:rPr lang="cs-CZ" dirty="0" smtClean="0">
                <a:latin typeface="Arial Black" pitchFamily="34" charset="0"/>
              </a:rPr>
              <a:t>.   vzorcem</a:t>
            </a:r>
            <a:endParaRPr lang="cs-CZ" dirty="0">
              <a:latin typeface="Arial Black" pitchFamily="34" charset="0"/>
            </a:endParaRPr>
          </a:p>
        </p:txBody>
      </p:sp>
      <p:grpSp>
        <p:nvGrpSpPr>
          <p:cNvPr id="36" name="Skupina 35"/>
          <p:cNvGrpSpPr/>
          <p:nvPr/>
        </p:nvGrpSpPr>
        <p:grpSpPr>
          <a:xfrm>
            <a:off x="2681459" y="2844607"/>
            <a:ext cx="1863443" cy="1759802"/>
            <a:chOff x="2708556" y="3904186"/>
            <a:chExt cx="1863443" cy="1759802"/>
          </a:xfrm>
        </p:grpSpPr>
        <p:sp>
          <p:nvSpPr>
            <p:cNvPr id="3" name="Obdélník 2"/>
            <p:cNvSpPr/>
            <p:nvPr/>
          </p:nvSpPr>
          <p:spPr>
            <a:xfrm>
              <a:off x="2708556" y="3904186"/>
              <a:ext cx="1863443" cy="1759802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bg1"/>
                </a:solidFill>
              </a:endParaRPr>
            </a:p>
          </p:txBody>
        </p:sp>
        <p:sp>
          <p:nvSpPr>
            <p:cNvPr id="6" name="Vývojový diagram: spojnice 5"/>
            <p:cNvSpPr/>
            <p:nvPr/>
          </p:nvSpPr>
          <p:spPr>
            <a:xfrm>
              <a:off x="2795338" y="4519949"/>
              <a:ext cx="457200" cy="457200"/>
            </a:xfrm>
            <a:prstGeom prst="flowChartConnector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ývojový diagram: spojnice 9"/>
            <p:cNvSpPr/>
            <p:nvPr/>
          </p:nvSpPr>
          <p:spPr>
            <a:xfrm>
              <a:off x="2909439" y="4244792"/>
              <a:ext cx="457200" cy="457200"/>
            </a:xfrm>
            <a:prstGeom prst="flowChartConnector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Vývojový diagram: spojnice 16"/>
            <p:cNvSpPr/>
            <p:nvPr/>
          </p:nvSpPr>
          <p:spPr>
            <a:xfrm>
              <a:off x="3847174" y="4244792"/>
              <a:ext cx="457200" cy="457200"/>
            </a:xfrm>
            <a:prstGeom prst="flowChartConnector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Vývojový diagram: spojnice 29"/>
            <p:cNvSpPr/>
            <p:nvPr/>
          </p:nvSpPr>
          <p:spPr>
            <a:xfrm>
              <a:off x="4017705" y="4539047"/>
              <a:ext cx="457200" cy="457200"/>
            </a:xfrm>
            <a:prstGeom prst="flowChartConnector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Vývojový diagram: spojnice 33"/>
            <p:cNvSpPr/>
            <p:nvPr/>
          </p:nvSpPr>
          <p:spPr>
            <a:xfrm>
              <a:off x="3297799" y="5113043"/>
              <a:ext cx="457200" cy="457200"/>
            </a:xfrm>
            <a:prstGeom prst="flowChartConnector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Vývojový diagram: spojnice 34"/>
            <p:cNvSpPr/>
            <p:nvPr/>
          </p:nvSpPr>
          <p:spPr>
            <a:xfrm>
              <a:off x="3652354" y="5068178"/>
              <a:ext cx="457200" cy="457200"/>
            </a:xfrm>
            <a:prstGeom prst="flowChartConnector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97210388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3" grpId="0"/>
      <p:bldP spid="14" grpId="0"/>
      <p:bldP spid="31" grpId="0"/>
      <p:bldP spid="32" grpId="0"/>
      <p:bldP spid="33" grpId="0"/>
      <p:bldP spid="2" grpId="0"/>
      <p:bldP spid="8" grpId="0"/>
      <p:bldP spid="9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18361"/>
            <a:ext cx="45536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Urči směs a chemicky čistou látku</a:t>
            </a:r>
            <a:endParaRPr lang="cs-CZ" dirty="0">
              <a:latin typeface="Arial Black" pitchFamily="34" charset="0"/>
            </a:endParaRPr>
          </a:p>
        </p:txBody>
      </p:sp>
      <p:grpSp>
        <p:nvGrpSpPr>
          <p:cNvPr id="38" name="Skupina 37"/>
          <p:cNvGrpSpPr/>
          <p:nvPr/>
        </p:nvGrpSpPr>
        <p:grpSpPr>
          <a:xfrm>
            <a:off x="211010" y="1238375"/>
            <a:ext cx="1800200" cy="1169888"/>
            <a:chOff x="211010" y="1238375"/>
            <a:chExt cx="1800200" cy="1169888"/>
          </a:xfrm>
        </p:grpSpPr>
        <p:sp>
          <p:nvSpPr>
            <p:cNvPr id="37" name="Zaoblený obdélník 36"/>
            <p:cNvSpPr/>
            <p:nvPr/>
          </p:nvSpPr>
          <p:spPr>
            <a:xfrm>
              <a:off x="211010" y="1238375"/>
              <a:ext cx="1800200" cy="1169888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2" name="Skupina 11"/>
            <p:cNvGrpSpPr/>
            <p:nvPr/>
          </p:nvGrpSpPr>
          <p:grpSpPr>
            <a:xfrm>
              <a:off x="379016" y="1296368"/>
              <a:ext cx="803423" cy="690016"/>
              <a:chOff x="1417465" y="1250899"/>
              <a:chExt cx="803423" cy="690016"/>
            </a:xfrm>
          </p:grpSpPr>
          <p:sp>
            <p:nvSpPr>
              <p:cNvPr id="4" name="Vývojový diagram: spojnice 3"/>
              <p:cNvSpPr/>
              <p:nvPr/>
            </p:nvSpPr>
            <p:spPr>
              <a:xfrm>
                <a:off x="1417465" y="1250899"/>
                <a:ext cx="457200" cy="457200"/>
              </a:xfrm>
              <a:prstGeom prst="flowChartConnector">
                <a:avLst/>
              </a:prstGeom>
              <a:solidFill>
                <a:schemeClr val="accent1"/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Vývojový diagram: spojnice 4"/>
              <p:cNvSpPr/>
              <p:nvPr/>
            </p:nvSpPr>
            <p:spPr>
              <a:xfrm>
                <a:off x="1523803" y="1483715"/>
                <a:ext cx="457200" cy="457200"/>
              </a:xfrm>
              <a:prstGeom prst="flowChartConnector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" name="Vývojový diagram: spojnice 5"/>
              <p:cNvSpPr/>
              <p:nvPr/>
            </p:nvSpPr>
            <p:spPr>
              <a:xfrm>
                <a:off x="1763688" y="1320650"/>
                <a:ext cx="457200" cy="457200"/>
              </a:xfrm>
              <a:prstGeom prst="flowChartConnector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" name="Skupina 10"/>
            <p:cNvGrpSpPr/>
            <p:nvPr/>
          </p:nvGrpSpPr>
          <p:grpSpPr>
            <a:xfrm>
              <a:off x="1182439" y="1594719"/>
              <a:ext cx="735385" cy="712688"/>
              <a:chOff x="323528" y="2365473"/>
              <a:chExt cx="735385" cy="712688"/>
            </a:xfrm>
          </p:grpSpPr>
          <p:sp>
            <p:nvSpPr>
              <p:cNvPr id="8" name="Vývojový diagram: spojnice 7"/>
              <p:cNvSpPr/>
              <p:nvPr/>
            </p:nvSpPr>
            <p:spPr>
              <a:xfrm>
                <a:off x="601713" y="2620961"/>
                <a:ext cx="457200" cy="457200"/>
              </a:xfrm>
              <a:prstGeom prst="flowChartConnector">
                <a:avLst/>
              </a:prstGeom>
              <a:solidFill>
                <a:schemeClr val="accent1"/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Vývojový diagram: spojnice 8"/>
              <p:cNvSpPr/>
              <p:nvPr/>
            </p:nvSpPr>
            <p:spPr>
              <a:xfrm>
                <a:off x="592188" y="2365473"/>
                <a:ext cx="457200" cy="457200"/>
              </a:xfrm>
              <a:prstGeom prst="flowChartConnector">
                <a:avLst/>
              </a:prstGeom>
              <a:solidFill>
                <a:schemeClr val="accent1"/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Vývojový diagram: spojnice 9"/>
              <p:cNvSpPr/>
              <p:nvPr/>
            </p:nvSpPr>
            <p:spPr>
              <a:xfrm>
                <a:off x="323528" y="2564904"/>
                <a:ext cx="457200" cy="457200"/>
              </a:xfrm>
              <a:prstGeom prst="flowChartConnector">
                <a:avLst/>
              </a:prstGeom>
              <a:solidFill>
                <a:schemeClr val="accent1"/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39" name="Skupina 38"/>
          <p:cNvGrpSpPr/>
          <p:nvPr/>
        </p:nvGrpSpPr>
        <p:grpSpPr>
          <a:xfrm>
            <a:off x="3445408" y="1644107"/>
            <a:ext cx="1800200" cy="1169888"/>
            <a:chOff x="3237583" y="1168624"/>
            <a:chExt cx="1800200" cy="1169888"/>
          </a:xfrm>
        </p:grpSpPr>
        <p:sp>
          <p:nvSpPr>
            <p:cNvPr id="36" name="Zaoblený obdélník 35"/>
            <p:cNvSpPr/>
            <p:nvPr/>
          </p:nvSpPr>
          <p:spPr>
            <a:xfrm>
              <a:off x="3237583" y="1168624"/>
              <a:ext cx="1800200" cy="1169888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Vývojový diagram: spojnice 2"/>
            <p:cNvSpPr/>
            <p:nvPr/>
          </p:nvSpPr>
          <p:spPr>
            <a:xfrm>
              <a:off x="3479675" y="1360044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Vývojový diagram: spojnice 6"/>
            <p:cNvSpPr/>
            <p:nvPr/>
          </p:nvSpPr>
          <p:spPr>
            <a:xfrm>
              <a:off x="4363231" y="1336950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Vývojový diagram: spojnice 21"/>
            <p:cNvSpPr/>
            <p:nvPr/>
          </p:nvSpPr>
          <p:spPr>
            <a:xfrm>
              <a:off x="3906031" y="1832125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6444208" y="1287763"/>
            <a:ext cx="1800200" cy="1169888"/>
            <a:chOff x="6300192" y="2002686"/>
            <a:chExt cx="1800200" cy="1169888"/>
          </a:xfrm>
        </p:grpSpPr>
        <p:sp>
          <p:nvSpPr>
            <p:cNvPr id="35" name="Zaoblený obdélník 34"/>
            <p:cNvSpPr/>
            <p:nvPr/>
          </p:nvSpPr>
          <p:spPr>
            <a:xfrm>
              <a:off x="6300192" y="2002686"/>
              <a:ext cx="1800200" cy="1169888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Vývojový diagram: spojnice 22"/>
            <p:cNvSpPr/>
            <p:nvPr/>
          </p:nvSpPr>
          <p:spPr>
            <a:xfrm>
              <a:off x="6444208" y="2532922"/>
              <a:ext cx="457200" cy="457200"/>
            </a:xfrm>
            <a:prstGeom prst="flowChartConnector">
              <a:avLst/>
            </a:prstGeom>
            <a:solidFill>
              <a:schemeClr val="accent3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Vývojový diagram: spojnice 23"/>
            <p:cNvSpPr/>
            <p:nvPr/>
          </p:nvSpPr>
          <p:spPr>
            <a:xfrm>
              <a:off x="6901408" y="2134101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Vývojový diagram: spojnice 24"/>
            <p:cNvSpPr/>
            <p:nvPr/>
          </p:nvSpPr>
          <p:spPr>
            <a:xfrm>
              <a:off x="7203478" y="2609379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Vývojový diagram: spojnice 27"/>
            <p:cNvSpPr/>
            <p:nvPr/>
          </p:nvSpPr>
          <p:spPr>
            <a:xfrm>
              <a:off x="7524328" y="2130430"/>
              <a:ext cx="457200" cy="457200"/>
            </a:xfrm>
            <a:prstGeom prst="flowChartConnector">
              <a:avLst/>
            </a:prstGeom>
            <a:solidFill>
              <a:schemeClr val="accent3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5186907" y="3553282"/>
            <a:ext cx="1800200" cy="1169888"/>
            <a:chOff x="6300192" y="4120834"/>
            <a:chExt cx="1800200" cy="1169888"/>
          </a:xfrm>
        </p:grpSpPr>
        <p:sp>
          <p:nvSpPr>
            <p:cNvPr id="34" name="Zaoblený obdélník 33"/>
            <p:cNvSpPr/>
            <p:nvPr/>
          </p:nvSpPr>
          <p:spPr>
            <a:xfrm>
              <a:off x="6300192" y="4120834"/>
              <a:ext cx="1800200" cy="1169888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1" name="Skupina 30"/>
            <p:cNvGrpSpPr/>
            <p:nvPr/>
          </p:nvGrpSpPr>
          <p:grpSpPr>
            <a:xfrm>
              <a:off x="6444208" y="4496544"/>
              <a:ext cx="685800" cy="643477"/>
              <a:chOff x="3238128" y="4725144"/>
              <a:chExt cx="685800" cy="643477"/>
            </a:xfrm>
          </p:grpSpPr>
          <p:sp>
            <p:nvSpPr>
              <p:cNvPr id="27" name="Vývojový diagram: spojnice 26"/>
              <p:cNvSpPr/>
              <p:nvPr/>
            </p:nvSpPr>
            <p:spPr>
              <a:xfrm>
                <a:off x="3466728" y="4725144"/>
                <a:ext cx="457200" cy="457200"/>
              </a:xfrm>
              <a:prstGeom prst="flowChartConnector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Vývojový diagram: spojnice 28"/>
              <p:cNvSpPr/>
              <p:nvPr/>
            </p:nvSpPr>
            <p:spPr>
              <a:xfrm>
                <a:off x="3238128" y="4911421"/>
                <a:ext cx="457200" cy="457200"/>
              </a:xfrm>
              <a:prstGeom prst="flowChartConnector">
                <a:avLst/>
              </a:prstGeom>
              <a:solidFill>
                <a:schemeClr val="accent3">
                  <a:lumMod val="7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2" name="Skupina 31"/>
            <p:cNvGrpSpPr/>
            <p:nvPr/>
          </p:nvGrpSpPr>
          <p:grpSpPr>
            <a:xfrm>
              <a:off x="7200292" y="4332469"/>
              <a:ext cx="779749" cy="546733"/>
              <a:chOff x="3999160" y="5154144"/>
              <a:chExt cx="779749" cy="546733"/>
            </a:xfrm>
          </p:grpSpPr>
          <p:sp>
            <p:nvSpPr>
              <p:cNvPr id="26" name="Vývojový diagram: spojnice 25"/>
              <p:cNvSpPr/>
              <p:nvPr/>
            </p:nvSpPr>
            <p:spPr>
              <a:xfrm>
                <a:off x="3999160" y="5154144"/>
                <a:ext cx="457200" cy="457200"/>
              </a:xfrm>
              <a:prstGeom prst="flowChartConnector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Vývojový diagram: spojnice 29"/>
              <p:cNvSpPr/>
              <p:nvPr/>
            </p:nvSpPr>
            <p:spPr>
              <a:xfrm>
                <a:off x="4321709" y="5243677"/>
                <a:ext cx="457200" cy="457200"/>
              </a:xfrm>
              <a:prstGeom prst="flowChartConnector">
                <a:avLst/>
              </a:prstGeom>
              <a:solidFill>
                <a:schemeClr val="accent3">
                  <a:lumMod val="7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41" name="Skupina 40"/>
          <p:cNvGrpSpPr/>
          <p:nvPr/>
        </p:nvGrpSpPr>
        <p:grpSpPr>
          <a:xfrm>
            <a:off x="1396795" y="3195915"/>
            <a:ext cx="1800200" cy="1169888"/>
            <a:chOff x="2186929" y="3007449"/>
            <a:chExt cx="1800200" cy="1169888"/>
          </a:xfrm>
        </p:grpSpPr>
        <p:sp>
          <p:nvSpPr>
            <p:cNvPr id="33" name="Zaoblený obdélník 32"/>
            <p:cNvSpPr/>
            <p:nvPr/>
          </p:nvSpPr>
          <p:spPr>
            <a:xfrm>
              <a:off x="2186929" y="3007449"/>
              <a:ext cx="1800200" cy="1169888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3" name="Skupina 12"/>
            <p:cNvGrpSpPr/>
            <p:nvPr/>
          </p:nvGrpSpPr>
          <p:grpSpPr>
            <a:xfrm rot="7063259">
              <a:off x="2330934" y="3175409"/>
              <a:ext cx="735385" cy="712688"/>
              <a:chOff x="323528" y="2365473"/>
              <a:chExt cx="735385" cy="712688"/>
            </a:xfrm>
          </p:grpSpPr>
          <p:sp>
            <p:nvSpPr>
              <p:cNvPr id="14" name="Vývojový diagram: spojnice 13"/>
              <p:cNvSpPr/>
              <p:nvPr/>
            </p:nvSpPr>
            <p:spPr>
              <a:xfrm>
                <a:off x="601713" y="2620961"/>
                <a:ext cx="457200" cy="457200"/>
              </a:xfrm>
              <a:prstGeom prst="flowChartConnector">
                <a:avLst/>
              </a:prstGeom>
              <a:solidFill>
                <a:schemeClr val="accent1"/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Vývojový diagram: spojnice 14"/>
              <p:cNvSpPr/>
              <p:nvPr/>
            </p:nvSpPr>
            <p:spPr>
              <a:xfrm>
                <a:off x="592188" y="2365473"/>
                <a:ext cx="457200" cy="457200"/>
              </a:xfrm>
              <a:prstGeom prst="flowChartConnector">
                <a:avLst/>
              </a:prstGeom>
              <a:solidFill>
                <a:schemeClr val="accent3">
                  <a:lumMod val="75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Vývojový diagram: spojnice 15"/>
              <p:cNvSpPr/>
              <p:nvPr/>
            </p:nvSpPr>
            <p:spPr>
              <a:xfrm>
                <a:off x="323528" y="2564904"/>
                <a:ext cx="457200" cy="457200"/>
              </a:xfrm>
              <a:prstGeom prst="flowChartConnector">
                <a:avLst/>
              </a:prstGeom>
              <a:solidFill>
                <a:schemeClr val="accent1"/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7" name="Skupina 16"/>
            <p:cNvGrpSpPr/>
            <p:nvPr/>
          </p:nvGrpSpPr>
          <p:grpSpPr>
            <a:xfrm>
              <a:off x="3111982" y="3327635"/>
              <a:ext cx="735385" cy="712688"/>
              <a:chOff x="323528" y="2365473"/>
              <a:chExt cx="735385" cy="712688"/>
            </a:xfrm>
          </p:grpSpPr>
          <p:sp>
            <p:nvSpPr>
              <p:cNvPr id="18" name="Vývojový diagram: spojnice 17"/>
              <p:cNvSpPr/>
              <p:nvPr/>
            </p:nvSpPr>
            <p:spPr>
              <a:xfrm>
                <a:off x="601713" y="2620961"/>
                <a:ext cx="457200" cy="457200"/>
              </a:xfrm>
              <a:prstGeom prst="flowChartConnector">
                <a:avLst/>
              </a:prstGeom>
              <a:solidFill>
                <a:schemeClr val="accent1"/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" name="Vývojový diagram: spojnice 18"/>
              <p:cNvSpPr/>
              <p:nvPr/>
            </p:nvSpPr>
            <p:spPr>
              <a:xfrm>
                <a:off x="592188" y="2365473"/>
                <a:ext cx="457200" cy="457200"/>
              </a:xfrm>
              <a:prstGeom prst="flowChartConnector">
                <a:avLst/>
              </a:prstGeom>
              <a:solidFill>
                <a:schemeClr val="accent3">
                  <a:lumMod val="75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Vývojový diagram: spojnice 19"/>
              <p:cNvSpPr/>
              <p:nvPr/>
            </p:nvSpPr>
            <p:spPr>
              <a:xfrm>
                <a:off x="323528" y="2564904"/>
                <a:ext cx="457200" cy="457200"/>
              </a:xfrm>
              <a:prstGeom prst="flowChartConnector">
                <a:avLst/>
              </a:prstGeom>
              <a:solidFill>
                <a:schemeClr val="accent1"/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50" name="Skupina 49"/>
          <p:cNvGrpSpPr/>
          <p:nvPr/>
        </p:nvGrpSpPr>
        <p:grpSpPr>
          <a:xfrm>
            <a:off x="3244600" y="5010617"/>
            <a:ext cx="1800200" cy="1169888"/>
            <a:chOff x="6713735" y="5006946"/>
            <a:chExt cx="1800200" cy="1169888"/>
          </a:xfrm>
        </p:grpSpPr>
        <p:sp>
          <p:nvSpPr>
            <p:cNvPr id="44" name="Zaoblený obdélník 43"/>
            <p:cNvSpPr/>
            <p:nvPr/>
          </p:nvSpPr>
          <p:spPr>
            <a:xfrm>
              <a:off x="6713735" y="5006946"/>
              <a:ext cx="1800200" cy="1169888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Vývojový diagram: spojnice 44"/>
            <p:cNvSpPr/>
            <p:nvPr/>
          </p:nvSpPr>
          <p:spPr>
            <a:xfrm>
              <a:off x="6857751" y="5537182"/>
              <a:ext cx="457200" cy="457200"/>
            </a:xfrm>
            <a:prstGeom prst="flowChartConnector">
              <a:avLst/>
            </a:prstGeom>
            <a:solidFill>
              <a:schemeClr val="accent3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Vývojový diagram: spojnice 45"/>
            <p:cNvSpPr/>
            <p:nvPr/>
          </p:nvSpPr>
          <p:spPr>
            <a:xfrm>
              <a:off x="7314951" y="5138361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9" name="Skupina 48"/>
            <p:cNvGrpSpPr/>
            <p:nvPr/>
          </p:nvGrpSpPr>
          <p:grpSpPr>
            <a:xfrm>
              <a:off x="7668344" y="5286833"/>
              <a:ext cx="620367" cy="707549"/>
              <a:chOff x="7774704" y="5134690"/>
              <a:chExt cx="620367" cy="707549"/>
            </a:xfrm>
          </p:grpSpPr>
          <p:sp>
            <p:nvSpPr>
              <p:cNvPr id="47" name="Vývojový diagram: spojnice 46"/>
              <p:cNvSpPr/>
              <p:nvPr/>
            </p:nvSpPr>
            <p:spPr>
              <a:xfrm>
                <a:off x="7774704" y="5385039"/>
                <a:ext cx="457200" cy="457200"/>
              </a:xfrm>
              <a:prstGeom prst="flowChartConnector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" name="Vývojový diagram: spojnice 47"/>
              <p:cNvSpPr/>
              <p:nvPr/>
            </p:nvSpPr>
            <p:spPr>
              <a:xfrm>
                <a:off x="7937871" y="5134690"/>
                <a:ext cx="457200" cy="457200"/>
              </a:xfrm>
              <a:prstGeom prst="flowChartConnector">
                <a:avLst/>
              </a:prstGeom>
              <a:solidFill>
                <a:schemeClr val="accent3">
                  <a:lumMod val="7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51" name="TextovéPole 50"/>
          <p:cNvSpPr txBox="1"/>
          <p:nvPr/>
        </p:nvSpPr>
        <p:spPr>
          <a:xfrm>
            <a:off x="306842" y="2614966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1 . . . . . . . . 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3617216" y="2971900"/>
            <a:ext cx="16466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2 </a:t>
            </a:r>
            <a:r>
              <a:rPr lang="cs-CZ" dirty="0">
                <a:latin typeface="Arial Black" pitchFamily="34" charset="0"/>
              </a:rPr>
              <a:t>. . . . . . . . </a:t>
            </a:r>
          </a:p>
        </p:txBody>
      </p:sp>
      <p:sp>
        <p:nvSpPr>
          <p:cNvPr id="53" name="Obdélník 52"/>
          <p:cNvSpPr/>
          <p:nvPr/>
        </p:nvSpPr>
        <p:spPr>
          <a:xfrm>
            <a:off x="5340502" y="4825951"/>
            <a:ext cx="16466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5 </a:t>
            </a:r>
            <a:r>
              <a:rPr lang="cs-CZ" dirty="0">
                <a:latin typeface="Arial Black" pitchFamily="34" charset="0"/>
              </a:rPr>
              <a:t>. . . . . . . . </a:t>
            </a:r>
          </a:p>
        </p:txBody>
      </p:sp>
      <p:sp>
        <p:nvSpPr>
          <p:cNvPr id="54" name="Obdélník 53"/>
          <p:cNvSpPr/>
          <p:nvPr/>
        </p:nvSpPr>
        <p:spPr>
          <a:xfrm>
            <a:off x="1473592" y="4456619"/>
            <a:ext cx="16466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4 . . . . . . . . 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6638156" y="2614966"/>
            <a:ext cx="16466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3 </a:t>
            </a:r>
            <a:r>
              <a:rPr lang="cs-CZ" dirty="0">
                <a:latin typeface="Arial Black" pitchFamily="34" charset="0"/>
              </a:rPr>
              <a:t>. . . . . . . . </a:t>
            </a:r>
          </a:p>
        </p:txBody>
      </p:sp>
      <p:sp>
        <p:nvSpPr>
          <p:cNvPr id="56" name="Obdélník 55"/>
          <p:cNvSpPr/>
          <p:nvPr/>
        </p:nvSpPr>
        <p:spPr>
          <a:xfrm>
            <a:off x="3398195" y="6309320"/>
            <a:ext cx="16466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6 </a:t>
            </a:r>
            <a:r>
              <a:rPr lang="cs-CZ" dirty="0">
                <a:latin typeface="Arial Black" pitchFamily="34" charset="0"/>
              </a:rPr>
              <a:t>. . . . . . . . 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3804894" y="6180505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směs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7076866" y="2486724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směs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606672" y="2457651"/>
            <a:ext cx="2403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chem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. čistá látka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1804268" y="4359060"/>
            <a:ext cx="26633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chem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. čistá látka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3916100" y="2826983"/>
            <a:ext cx="2403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chem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. čistá látka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5665145" y="4728392"/>
            <a:ext cx="2403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chem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. čistá látka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436437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880801"/>
            <a:ext cx="48782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Vyjmenuj složky následujících směsí: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37479" y="1588150"/>
            <a:ext cx="12941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- vzduch 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8354" y="2276872"/>
            <a:ext cx="19355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- mořská voda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8354" y="2996952"/>
            <a:ext cx="10347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- bronz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8354" y="3789040"/>
            <a:ext cx="13565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- kompot 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8354" y="4437112"/>
            <a:ext cx="9646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- krev 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93948" y="1501705"/>
            <a:ext cx="67031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kyslík, dusík, oxid uhličitý, vzácné plyny, vodní pára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239707" y="4437112"/>
            <a:ext cx="70502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krevní plazma, červené a bílé krvinky, krevní destičky 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239707" y="3789040"/>
            <a:ext cx="24425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ovoce, voda, cukr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264771" y="2996952"/>
            <a:ext cx="13035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měď, cín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225744" y="2276872"/>
            <a:ext cx="13399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voda, sůl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73571" y="5199143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- žula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264771" y="5124230"/>
            <a:ext cx="26922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křemen, živec, slída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530669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514127"/>
            <a:ext cx="1648208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u="sng" dirty="0" smtClean="0"/>
              <a:t>SMĚSI:</a:t>
            </a:r>
            <a:endParaRPr lang="cs-CZ" sz="4000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6552" y="1560789"/>
            <a:ext cx="89797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rgbClr val="C00000"/>
                </a:solidFill>
                <a:latin typeface="Arial Black" pitchFamily="34" charset="0"/>
              </a:rPr>
              <a:t>Stejnorodé</a:t>
            </a:r>
            <a:r>
              <a:rPr lang="cs-CZ" dirty="0" smtClean="0">
                <a:latin typeface="Arial Black" pitchFamily="34" charset="0"/>
              </a:rPr>
              <a:t> : jednotlivé složky nejdou opticky od sebe rozeznat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6552" y="3564885"/>
            <a:ext cx="8753678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rgbClr val="C00000"/>
                </a:solidFill>
                <a:latin typeface="Arial Black" pitchFamily="34" charset="0"/>
              </a:rPr>
              <a:t>Různorodé</a:t>
            </a:r>
            <a:r>
              <a:rPr lang="cs-CZ" dirty="0" smtClean="0">
                <a:latin typeface="Arial Black" pitchFamily="34" charset="0"/>
              </a:rPr>
              <a:t>: jednotlivé složky se dají od sebe opticky rozeznat</a:t>
            </a:r>
          </a:p>
          <a:p>
            <a:r>
              <a:rPr lang="cs-CZ" dirty="0">
                <a:latin typeface="Arial Black" pitchFamily="34" charset="0"/>
              </a:rPr>
              <a:t>	</a:t>
            </a:r>
            <a:r>
              <a:rPr lang="cs-CZ" dirty="0" smtClean="0">
                <a:latin typeface="Arial Black" pitchFamily="34" charset="0"/>
              </a:rPr>
              <a:t>	      (pouhým okem, lupou, mikroskopem)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0407" y="4649749"/>
            <a:ext cx="1327042" cy="1327042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896428" y="6004726"/>
            <a:ext cx="7338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krev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56573" y="6073331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žula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5387" y="2077235"/>
            <a:ext cx="1880937" cy="144016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2135947"/>
            <a:ext cx="1261759" cy="1129274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3693969" y="2895889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čaj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772779" y="2895889"/>
            <a:ext cx="19351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nerezová ocel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1027" name="Picture 3" descr="C:\Users\ZS SLOVAN\AppData\Local\Microsoft\Windows\Temporary Internet Files\Content.IE5\K375NA6I\MC90043880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1916" y="4649749"/>
            <a:ext cx="1490983" cy="1149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623006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0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19672" y="375837"/>
            <a:ext cx="5904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Urči stejnorodou  (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S</a:t>
            </a:r>
            <a:r>
              <a:rPr lang="cs-CZ" dirty="0" smtClean="0">
                <a:latin typeface="Arial Black" pitchFamily="34" charset="0"/>
              </a:rPr>
              <a:t>) a různorodou (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R</a:t>
            </a:r>
            <a:r>
              <a:rPr lang="cs-CZ" dirty="0" smtClean="0">
                <a:latin typeface="Arial Black" pitchFamily="34" charset="0"/>
              </a:rPr>
              <a:t>) směs: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920127" y="5507250"/>
            <a:ext cx="9462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mléko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99792" y="1462692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sklo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36096" y="1556792"/>
            <a:ext cx="1172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polévka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3920" y="4283936"/>
            <a:ext cx="11257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kompot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186988" y="4701643"/>
            <a:ext cx="16187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slazený čaj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2050" name="Picture 2" descr="C:\Users\ZS SLOVAN\AppData\Local\Microsoft\Windows\Temporary Internet Files\Content.IE5\LC0IHDKP\MC9003797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0397" y="4021584"/>
            <a:ext cx="1225683" cy="1414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 SLOVAN\AppData\Local\Microsoft\Windows\Temporary Internet Files\Content.IE5\1S6A3D5V\MC9002157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2449" y="1034177"/>
            <a:ext cx="1383757" cy="1199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ZS SLOVAN\AppData\Local\Microsoft\Windows\Temporary Internet Files\Content.IE5\LC0IHDKP\MC9003896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738" y="831173"/>
            <a:ext cx="1531620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ZS SLOVAN\AppData\Local\Microsoft\Windows\Temporary Internet Files\Content.IE5\K375NA6I\MC90029043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480" y="3071537"/>
            <a:ext cx="1412341" cy="1640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ZS SLOVAN\AppData\Local\Microsoft\Windows\Temporary Internet Files\Content.IE5\1S6A3D5V\MC90027853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93" y="2835441"/>
            <a:ext cx="1684325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7342226" y="5876582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R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07653" y="4697178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R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872916" y="1832024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S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840053" y="1893287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R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632142" y="5066510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S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91320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  <p:bldP spid="13" grpId="0"/>
      <p:bldP spid="14" grpId="0"/>
      <p:bldP spid="23" grpId="0"/>
      <p:bldP spid="24" grpId="0"/>
      <p:bldP spid="25" grpId="0"/>
      <p:bldP spid="2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76672"/>
            <a:ext cx="1079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Ilustrace</a:t>
            </a:r>
            <a:endParaRPr lang="cs-CZ" u="sng" dirty="0"/>
          </a:p>
        </p:txBody>
      </p:sp>
      <p:sp>
        <p:nvSpPr>
          <p:cNvPr id="3" name="Obdélník 2"/>
          <p:cNvSpPr/>
          <p:nvPr/>
        </p:nvSpPr>
        <p:spPr>
          <a:xfrm>
            <a:off x="760067" y="980728"/>
            <a:ext cx="324960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http://office.microsoft.com</a:t>
            </a:r>
            <a:r>
              <a:rPr lang="cs-CZ" dirty="0" smtClean="0"/>
              <a:t>/</a:t>
            </a:r>
          </a:p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7525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234</TotalTime>
  <Words>419</Words>
  <Application>Microsoft Office PowerPoint</Application>
  <PresentationFormat>Předvádění na obrazovce (4:3)</PresentationFormat>
  <Paragraphs>90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Aerodynamika</vt:lpstr>
      <vt:lpstr>1_Aerodynamika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SMĚSI</dc:title>
  <dc:creator>EU13</dc:creator>
  <cp:lastModifiedBy>EU12</cp:lastModifiedBy>
  <cp:revision>30</cp:revision>
  <dcterms:created xsi:type="dcterms:W3CDTF">2011-09-30T17:18:42Z</dcterms:created>
  <dcterms:modified xsi:type="dcterms:W3CDTF">2013-02-09T22:01:10Z</dcterms:modified>
</cp:coreProperties>
</file>