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67" r:id="rId2"/>
    <p:sldId id="266" r:id="rId3"/>
    <p:sldId id="256" r:id="rId4"/>
    <p:sldId id="272" r:id="rId5"/>
    <p:sldId id="258" r:id="rId6"/>
    <p:sldId id="259" r:id="rId7"/>
    <p:sldId id="257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2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4744832-A754-441F-B871-4FD5E0EAEB2B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DA2EA84-CF23-42CF-9B81-2D00C33736E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50759"/>
            <a:ext cx="777686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ROČNÍK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9. ročník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TÉMA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Sulfidy - vzorce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27. 9. 2012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VY_32_INOVACE_31_PZ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356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491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912621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</a:t>
            </a:r>
          </a:p>
          <a:p>
            <a:endParaRPr lang="cs-CZ" sz="2800" b="1" dirty="0" smtClean="0"/>
          </a:p>
          <a:p>
            <a:r>
              <a:rPr lang="cs-CZ" sz="2000" dirty="0" smtClean="0"/>
              <a:t>Výukový materiál je určen pro žáky </a:t>
            </a:r>
            <a:r>
              <a:rPr lang="cs-CZ" sz="2000" dirty="0" smtClean="0"/>
              <a:t>devátého </a:t>
            </a:r>
            <a:r>
              <a:rPr lang="cs-CZ" sz="2000" dirty="0" smtClean="0"/>
              <a:t>ročníku. Má žákům usnadnit učení vzorců </a:t>
            </a:r>
            <a:r>
              <a:rPr lang="cs-CZ" sz="2000" dirty="0" smtClean="0"/>
              <a:t>sulfidů. </a:t>
            </a:r>
            <a:r>
              <a:rPr lang="cs-CZ" sz="2000" dirty="0" smtClean="0"/>
              <a:t>Navazuje na předchozí znalosti žáků z odvozování jiných dvouprvkových sloučenin – </a:t>
            </a:r>
            <a:r>
              <a:rPr lang="cs-CZ" sz="2000" dirty="0" smtClean="0"/>
              <a:t>oxidů. </a:t>
            </a:r>
          </a:p>
          <a:p>
            <a:r>
              <a:rPr lang="cs-CZ" sz="2000" dirty="0" smtClean="0"/>
              <a:t>Pro </a:t>
            </a:r>
            <a:r>
              <a:rPr lang="cs-CZ" sz="2000" dirty="0" smtClean="0"/>
              <a:t>větší názornost jsou použity postupné animace. </a:t>
            </a:r>
          </a:p>
          <a:p>
            <a:r>
              <a:rPr lang="cs-CZ" sz="2000" dirty="0" smtClean="0"/>
              <a:t>Žáci postupně zaplní úvodní tabulku. Pokud jsou žáci poslední vzorce schopni samostatně odvozovat , lze  materiál použít jen </a:t>
            </a:r>
            <a:r>
              <a:rPr lang="cs-CZ" sz="2000" smtClean="0"/>
              <a:t>ke </a:t>
            </a:r>
            <a:r>
              <a:rPr lang="cs-CZ" sz="2000" smtClean="0"/>
              <a:t>kontrole</a:t>
            </a:r>
          </a:p>
          <a:p>
            <a:r>
              <a:rPr lang="cs-CZ" sz="2000" smtClean="0"/>
              <a:t>jejich </a:t>
            </a:r>
            <a:r>
              <a:rPr lang="cs-CZ" sz="2000" dirty="0" smtClean="0"/>
              <a:t>práce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b="1" dirty="0" smtClean="0"/>
              <a:t>Pilotáž </a:t>
            </a:r>
            <a:endParaRPr lang="cs-CZ" sz="2000" b="1" dirty="0" smtClean="0"/>
          </a:p>
          <a:p>
            <a:r>
              <a:rPr lang="cs-CZ" sz="2000" dirty="0" smtClean="0"/>
              <a:t>Materiál byl pilotován ve </a:t>
            </a:r>
            <a:r>
              <a:rPr lang="cs-CZ" sz="2000" dirty="0" smtClean="0"/>
              <a:t>dvou paralelních </a:t>
            </a:r>
            <a:r>
              <a:rPr lang="cs-CZ" sz="2000" dirty="0" smtClean="0"/>
              <a:t>třídách </a:t>
            </a:r>
            <a:r>
              <a:rPr lang="cs-CZ" sz="2000" dirty="0" smtClean="0"/>
              <a:t>devátého </a:t>
            </a:r>
            <a:r>
              <a:rPr lang="cs-CZ" sz="2000" dirty="0" smtClean="0"/>
              <a:t>ročníku. Žáci oceňují jeho srozumitelnost, přehlednost.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303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vzorce</a:t>
            </a:r>
            <a:endParaRPr lang="cs-CZ" sz="3600" cap="none" spc="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04705" y="3068961"/>
            <a:ext cx="6629400" cy="1377274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Sulfidy</a:t>
            </a:r>
            <a:endParaRPr lang="cs-CZ" sz="8000" b="1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46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92696"/>
            <a:ext cx="670042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sulfidy – soli kyseliny sirovodíkové 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53084"/>
            <a:ext cx="3108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H</a:t>
            </a:r>
            <a:r>
              <a:rPr lang="cs-CZ" sz="2800" b="1" baseline="-25000" dirty="0" smtClean="0">
                <a:latin typeface="Arial Black" pitchFamily="34" charset="0"/>
              </a:rPr>
              <a:t>2</a:t>
            </a:r>
            <a:r>
              <a:rPr lang="cs-CZ" sz="2800" b="1" dirty="0" smtClean="0">
                <a:latin typeface="Arial Black" pitchFamily="34" charset="0"/>
              </a:rPr>
              <a:t>S </a:t>
            </a:r>
            <a:r>
              <a:rPr lang="cs-CZ" sz="2800" b="1" dirty="0" smtClean="0">
                <a:latin typeface="Franklin Gothic Book"/>
              </a:rPr>
              <a:t>→ </a:t>
            </a:r>
            <a:r>
              <a:rPr lang="cs-CZ" sz="2800" b="1" dirty="0" smtClean="0">
                <a:latin typeface="Arial Black" pitchFamily="34" charset="0"/>
              </a:rPr>
              <a:t>2H</a:t>
            </a:r>
            <a:r>
              <a:rPr lang="cs-CZ" sz="2800" b="1" baseline="30000" dirty="0" smtClean="0">
                <a:latin typeface="Arial Black" pitchFamily="34" charset="0"/>
              </a:rPr>
              <a:t>+ </a:t>
            </a:r>
            <a:r>
              <a:rPr lang="cs-CZ" sz="2800" b="1" dirty="0" smtClean="0">
                <a:latin typeface="Arial Black" pitchFamily="34" charset="0"/>
              </a:rPr>
              <a:t>+ S</a:t>
            </a:r>
            <a:r>
              <a:rPr lang="cs-CZ" sz="2800" b="1" baseline="30000" dirty="0" smtClean="0">
                <a:latin typeface="Arial Black" pitchFamily="34" charset="0"/>
              </a:rPr>
              <a:t>2-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852936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 Black" pitchFamily="34" charset="0"/>
              </a:rPr>
              <a:t>S</a:t>
            </a:r>
            <a:r>
              <a:rPr lang="cs-CZ" sz="2800" b="1" baseline="30000" dirty="0" smtClean="0">
                <a:latin typeface="Arial Black" pitchFamily="34" charset="0"/>
              </a:rPr>
              <a:t>2- </a:t>
            </a:r>
            <a:r>
              <a:rPr lang="cs-CZ" sz="2800" b="1" dirty="0" smtClean="0">
                <a:latin typeface="Arial Black" pitchFamily="34" charset="0"/>
              </a:rPr>
              <a:t>= S</a:t>
            </a:r>
            <a:r>
              <a:rPr lang="cs-CZ" sz="2800" b="1" baseline="30000" dirty="0" smtClean="0">
                <a:latin typeface="Arial Black" pitchFamily="34" charset="0"/>
              </a:rPr>
              <a:t>-II 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573016"/>
            <a:ext cx="8043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Náboj iontu odpovídá hodnotě oxidačního čísla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65861" y="4566319"/>
            <a:ext cx="6642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- vzorce sulfidů odvozujeme jako </a:t>
            </a:r>
            <a:r>
              <a:rPr lang="cs-CZ" sz="2400" b="1" dirty="0" smtClean="0">
                <a:solidFill>
                  <a:srgbClr val="FFFF00"/>
                </a:solidFill>
                <a:latin typeface="Arial Black" pitchFamily="34" charset="0"/>
              </a:rPr>
              <a:t>oxidy</a:t>
            </a:r>
            <a:endParaRPr lang="cs-CZ" sz="24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986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5973052"/>
              </p:ext>
            </p:extLst>
          </p:nvPr>
        </p:nvGraphicFramePr>
        <p:xfrm>
          <a:off x="683568" y="476672"/>
          <a:ext cx="7632848" cy="5792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2232248"/>
                <a:gridCol w="1296144"/>
                <a:gridCol w="1512168"/>
              </a:tblGrid>
              <a:tr h="64007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Název sulfidu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Odvození vzorce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vzorec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Slučovací poměr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373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cap="none" dirty="0" smtClean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sod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ný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0032" y="1982119"/>
            <a:ext cx="18774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Na S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72316" y="1668472"/>
            <a:ext cx="718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03440" y="1668472"/>
            <a:ext cx="293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02700" y="2618115"/>
            <a:ext cx="2388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07886" y="261811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4441553" y="2139083"/>
            <a:ext cx="783853" cy="6108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446984" y="2149118"/>
            <a:ext cx="660902" cy="6108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3193476" y="3759694"/>
            <a:ext cx="2507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Na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13993" y="5441383"/>
            <a:ext cx="1455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2:1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26102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vápe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natý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2006386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Ca S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832592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1918" y="1847690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687416" y="2196278"/>
            <a:ext cx="521971" cy="6358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667192" y="2203758"/>
            <a:ext cx="521971" cy="63686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53296" y="2659558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53270" y="265955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7050" y="4077072"/>
            <a:ext cx="22798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CaS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38766" y="5589239"/>
            <a:ext cx="13934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1:1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 rot="10800000" flipV="1">
            <a:off x="3554942" y="3276272"/>
            <a:ext cx="1132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2:2=1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09387" y="3244333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2:2=1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8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85887" y="2348561"/>
            <a:ext cx="1553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 S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90465" y="2207830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9857" y="2147727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31304" y="2731959"/>
            <a:ext cx="35779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3675" y="2982425"/>
            <a:ext cx="243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89094" y="2611080"/>
            <a:ext cx="581456" cy="6119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366164" y="2611080"/>
            <a:ext cx="557511" cy="6119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446989" y="3933056"/>
            <a:ext cx="191270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S</a:t>
            </a:r>
            <a:r>
              <a:rPr lang="cs-CZ" sz="6000" b="1" baseline="-25000" dirty="0" smtClean="0"/>
              <a:t>3</a:t>
            </a:r>
            <a:endParaRPr lang="cs-CZ" sz="6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44191" y="5537326"/>
            <a:ext cx="14766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2:3 </a:t>
            </a:r>
            <a:endParaRPr lang="cs-CZ" sz="6000" b="1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hlin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63760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60514" y="1948081"/>
            <a:ext cx="21691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/>
              <a:t>Mn</a:t>
            </a:r>
            <a:r>
              <a:rPr lang="cs-CZ" sz="6000" b="1" dirty="0" smtClean="0"/>
              <a:t>  S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77253" y="1805168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77545" y="1782869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73611" y="2675920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5874714" y="2605092"/>
            <a:ext cx="3138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159721" y="2214822"/>
            <a:ext cx="654909" cy="590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099636" y="2160486"/>
            <a:ext cx="775078" cy="590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60116" y="4005064"/>
            <a:ext cx="20265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MnS</a:t>
            </a:r>
            <a:r>
              <a:rPr lang="cs-CZ" sz="6000" b="1" baseline="-25000" dirty="0" smtClean="0"/>
              <a:t>2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333" y="549396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1:2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40775" y="3327375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43567" y="3260695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4:2=2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mangan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ičitý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51955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8302" y="1986699"/>
            <a:ext cx="19223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As  S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2723" y="1841725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4419" y="1836226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87312" y="256700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82723" y="254771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452360" y="2216628"/>
            <a:ext cx="822307" cy="534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552040" y="2227117"/>
            <a:ext cx="610522" cy="534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614400" y="3667143"/>
            <a:ext cx="20665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As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S</a:t>
            </a:r>
            <a:r>
              <a:rPr lang="cs-CZ" sz="6000" b="1" baseline="-25000" dirty="0" smtClean="0"/>
              <a:t>5</a:t>
            </a:r>
            <a:endParaRPr lang="cs-CZ" sz="6000" b="1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36788" y="551723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2:5</a:t>
            </a:r>
            <a:endParaRPr lang="cs-CZ" sz="6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arsen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ičný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0850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22350" y="1889219"/>
            <a:ext cx="19078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Se  S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589" y="1732706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0325" y="1732706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38319" y="254301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3437" y="254301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39668" y="2138268"/>
            <a:ext cx="673842" cy="5533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580877" y="2153319"/>
            <a:ext cx="694802" cy="5232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227958" y="3127787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44927" y="3127787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6:2=3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42868" y="4005064"/>
            <a:ext cx="17652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SeS</a:t>
            </a:r>
            <a:r>
              <a:rPr lang="cs-CZ" sz="6000" b="1" baseline="-25000" dirty="0" smtClean="0"/>
              <a:t>3</a:t>
            </a:r>
            <a:endParaRPr lang="cs-CZ" sz="6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03368" y="5445224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1:3</a:t>
            </a:r>
            <a:endParaRPr lang="cs-CZ" sz="6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selen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ový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66928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73675" y="2014408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Mn</a:t>
            </a:r>
            <a:r>
              <a:rPr lang="cs-CZ" sz="6000" b="1" dirty="0" smtClean="0"/>
              <a:t>  S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87579" y="1868904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0325" y="1868904"/>
            <a:ext cx="702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25803" y="2647365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3422" y="264736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88912" y="2274470"/>
            <a:ext cx="652262" cy="5275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463415" y="2274470"/>
            <a:ext cx="652262" cy="5674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073675" y="3851110"/>
            <a:ext cx="3131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Mn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S</a:t>
            </a:r>
            <a:r>
              <a:rPr lang="cs-CZ" sz="6000" b="1" baseline="-25000" dirty="0" smtClean="0"/>
              <a:t>7</a:t>
            </a:r>
            <a:endParaRPr lang="cs-CZ" sz="6000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46698" y="5358328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2:7</a:t>
            </a:r>
            <a:endParaRPr lang="cs-CZ" sz="6000" b="1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mangan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istý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679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5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97940" y="2018446"/>
            <a:ext cx="19992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  S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1935" y="1717463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1549" y="1717463"/>
            <a:ext cx="8178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96588" y="2646231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13395" y="264623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732320" y="2229249"/>
            <a:ext cx="753926" cy="5768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624738" y="2228121"/>
            <a:ext cx="765250" cy="5963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37707" y="4065745"/>
            <a:ext cx="185659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OsS</a:t>
            </a:r>
            <a:r>
              <a:rPr lang="cs-CZ" sz="6000" b="1" baseline="-25000" dirty="0" smtClean="0"/>
              <a:t>4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30051" y="5373216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1:4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5169" y="3332092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89988" y="3332092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8:2=4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sulfid osm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ičelý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7134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21" grpId="0"/>
      <p:bldP spid="22" grpId="0"/>
      <p:bldP spid="23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263727"/>
              </p:ext>
            </p:extLst>
          </p:nvPr>
        </p:nvGraphicFramePr>
        <p:xfrm>
          <a:off x="395536" y="332656"/>
          <a:ext cx="8184232" cy="62563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2664296"/>
                <a:gridCol w="1512168"/>
                <a:gridCol w="141548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Název oxidu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Odvození vzorce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vzorec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Arial Black" pitchFamily="34" charset="0"/>
                        </a:rPr>
                        <a:t>Slučovací poměr</a:t>
                      </a:r>
                      <a:endParaRPr lang="cs-CZ" b="1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sodný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</a:t>
                      </a:r>
                      <a:r>
                        <a:rPr lang="cs-CZ" sz="2000" b="1" baseline="0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0" dirty="0" smtClean="0">
                          <a:latin typeface="Arial Black" pitchFamily="34" charset="0"/>
                        </a:rPr>
                        <a:t>S</a:t>
                      </a:r>
                    </a:p>
                    <a:p>
                      <a:pPr algn="ctr"/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Na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2:1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vápenatý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 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Ca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>
                          <a:latin typeface="Arial Black" pitchFamily="34" charset="0"/>
                        </a:rPr>
                        <a:t>CaS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1:1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hlinitý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 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3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Al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3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2:3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manganičitý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 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IV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</a:t>
                      </a:r>
                      <a:r>
                        <a:rPr lang="cs-CZ" sz="2000" b="1" baseline="30000" dirty="0" smtClean="0"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MnS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1:2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arseničný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As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 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–II</a:t>
                      </a:r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As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5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2:5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selenový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Se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VI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Se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SeS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3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1:3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manganistý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7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 </a:t>
                      </a:r>
                      <a:endParaRPr lang="cs-CZ" sz="2000" b="1" baseline="-25000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Mn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7</a:t>
                      </a: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2:7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Arial Black" pitchFamily="34" charset="0"/>
                        </a:rPr>
                        <a:t>sulfid osmičelý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Os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VIII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8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Arial Black" pitchFamily="34" charset="0"/>
                        </a:rPr>
                        <a:t>= 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Os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1</a:t>
                      </a:r>
                      <a:r>
                        <a:rPr lang="cs-CZ" sz="2000" b="1" dirty="0" smtClean="0">
                          <a:latin typeface="Arial Black" pitchFamily="34" charset="0"/>
                        </a:rPr>
                        <a:t>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Arial Black" pitchFamily="34" charset="0"/>
                        </a:rPr>
                        <a:t>OsS</a:t>
                      </a:r>
                      <a:r>
                        <a:rPr lang="cs-CZ" sz="2000" b="1" baseline="-25000" dirty="0" smtClean="0">
                          <a:latin typeface="Arial Black" pitchFamily="34" charset="0"/>
                        </a:rPr>
                        <a:t>4</a:t>
                      </a:r>
                      <a:endParaRPr lang="cs-CZ" sz="2000" b="1" dirty="0" smtClean="0">
                        <a:latin typeface="Arial Black" pitchFamily="34" charset="0"/>
                      </a:endParaRPr>
                    </a:p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 Black" pitchFamily="34" charset="0"/>
                        </a:rPr>
                        <a:t>1:4</a:t>
                      </a:r>
                      <a:endParaRPr lang="cs-CZ" sz="2000" b="1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406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Napiš vzorce následujících sulfidů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03" y="1556792"/>
            <a:ext cx="3126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draselný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03" y="2991415"/>
            <a:ext cx="2771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železitý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022" y="2263066"/>
            <a:ext cx="3135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měďnatý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022" y="3689286"/>
            <a:ext cx="2983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</a:t>
            </a:r>
            <a:r>
              <a:rPr lang="cs-CZ" sz="3200" b="1" dirty="0" err="1" smtClean="0"/>
              <a:t>olovičitý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03" y="4423448"/>
            <a:ext cx="3445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vanadičný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03" y="5090119"/>
            <a:ext cx="3634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wolframový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03" y="5822876"/>
            <a:ext cx="3241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sulfid </a:t>
            </a:r>
            <a:r>
              <a:rPr lang="cs-CZ" sz="3200" b="1" dirty="0" err="1" smtClean="0"/>
              <a:t>chromistý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556791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181943"/>
            <a:ext cx="965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CuS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991414"/>
            <a:ext cx="1165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Fe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3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16511" y="3689286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PbS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4256" y="4334527"/>
            <a:ext cx="1567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5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44256" y="5090118"/>
            <a:ext cx="920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3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4256" y="5822876"/>
            <a:ext cx="1289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Cr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7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2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1710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41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291</TotalTime>
  <Words>368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Lékárna</vt:lpstr>
      <vt:lpstr>Prezentace aplikace PowerPoint</vt:lpstr>
      <vt:lpstr>Prezentace aplikace PowerPoint</vt:lpstr>
      <vt:lpstr>Sulfidy</vt:lpstr>
      <vt:lpstr>Prezentace aplikace PowerPoint</vt:lpstr>
      <vt:lpstr>Prezentace aplikace PowerPoint</vt:lpstr>
      <vt:lpstr> sulfid sodný</vt:lpstr>
      <vt:lpstr>sulfid vápenatý</vt:lpstr>
      <vt:lpstr>sulfid hlinitý</vt:lpstr>
      <vt:lpstr>sulfid manganičitý</vt:lpstr>
      <vt:lpstr>sulfid arseničný</vt:lpstr>
      <vt:lpstr>sulfid selenový</vt:lpstr>
      <vt:lpstr>sulfid manganistý</vt:lpstr>
      <vt:lpstr>sulfid osmičelý</vt:lpstr>
      <vt:lpstr>Prezentace aplikace PowerPoint</vt:lpstr>
      <vt:lpstr>Napiš vzorce následujících sulfidů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EU13</dc:creator>
  <cp:lastModifiedBy>ZS SLOVAN Zezulová</cp:lastModifiedBy>
  <cp:revision>35</cp:revision>
  <dcterms:created xsi:type="dcterms:W3CDTF">2011-04-14T18:24:20Z</dcterms:created>
  <dcterms:modified xsi:type="dcterms:W3CDTF">2013-01-27T19:10:59Z</dcterms:modified>
</cp:coreProperties>
</file>