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9"/>
  </p:notesMasterIdLst>
  <p:sldIdLst>
    <p:sldId id="284" r:id="rId3"/>
    <p:sldId id="285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8" r:id="rId16"/>
    <p:sldId id="286" r:id="rId17"/>
    <p:sldId id="287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5" autoAdjust="0"/>
    <p:restoredTop sz="94660"/>
  </p:normalViewPr>
  <p:slideViewPr>
    <p:cSldViewPr snapToGrid="0">
      <p:cViewPr varScale="1">
        <p:scale>
          <a:sx n="69" d="100"/>
          <a:sy n="69" d="100"/>
        </p:scale>
        <p:origin x="-147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AD9E10-4FB3-42F7-9610-B9CC83F2B31C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EFDB88-3841-430A-AD5D-7EF4B2173A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8295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9783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6624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2776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8678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9585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6230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4702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3695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5447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2543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8703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086600" cy="14700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2800" y="2946400"/>
            <a:ext cx="4432300" cy="1752600"/>
          </a:xfrm>
        </p:spPr>
        <p:txBody>
          <a:bodyPr anchor="ctr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77000" y="6521824"/>
            <a:ext cx="2133600" cy="259976"/>
          </a:xfrm>
        </p:spPr>
        <p:txBody>
          <a:bodyPr/>
          <a:lstStyle>
            <a:lvl1pPr algn="r">
              <a:defRPr/>
            </a:lvl1pPr>
          </a:lstStyle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521824"/>
            <a:ext cx="2895600" cy="259976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6293224"/>
            <a:ext cx="609600" cy="259976"/>
          </a:xfrm>
        </p:spPr>
        <p:txBody>
          <a:bodyPr/>
          <a:lstStyle>
            <a:lvl1pPr algn="ctr">
              <a:defRPr/>
            </a:lvl1pPr>
          </a:lstStyle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685798" y="0"/>
            <a:ext cx="8001004" cy="7950200"/>
            <a:chOff x="685798" y="0"/>
            <a:chExt cx="8001004" cy="7950200"/>
          </a:xfrm>
        </p:grpSpPr>
        <p:sp>
          <p:nvSpPr>
            <p:cNvPr id="8" name="Pie 7"/>
            <p:cNvSpPr/>
            <p:nvPr/>
          </p:nvSpPr>
          <p:spPr>
            <a:xfrm flipH="1" flipV="1">
              <a:off x="1257300" y="5778500"/>
              <a:ext cx="2171700" cy="2171700"/>
            </a:xfrm>
            <a:prstGeom prst="pie">
              <a:avLst>
                <a:gd name="adj1" fmla="val 0"/>
                <a:gd name="adj2" fmla="val 10800000"/>
              </a:avLst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9" name="Group 52"/>
            <p:cNvGrpSpPr/>
            <p:nvPr/>
          </p:nvGrpSpPr>
          <p:grpSpPr>
            <a:xfrm>
              <a:off x="685798" y="0"/>
              <a:ext cx="8001004" cy="6855714"/>
              <a:chOff x="685798" y="0"/>
              <a:chExt cx="8001004" cy="6855714"/>
            </a:xfrm>
          </p:grpSpPr>
          <p:sp>
            <p:nvSpPr>
              <p:cNvPr id="10" name="Freeform 9"/>
              <p:cNvSpPr/>
              <p:nvPr/>
            </p:nvSpPr>
            <p:spPr>
              <a:xfrm>
                <a:off x="685798" y="5880101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2590800" y="5181600"/>
                <a:ext cx="914400" cy="914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838200" y="57912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2362200" y="59436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1676400" y="56261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1981200" y="5334000"/>
                <a:ext cx="355600" cy="3556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1943100" y="55626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2362200" y="50292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3009900" y="4419600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2971800" y="46482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314700" y="4724400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3619500" y="50292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13843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3505200" y="52578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1295400" y="56642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1447800" y="5511800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16002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3352800" y="5943600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 flipV="1">
                <a:off x="5486400" y="0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9" name="Oval 28"/>
              <p:cNvSpPr/>
              <p:nvPr/>
            </p:nvSpPr>
            <p:spPr>
              <a:xfrm flipV="1">
                <a:off x="7391402" y="759714"/>
                <a:ext cx="914400" cy="9144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0" name="Oval 29"/>
              <p:cNvSpPr/>
              <p:nvPr/>
            </p:nvSpPr>
            <p:spPr>
              <a:xfrm flipV="1">
                <a:off x="5638802" y="6073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 flipV="1">
                <a:off x="7162802" y="1501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2" name="Oval 31"/>
              <p:cNvSpPr/>
              <p:nvPr/>
            </p:nvSpPr>
            <p:spPr>
              <a:xfrm flipV="1">
                <a:off x="6477002" y="7724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3" name="Oval 32"/>
              <p:cNvSpPr/>
              <p:nvPr/>
            </p:nvSpPr>
            <p:spPr>
              <a:xfrm flipV="1">
                <a:off x="6781802" y="11661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4" name="Oval 33"/>
              <p:cNvSpPr/>
              <p:nvPr/>
            </p:nvSpPr>
            <p:spPr>
              <a:xfrm flipV="1">
                <a:off x="6743702" y="8613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5" name="Oval 34"/>
              <p:cNvSpPr/>
              <p:nvPr/>
            </p:nvSpPr>
            <p:spPr>
              <a:xfrm flipV="1">
                <a:off x="7162802" y="10645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6" name="Oval 35"/>
              <p:cNvSpPr/>
              <p:nvPr/>
            </p:nvSpPr>
            <p:spPr>
              <a:xfrm flipV="1">
                <a:off x="7810502" y="20805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7" name="Oval 36"/>
              <p:cNvSpPr/>
              <p:nvPr/>
            </p:nvSpPr>
            <p:spPr>
              <a:xfrm flipV="1">
                <a:off x="7772402" y="17757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8" name="Oval 37"/>
              <p:cNvSpPr/>
              <p:nvPr/>
            </p:nvSpPr>
            <p:spPr>
              <a:xfrm flipV="1">
                <a:off x="8115302" y="1928114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9" name="Oval 38"/>
              <p:cNvSpPr/>
              <p:nvPr/>
            </p:nvSpPr>
            <p:spPr>
              <a:xfrm flipV="1">
                <a:off x="8420102" y="16233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0" name="Oval 39"/>
              <p:cNvSpPr/>
              <p:nvPr/>
            </p:nvSpPr>
            <p:spPr>
              <a:xfrm flipV="1">
                <a:off x="61849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1" name="Oval 40"/>
              <p:cNvSpPr/>
              <p:nvPr/>
            </p:nvSpPr>
            <p:spPr>
              <a:xfrm flipV="1">
                <a:off x="8305802" y="13947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2" name="Oval 41"/>
              <p:cNvSpPr/>
              <p:nvPr/>
            </p:nvSpPr>
            <p:spPr>
              <a:xfrm flipV="1">
                <a:off x="6096002" y="10645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3" name="Oval 42"/>
              <p:cNvSpPr/>
              <p:nvPr/>
            </p:nvSpPr>
            <p:spPr>
              <a:xfrm flipV="1">
                <a:off x="6248402" y="12169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Oval 43"/>
              <p:cNvSpPr/>
              <p:nvPr/>
            </p:nvSpPr>
            <p:spPr>
              <a:xfrm flipV="1">
                <a:off x="64008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5" name="Oval 44"/>
              <p:cNvSpPr/>
              <p:nvPr/>
            </p:nvSpPr>
            <p:spPr>
              <a:xfrm flipV="1">
                <a:off x="8153402" y="378714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46" name="Oval 45"/>
          <p:cNvSpPr/>
          <p:nvPr/>
        </p:nvSpPr>
        <p:spPr>
          <a:xfrm>
            <a:off x="86360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8788400" y="6589059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89408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4592782" y="2133600"/>
            <a:ext cx="3865418" cy="4172197"/>
            <a:chOff x="0" y="0"/>
            <a:chExt cx="1600200" cy="17272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09600" y="990600"/>
            <a:ext cx="1179761" cy="1356814"/>
            <a:chOff x="266700" y="914400"/>
            <a:chExt cx="1179761" cy="1356814"/>
          </a:xfrm>
        </p:grpSpPr>
        <p:sp>
          <p:nvSpPr>
            <p:cNvPr id="23" name="Oval 22"/>
            <p:cNvSpPr/>
            <p:nvPr/>
          </p:nvSpPr>
          <p:spPr>
            <a:xfrm>
              <a:off x="555812" y="1380565"/>
              <a:ext cx="890649" cy="8906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 flipV="1">
              <a:off x="304800" y="121920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Oval 26"/>
            <p:cNvSpPr/>
            <p:nvPr/>
          </p:nvSpPr>
          <p:spPr>
            <a:xfrm flipV="1">
              <a:off x="266700" y="914400"/>
              <a:ext cx="431800" cy="4318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Oval 27"/>
            <p:cNvSpPr/>
            <p:nvPr/>
          </p:nvSpPr>
          <p:spPr>
            <a:xfrm flipV="1">
              <a:off x="609600" y="1066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4400" y="2590800"/>
            <a:ext cx="1905000" cy="1905000"/>
          </a:xfrm>
          <a:prstGeom prst="ellipse">
            <a:avLst/>
          </a:pr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143000"/>
            <a:ext cx="7086600" cy="1472184"/>
          </a:xfrm>
        </p:spPr>
        <p:txBody>
          <a:bodyPr anchor="ctr" anchorCtr="0">
            <a:normAutofit/>
          </a:bodyPr>
          <a:lstStyle>
            <a:lvl1pPr algn="l">
              <a:defRPr sz="3600" b="0" cap="none" baseline="0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0953" y="17526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3622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buFont typeface="Wingdings" pitchFamily="2" charset="2"/>
              <a:buChar char="l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6200000">
            <a:off x="-870003" y="31472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1755648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16200000">
            <a:off x="3259278" y="37568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2359152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4048"/>
            <a:ext cx="2130552" cy="3044952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vert="horz" lIns="91440" tIns="45720" rIns="91440" bIns="45720" rtlCol="0" anchor="b">
            <a:no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  <p:grpSp>
        <p:nvGrpSpPr>
          <p:cNvPr id="23" name="Group 22"/>
          <p:cNvGrpSpPr/>
          <p:nvPr/>
        </p:nvGrpSpPr>
        <p:grpSpPr>
          <a:xfrm>
            <a:off x="4695702" y="2133600"/>
            <a:ext cx="4448298" cy="4018808"/>
            <a:chOff x="4695702" y="2133600"/>
            <a:chExt cx="4448298" cy="4018808"/>
          </a:xfrm>
        </p:grpSpPr>
        <p:sp>
          <p:nvSpPr>
            <p:cNvPr id="10" name="Oval 9"/>
            <p:cNvSpPr/>
            <p:nvPr/>
          </p:nvSpPr>
          <p:spPr>
            <a:xfrm>
              <a:off x="4695702" y="5048003"/>
              <a:ext cx="1104405" cy="110440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Oval 10"/>
            <p:cNvSpPr/>
            <p:nvPr/>
          </p:nvSpPr>
          <p:spPr>
            <a:xfrm>
              <a:off x="7065818" y="4572000"/>
              <a:ext cx="858982" cy="858982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5339938" y="489461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6693725" y="3048000"/>
              <a:ext cx="1840675" cy="184067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7916883" y="2133600"/>
              <a:ext cx="858982" cy="858982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Oval 14"/>
            <p:cNvSpPr/>
            <p:nvPr/>
          </p:nvSpPr>
          <p:spPr>
            <a:xfrm>
              <a:off x="7824849" y="268580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8653153" y="2869870"/>
              <a:ext cx="490847" cy="490847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552210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6781800" y="5562600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Oval 20"/>
            <p:cNvSpPr/>
            <p:nvPr/>
          </p:nvSpPr>
          <p:spPr>
            <a:xfrm>
              <a:off x="6705600" y="5181600"/>
              <a:ext cx="306779" cy="30677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7073735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5600" y="927847"/>
            <a:ext cx="4114800" cy="4114800"/>
          </a:xfr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45720" tIns="9144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228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1117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0645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8902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25" name="Oval 24"/>
          <p:cNvSpPr/>
          <p:nvPr/>
        </p:nvSpPr>
        <p:spPr>
          <a:xfrm>
            <a:off x="3886200" y="5638800"/>
            <a:ext cx="304800" cy="304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4645152"/>
            <a:ext cx="2514600" cy="1600200"/>
          </a:xfrm>
          <a:solidFill>
            <a:schemeClr val="tx2">
              <a:alpha val="20000"/>
            </a:schemeClr>
          </a:solidFill>
          <a:ln>
            <a:noFill/>
          </a:ln>
        </p:spPr>
        <p:txBody>
          <a:bodyPr vert="horz" lIns="0" tIns="45720" rIns="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1800"/>
              </a:spcBef>
              <a:buFont typeface="Wingdings" pitchFamily="2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26" name="Oval 25"/>
          <p:cNvSpPr/>
          <p:nvPr/>
        </p:nvSpPr>
        <p:spPr>
          <a:xfrm>
            <a:off x="3319153" y="5147953"/>
            <a:ext cx="186047" cy="186047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225024" y="5103129"/>
            <a:ext cx="186047" cy="186047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14600" y="685800"/>
            <a:ext cx="4572000" cy="45720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4" name="Picture Placeholder 2"/>
          <p:cNvSpPr>
            <a:spLocks noGrp="1"/>
          </p:cNvSpPr>
          <p:nvPr>
            <p:ph type="pic" idx="1"/>
          </p:nvPr>
        </p:nvSpPr>
        <p:spPr>
          <a:xfrm>
            <a:off x="5638800" y="838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5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  <p:grpSp>
        <p:nvGrpSpPr>
          <p:cNvPr id="3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2" name="Picture Placeholder 2"/>
          <p:cNvSpPr>
            <a:spLocks noGrp="1"/>
          </p:cNvSpPr>
          <p:nvPr>
            <p:ph type="pic" idx="1"/>
          </p:nvPr>
        </p:nvSpPr>
        <p:spPr>
          <a:xfrm>
            <a:off x="5715000" y="76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3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4" name="Picture Placeholder 2"/>
          <p:cNvSpPr>
            <a:spLocks noGrp="1"/>
          </p:cNvSpPr>
          <p:nvPr>
            <p:ph type="pic" idx="14"/>
          </p:nvPr>
        </p:nvSpPr>
        <p:spPr>
          <a:xfrm>
            <a:off x="2667000" y="3810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7707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901952"/>
            <a:ext cx="6629400" cy="4224528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6958E-9653-4CBE-A874-F282385C5E3D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1824"/>
            <a:ext cx="2895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8A5A1-42D9-4F09-A341-FC0B57C9EA13}" type="slidenum">
              <a:rPr lang="cs-CZ" smtClean="0"/>
              <a:t>‹#›</a:t>
            </a:fld>
            <a:endParaRPr lang="cs-CZ"/>
          </a:p>
        </p:txBody>
      </p:sp>
      <p:sp>
        <p:nvSpPr>
          <p:cNvPr id="59" name="Oval 58"/>
          <p:cNvSpPr/>
          <p:nvPr/>
        </p:nvSpPr>
        <p:spPr>
          <a:xfrm>
            <a:off x="685800" y="152400"/>
            <a:ext cx="914400" cy="9144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381000" y="1206500"/>
            <a:ext cx="457200" cy="457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3" name="Oval 62"/>
          <p:cNvSpPr/>
          <p:nvPr/>
        </p:nvSpPr>
        <p:spPr>
          <a:xfrm>
            <a:off x="685800" y="914400"/>
            <a:ext cx="355600" cy="3556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647700" y="11430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457200" y="0"/>
            <a:ext cx="762000" cy="762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6" name="Oval 65"/>
          <p:cNvSpPr/>
          <p:nvPr/>
        </p:nvSpPr>
        <p:spPr>
          <a:xfrm>
            <a:off x="1714500" y="0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676400" y="2286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2019300" y="304800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1028700" y="15240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889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" name="Oval 70"/>
          <p:cNvSpPr/>
          <p:nvPr/>
        </p:nvSpPr>
        <p:spPr>
          <a:xfrm>
            <a:off x="914400" y="17526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2" name="Oval 71"/>
          <p:cNvSpPr/>
          <p:nvPr/>
        </p:nvSpPr>
        <p:spPr>
          <a:xfrm>
            <a:off x="0" y="12446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3" name="Oval 72"/>
          <p:cNvSpPr/>
          <p:nvPr/>
        </p:nvSpPr>
        <p:spPr>
          <a:xfrm>
            <a:off x="152400" y="1092200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4" name="Oval 73"/>
          <p:cNvSpPr/>
          <p:nvPr/>
        </p:nvSpPr>
        <p:spPr>
          <a:xfrm>
            <a:off x="3048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7" name="Oval 76"/>
          <p:cNvSpPr/>
          <p:nvPr/>
        </p:nvSpPr>
        <p:spPr>
          <a:xfrm rot="6197586" flipV="1">
            <a:off x="7932464" y="5568366"/>
            <a:ext cx="914400" cy="9144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0" name="Oval 79"/>
          <p:cNvSpPr/>
          <p:nvPr/>
        </p:nvSpPr>
        <p:spPr>
          <a:xfrm rot="6197586" flipV="1">
            <a:off x="8633992" y="4734233"/>
            <a:ext cx="457200" cy="457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1" name="Oval 80"/>
          <p:cNvSpPr/>
          <p:nvPr/>
        </p:nvSpPr>
        <p:spPr>
          <a:xfrm rot="6197586" flipV="1">
            <a:off x="8292676" y="4953384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2" name="Oval 81"/>
          <p:cNvSpPr/>
          <p:nvPr/>
        </p:nvSpPr>
        <p:spPr>
          <a:xfrm rot="6197586" flipV="1">
            <a:off x="8514131" y="4976607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3" name="Oval 82"/>
          <p:cNvSpPr/>
          <p:nvPr/>
        </p:nvSpPr>
        <p:spPr>
          <a:xfrm rot="6197586" flipV="1">
            <a:off x="7856272" y="5295370"/>
            <a:ext cx="762000" cy="762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4" name="Oval 83"/>
          <p:cNvSpPr/>
          <p:nvPr/>
        </p:nvSpPr>
        <p:spPr>
          <a:xfrm rot="6197586" flipV="1">
            <a:off x="199818" y="5914818"/>
            <a:ext cx="216774" cy="216774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" name="Oval 84"/>
          <p:cNvSpPr/>
          <p:nvPr/>
        </p:nvSpPr>
        <p:spPr>
          <a:xfrm rot="6197586" flipV="1">
            <a:off x="7387699" y="5767494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6" name="Oval 85"/>
          <p:cNvSpPr/>
          <p:nvPr/>
        </p:nvSpPr>
        <p:spPr>
          <a:xfrm rot="6197586" flipV="1">
            <a:off x="7412357" y="6095509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7" name="Oval 86"/>
          <p:cNvSpPr/>
          <p:nvPr/>
        </p:nvSpPr>
        <p:spPr>
          <a:xfrm rot="6197586" flipV="1">
            <a:off x="7638907" y="6462226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8" name="Oval 87"/>
          <p:cNvSpPr/>
          <p:nvPr/>
        </p:nvSpPr>
        <p:spPr>
          <a:xfrm rot="6197586" flipV="1">
            <a:off x="8607584" y="43843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" name="Oval 88"/>
          <p:cNvSpPr/>
          <p:nvPr/>
        </p:nvSpPr>
        <p:spPr>
          <a:xfrm rot="6197586" flipV="1">
            <a:off x="7887663" y="6403551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0" name="Oval 89"/>
          <p:cNvSpPr/>
          <p:nvPr/>
        </p:nvSpPr>
        <p:spPr>
          <a:xfrm rot="6197586" flipV="1">
            <a:off x="8801061" y="4338664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1" name="Oval 90"/>
          <p:cNvSpPr/>
          <p:nvPr/>
        </p:nvSpPr>
        <p:spPr>
          <a:xfrm rot="6197586" flipV="1">
            <a:off x="8617702" y="445193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2" name="Oval 91"/>
          <p:cNvSpPr/>
          <p:nvPr/>
        </p:nvSpPr>
        <p:spPr>
          <a:xfrm rot="6197586" flipV="1">
            <a:off x="8557941" y="4594415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5" name="Oval 94"/>
          <p:cNvSpPr/>
          <p:nvPr/>
        </p:nvSpPr>
        <p:spPr>
          <a:xfrm rot="6197586" flipV="1">
            <a:off x="243115" y="6241508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6" name="Oval 95"/>
          <p:cNvSpPr/>
          <p:nvPr/>
        </p:nvSpPr>
        <p:spPr>
          <a:xfrm rot="6197586" flipV="1">
            <a:off x="436592" y="6195872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7" name="Oval 96"/>
          <p:cNvSpPr/>
          <p:nvPr/>
        </p:nvSpPr>
        <p:spPr>
          <a:xfrm rot="6197586" flipV="1">
            <a:off x="253233" y="6309147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8" name="Oval 97"/>
          <p:cNvSpPr/>
          <p:nvPr/>
        </p:nvSpPr>
        <p:spPr>
          <a:xfrm rot="6197586" flipV="1">
            <a:off x="193472" y="6451623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200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8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14350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0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089025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ts val="1000"/>
        </a:spcBef>
        <a:buFont typeface="Wingdings" pitchFamily="2" charset="2"/>
        <a:buChar char="l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72440" y="1404581"/>
            <a:ext cx="8199120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rgbClr val="00B050"/>
              </a:solidFill>
            </a:endParaRPr>
          </a:p>
          <a:p>
            <a:pPr algn="ctr"/>
            <a:r>
              <a:rPr lang="cs-CZ" dirty="0"/>
              <a:t>projekt v rámci vzdělávacího programu</a:t>
            </a:r>
          </a:p>
          <a:p>
            <a:pPr algn="ctr"/>
            <a:r>
              <a:rPr lang="cs-CZ" dirty="0"/>
              <a:t>VZDĚLÁNÍ PRO KONKURENCESCHOPNOST</a:t>
            </a:r>
          </a:p>
          <a:p>
            <a:endParaRPr lang="cs-CZ" dirty="0"/>
          </a:p>
          <a:p>
            <a:pPr algn="ctr"/>
            <a:r>
              <a:rPr lang="cs-CZ" dirty="0"/>
              <a:t>ŠABLONA ČÍSLO: III/2</a:t>
            </a:r>
          </a:p>
          <a:p>
            <a:pPr algn="ctr"/>
            <a:r>
              <a:rPr lang="cs-CZ" dirty="0"/>
              <a:t>NÁZEV:  INOVACE A ZKVALITNĚNÍ VÝUKY PROSTŘEDNICTVÍM ICT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PŘEDMĚT: </a:t>
            </a:r>
            <a:r>
              <a:rPr lang="cs-CZ" b="1" dirty="0" smtClean="0"/>
              <a:t>Chemie</a:t>
            </a:r>
            <a:endParaRPr lang="cs-CZ" dirty="0"/>
          </a:p>
          <a:p>
            <a:r>
              <a:rPr lang="cs-CZ" dirty="0"/>
              <a:t>ROČNÍK</a:t>
            </a:r>
            <a:r>
              <a:rPr lang="cs-CZ" dirty="0" smtClean="0"/>
              <a:t>: </a:t>
            </a:r>
            <a:r>
              <a:rPr lang="cs-CZ" b="1" dirty="0" smtClean="0"/>
              <a:t>9. ročník</a:t>
            </a:r>
            <a:endParaRPr lang="cs-CZ" dirty="0"/>
          </a:p>
          <a:p>
            <a:r>
              <a:rPr lang="cs-CZ" dirty="0"/>
              <a:t>TÉMA</a:t>
            </a:r>
            <a:r>
              <a:rPr lang="cs-CZ" dirty="0" smtClean="0"/>
              <a:t>: </a:t>
            </a:r>
            <a:r>
              <a:rPr lang="cs-CZ" b="1" dirty="0" smtClean="0"/>
              <a:t>Soli  </a:t>
            </a:r>
            <a:r>
              <a:rPr lang="cs-CZ" b="1" dirty="0" smtClean="0"/>
              <a:t>I. </a:t>
            </a:r>
            <a:endParaRPr lang="cs-CZ" b="1" dirty="0" smtClean="0"/>
          </a:p>
          <a:p>
            <a:r>
              <a:rPr lang="cs-CZ" dirty="0" smtClean="0"/>
              <a:t>AUTOR: </a:t>
            </a:r>
            <a:r>
              <a:rPr lang="cs-CZ" b="1" dirty="0" smtClean="0"/>
              <a:t>Ing. Pavla Zezulová</a:t>
            </a:r>
            <a:endParaRPr lang="cs-CZ" dirty="0"/>
          </a:p>
          <a:p>
            <a:r>
              <a:rPr lang="cs-CZ" dirty="0"/>
              <a:t>DATUM VYTVOŘENÍ</a:t>
            </a:r>
            <a:r>
              <a:rPr lang="cs-CZ" dirty="0" smtClean="0"/>
              <a:t>: </a:t>
            </a:r>
            <a:r>
              <a:rPr lang="cs-CZ" b="1" dirty="0" smtClean="0"/>
              <a:t>3. 10. 2012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VY_32_INOVACE_32_PZ</a:t>
            </a:r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5" y="28960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5945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2510" y="615142"/>
            <a:ext cx="881149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Anotace</a:t>
            </a:r>
          </a:p>
          <a:p>
            <a:endParaRPr lang="cs-CZ" b="1" dirty="0"/>
          </a:p>
          <a:p>
            <a:r>
              <a:rPr lang="cs-CZ" dirty="0" smtClean="0"/>
              <a:t>Materiál je určen pro výuku chemie v 9. ročníku. Jedná se o výklad tvorby vzorců solí jednosytných kyslíkatých kyselin. Pro zjednodušení chápání  je použita analogie s tvorbou vzorců pro žáky již známých sloučenin – halogenidů a hydroxidů. </a:t>
            </a:r>
          </a:p>
          <a:p>
            <a:r>
              <a:rPr lang="cs-CZ" dirty="0" smtClean="0"/>
              <a:t>Pro větší názornost jsou použity postupné animace při doplňování oxidačních </a:t>
            </a:r>
            <a:r>
              <a:rPr lang="cs-CZ" dirty="0" smtClean="0"/>
              <a:t>čísel při </a:t>
            </a:r>
            <a:r>
              <a:rPr lang="cs-CZ" dirty="0" smtClean="0"/>
              <a:t>použití křížového pravidla. Žáci postupně zaplňují vzorci úvodní tabulku. Na závěr hodiny jsou připraveny úkoly k procvičení.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b="1" dirty="0" smtClean="0"/>
              <a:t>Pilotáž</a:t>
            </a:r>
          </a:p>
          <a:p>
            <a:endParaRPr lang="cs-CZ" b="1" dirty="0"/>
          </a:p>
          <a:p>
            <a:r>
              <a:rPr lang="cs-CZ" dirty="0" smtClean="0"/>
              <a:t>Materiál byl ověřován ve třech paralelních třídách devátého ročníku. Většina žáků byla schopna velmi rychle vyřešit všechny </a:t>
            </a:r>
            <a:r>
              <a:rPr lang="cs-CZ" dirty="0" smtClean="0"/>
              <a:t>úkoly spojené </a:t>
            </a:r>
            <a:r>
              <a:rPr lang="cs-CZ" dirty="0" smtClean="0"/>
              <a:t>s odvozováním vzorců. Problémy se vyskytly pouze u nejslabších žáků.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848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340769"/>
            <a:ext cx="7772400" cy="1800199"/>
          </a:xfrm>
        </p:spPr>
        <p:txBody>
          <a:bodyPr>
            <a:noAutofit/>
          </a:bodyPr>
          <a:lstStyle/>
          <a:p>
            <a:pPr algn="l"/>
            <a:r>
              <a:rPr lang="cs-CZ" sz="9600" dirty="0" smtClean="0">
                <a:solidFill>
                  <a:srgbClr val="FF0000"/>
                </a:solidFill>
              </a:rPr>
              <a:t>Soli  </a:t>
            </a:r>
            <a:r>
              <a:rPr lang="cs-CZ" sz="96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I</a:t>
            </a:r>
            <a:endParaRPr lang="cs-CZ" sz="96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VZORCE  SOLÍ  JEDNOSYTNÝCH KYSLÍKATÝCH KYSELIN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08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5817155"/>
              </p:ext>
            </p:extLst>
          </p:nvPr>
        </p:nvGraphicFramePr>
        <p:xfrm>
          <a:off x="827584" y="1916832"/>
          <a:ext cx="7728520" cy="25908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32130"/>
                <a:gridCol w="1932130"/>
                <a:gridCol w="1932130"/>
                <a:gridCol w="193213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kyselina</a:t>
                      </a:r>
                      <a:endParaRPr lang="cs-CZ" sz="2800" dirty="0"/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vzorec</a:t>
                      </a:r>
                      <a:endParaRPr lang="cs-CZ" sz="2800" dirty="0"/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anion</a:t>
                      </a:r>
                      <a:endParaRPr lang="cs-CZ" sz="2800" dirty="0"/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sůl</a:t>
                      </a:r>
                      <a:endParaRPr lang="cs-CZ" sz="2800" dirty="0"/>
                    </a:p>
                  </a:txBody>
                  <a:tcPr>
                    <a:solidFill>
                      <a:srgbClr val="00206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dusičná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HNO</a:t>
                      </a:r>
                      <a:r>
                        <a:rPr lang="cs-CZ" sz="2800" b="1" baseline="-25000" dirty="0" smtClean="0"/>
                        <a:t>3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(</a:t>
                      </a:r>
                      <a:r>
                        <a:rPr lang="cs-CZ" sz="2800" b="1" baseline="0" dirty="0" smtClean="0"/>
                        <a:t>NO</a:t>
                      </a:r>
                      <a:r>
                        <a:rPr lang="cs-CZ" sz="2800" b="1" baseline="-25000" dirty="0" smtClean="0"/>
                        <a:t>3</a:t>
                      </a:r>
                      <a:r>
                        <a:rPr lang="cs-CZ" sz="2800" b="1" baseline="0" dirty="0" smtClean="0"/>
                        <a:t>)</a:t>
                      </a:r>
                      <a:r>
                        <a:rPr lang="cs-CZ" sz="2800" b="1" baseline="30000" dirty="0" smtClean="0"/>
                        <a:t>-</a:t>
                      </a:r>
                      <a:endParaRPr lang="cs-CZ" sz="2800" b="1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dusičnan</a:t>
                      </a:r>
                      <a:endParaRPr lang="cs-CZ" sz="2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smtClean="0"/>
                        <a:t>dusitá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baseline="0" dirty="0" smtClean="0"/>
                        <a:t>HNO</a:t>
                      </a:r>
                      <a:r>
                        <a:rPr lang="cs-CZ" sz="2800" b="1" baseline="-25000" dirty="0" smtClean="0"/>
                        <a:t>2</a:t>
                      </a:r>
                      <a:endParaRPr lang="cs-CZ" sz="2800" b="1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baseline="0" smtClean="0"/>
                        <a:t>(NO</a:t>
                      </a:r>
                      <a:r>
                        <a:rPr lang="cs-CZ" sz="2800" b="1" baseline="-25000" smtClean="0"/>
                        <a:t>2</a:t>
                      </a:r>
                      <a:r>
                        <a:rPr lang="cs-CZ" sz="2800" b="1" baseline="0" smtClean="0"/>
                        <a:t>)</a:t>
                      </a:r>
                      <a:r>
                        <a:rPr lang="cs-CZ" sz="2800" b="1" baseline="30000" smtClean="0"/>
                        <a:t>-</a:t>
                      </a:r>
                      <a:endParaRPr lang="cs-CZ" sz="2800" b="1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dusitan</a:t>
                      </a:r>
                      <a:endParaRPr lang="cs-CZ" sz="2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chlorná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baseline="0" dirty="0" err="1" smtClean="0"/>
                        <a:t>HClO</a:t>
                      </a:r>
                      <a:endParaRPr lang="cs-CZ" sz="2800" b="1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(</a:t>
                      </a:r>
                      <a:r>
                        <a:rPr lang="cs-CZ" sz="2800" b="1" dirty="0" err="1" smtClean="0"/>
                        <a:t>ClO</a:t>
                      </a:r>
                      <a:r>
                        <a:rPr lang="cs-CZ" sz="2800" b="1" baseline="0" dirty="0" smtClean="0"/>
                        <a:t>)</a:t>
                      </a:r>
                      <a:r>
                        <a:rPr lang="cs-CZ" sz="2800" b="1" baseline="30000" dirty="0" smtClean="0"/>
                        <a:t>-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chlornan</a:t>
                      </a:r>
                      <a:endParaRPr lang="cs-CZ" sz="2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fosforečná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baseline="0" dirty="0" smtClean="0"/>
                        <a:t>HPO</a:t>
                      </a:r>
                      <a:r>
                        <a:rPr lang="cs-CZ" sz="2800" b="1" baseline="-25000" dirty="0" smtClean="0"/>
                        <a:t>3</a:t>
                      </a:r>
                      <a:endParaRPr lang="cs-CZ" sz="2800" b="1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baseline="0" dirty="0" smtClean="0"/>
                        <a:t>(PO</a:t>
                      </a:r>
                      <a:r>
                        <a:rPr lang="cs-CZ" sz="2800" b="1" baseline="-25000" dirty="0" smtClean="0"/>
                        <a:t>3</a:t>
                      </a:r>
                      <a:r>
                        <a:rPr lang="cs-CZ" sz="2800" b="1" baseline="0" dirty="0" smtClean="0"/>
                        <a:t>)</a:t>
                      </a:r>
                      <a:r>
                        <a:rPr lang="cs-CZ" sz="2800" b="1" baseline="30000" dirty="0" smtClean="0"/>
                        <a:t>-</a:t>
                      </a:r>
                      <a:endParaRPr lang="cs-CZ" sz="2800" b="1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fosforečnan</a:t>
                      </a:r>
                      <a:endParaRPr lang="cs-CZ" sz="28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199505" y="908720"/>
            <a:ext cx="8678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Názvy solí odvozené od jednosytných kyslíkatých kyselin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229936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90883" y="343744"/>
            <a:ext cx="3108960" cy="884238"/>
          </a:xfrm>
          <a:gradFill flip="none" rotWithShape="1">
            <a:gsLst>
              <a:gs pos="0">
                <a:schemeClr val="tx2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tx2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tx2">
                  <a:lumMod val="40000"/>
                  <a:lumOff val="6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Dusičnany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08725" y="1227982"/>
            <a:ext cx="74732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- vzorce odvozujeme podobně jako halogenidy a</a:t>
            </a:r>
          </a:p>
          <a:p>
            <a:r>
              <a:rPr lang="cs-CZ" sz="2800" b="1" dirty="0" smtClean="0"/>
              <a:t>   hydroxidy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33777" y="2151770"/>
            <a:ext cx="61875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- náboj iontu je stejný jako oxidační číslo</a:t>
            </a:r>
            <a:endParaRPr lang="cs-CZ" sz="2800" b="1" dirty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7567013"/>
              </p:ext>
            </p:extLst>
          </p:nvPr>
        </p:nvGraphicFramePr>
        <p:xfrm>
          <a:off x="1050108" y="2881745"/>
          <a:ext cx="7595128" cy="3696394"/>
        </p:xfrm>
        <a:graphic>
          <a:graphicData uri="http://schemas.openxmlformats.org/drawingml/2006/table">
            <a:tbl>
              <a:tblPr firstRow="1">
                <a:tableStyleId>{3C2FFA5D-87B4-456A-9821-1D502468CF0F}</a:tableStyleId>
              </a:tblPr>
              <a:tblGrid>
                <a:gridCol w="692728"/>
                <a:gridCol w="2712786"/>
                <a:gridCol w="1554415"/>
                <a:gridCol w="1246909"/>
                <a:gridCol w="1388290"/>
              </a:tblGrid>
              <a:tr h="748146">
                <a:tc>
                  <a:txBody>
                    <a:bodyPr/>
                    <a:lstStyle/>
                    <a:p>
                      <a:r>
                        <a:rPr lang="cs-CZ" sz="2000" b="1" dirty="0" err="1" smtClean="0">
                          <a:latin typeface="Arial Black" pitchFamily="34" charset="0"/>
                        </a:rPr>
                        <a:t>ox.č</a:t>
                      </a:r>
                      <a:r>
                        <a:rPr lang="cs-CZ" dirty="0" smtClean="0">
                          <a:latin typeface="Arial Black" pitchFamily="34" charset="0"/>
                        </a:rPr>
                        <a:t>.</a:t>
                      </a:r>
                      <a:endParaRPr lang="cs-CZ" dirty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 Black" pitchFamily="34" charset="0"/>
                        </a:rPr>
                        <a:t>název soli</a:t>
                      </a:r>
                      <a:endParaRPr lang="cs-CZ" sz="2000" dirty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 Black" pitchFamily="34" charset="0"/>
                        </a:rPr>
                        <a:t>odvození</a:t>
                      </a:r>
                    </a:p>
                    <a:p>
                      <a:pPr algn="ctr"/>
                      <a:r>
                        <a:rPr lang="cs-CZ" sz="2000" dirty="0" smtClean="0">
                          <a:latin typeface="Arial Black" pitchFamily="34" charset="0"/>
                        </a:rPr>
                        <a:t>vzorce</a:t>
                      </a:r>
                      <a:endParaRPr lang="cs-CZ" sz="2000" dirty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 Black" pitchFamily="34" charset="0"/>
                        </a:rPr>
                        <a:t>vzorec</a:t>
                      </a:r>
                      <a:endParaRPr lang="cs-CZ" sz="2000" dirty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 Black" pitchFamily="34" charset="0"/>
                        </a:rPr>
                        <a:t>sluč</a:t>
                      </a:r>
                      <a:r>
                        <a:rPr lang="cs-CZ" dirty="0" smtClean="0">
                          <a:latin typeface="Arial Black" pitchFamily="34" charset="0"/>
                        </a:rPr>
                        <a:t>.</a:t>
                      </a:r>
                    </a:p>
                    <a:p>
                      <a:pPr algn="ctr"/>
                      <a:r>
                        <a:rPr lang="cs-CZ" sz="2000" dirty="0" smtClean="0">
                          <a:latin typeface="Arial Black" pitchFamily="34" charset="0"/>
                        </a:rPr>
                        <a:t>poměr</a:t>
                      </a:r>
                      <a:endParaRPr lang="cs-CZ" sz="2000" dirty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07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I</a:t>
                      </a:r>
                      <a:endParaRPr lang="cs-CZ" dirty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07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II</a:t>
                      </a:r>
                      <a:endParaRPr lang="cs-CZ" dirty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67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III</a:t>
                      </a:r>
                      <a:endParaRPr lang="cs-CZ" dirty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142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IV</a:t>
                      </a:r>
                      <a:endParaRPr lang="cs-CZ" dirty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302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V</a:t>
                      </a:r>
                      <a:endParaRPr lang="cs-CZ" dirty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509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VI</a:t>
                      </a:r>
                      <a:endParaRPr lang="cs-CZ" dirty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20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VII</a:t>
                      </a:r>
                      <a:endParaRPr lang="cs-CZ" dirty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20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 Black" pitchFamily="34" charset="0"/>
                        </a:rPr>
                        <a:t>VIII</a:t>
                      </a:r>
                      <a:endParaRPr lang="cs-CZ" dirty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8939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483768" y="548680"/>
            <a:ext cx="20874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dusičnan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75856" y="1964452"/>
            <a:ext cx="8675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/>
              <a:t>Na</a:t>
            </a:r>
            <a:r>
              <a:rPr lang="cs-CZ" sz="4000" b="1" baseline="30000" dirty="0" err="1" smtClean="0">
                <a:solidFill>
                  <a:srgbClr val="FF0000"/>
                </a:solidFill>
              </a:rPr>
              <a:t>I</a:t>
            </a:r>
            <a:endParaRPr lang="cs-CZ" sz="4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39040" y="520940"/>
            <a:ext cx="14513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sod</a:t>
            </a:r>
            <a:r>
              <a:rPr lang="cs-CZ" sz="4000" b="1" dirty="0" smtClean="0">
                <a:solidFill>
                  <a:srgbClr val="FF0000"/>
                </a:solidFill>
              </a:rPr>
              <a:t>ný</a:t>
            </a:r>
            <a:endParaRPr lang="cs-CZ" sz="4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139952" y="1964452"/>
            <a:ext cx="15841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(NO</a:t>
            </a:r>
            <a:r>
              <a:rPr lang="cs-CZ" sz="4000" b="1" baseline="-25000" dirty="0" smtClean="0"/>
              <a:t>3</a:t>
            </a:r>
            <a:r>
              <a:rPr lang="cs-CZ" sz="4000" b="1" dirty="0" smtClean="0"/>
              <a:t>)</a:t>
            </a:r>
            <a:r>
              <a:rPr lang="cs-CZ" sz="4000" b="1" baseline="30000" dirty="0" smtClean="0"/>
              <a:t>-I</a:t>
            </a:r>
            <a:endParaRPr lang="cs-CZ" sz="4000" b="1" dirty="0"/>
          </a:p>
        </p:txBody>
      </p:sp>
      <p:cxnSp>
        <p:nvCxnSpPr>
          <p:cNvPr id="16" name="Přímá spojnice se šipkou 15"/>
          <p:cNvCxnSpPr/>
          <p:nvPr/>
        </p:nvCxnSpPr>
        <p:spPr>
          <a:xfrm>
            <a:off x="4139952" y="2096274"/>
            <a:ext cx="1224136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>
            <a:off x="4139952" y="2096274"/>
            <a:ext cx="1224136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3838266" y="243491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</a:t>
            </a:r>
            <a:endParaRPr lang="cs-CZ" sz="28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330159" y="243491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653535" y="3435097"/>
            <a:ext cx="16337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NaNO</a:t>
            </a:r>
            <a:r>
              <a:rPr lang="cs-CZ" sz="4000" b="1" baseline="-25000" dirty="0" smtClean="0"/>
              <a:t>3</a:t>
            </a:r>
            <a:endParaRPr lang="cs-CZ" sz="40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3989109" y="4869160"/>
            <a:ext cx="15258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1 : 1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577958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0" grpId="0"/>
      <p:bldP spid="13" grpId="0"/>
      <p:bldP spid="26" grpId="0"/>
      <p:bldP spid="27" grpId="0"/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615456"/>
            <a:ext cx="20874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dusičnan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117220" y="606863"/>
            <a:ext cx="21521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vápe</a:t>
            </a:r>
            <a:r>
              <a:rPr lang="cs-CZ" sz="4000" b="1" dirty="0" smtClean="0">
                <a:solidFill>
                  <a:srgbClr val="FF0000"/>
                </a:solidFill>
              </a:rPr>
              <a:t>natý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131840" y="1922929"/>
            <a:ext cx="8915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/>
              <a:t>Ca</a:t>
            </a:r>
            <a:r>
              <a:rPr lang="cs-CZ" sz="4000" b="1" baseline="30000" dirty="0" err="1" smtClean="0">
                <a:solidFill>
                  <a:srgbClr val="FF0000"/>
                </a:solidFill>
              </a:rPr>
              <a:t>II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186131" y="1922929"/>
            <a:ext cx="15584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(NO</a:t>
            </a:r>
            <a:r>
              <a:rPr lang="cs-CZ" sz="4000" b="1" baseline="-25000" dirty="0" smtClean="0"/>
              <a:t>3</a:t>
            </a:r>
            <a:r>
              <a:rPr lang="cs-CZ" sz="4000" b="1" dirty="0" smtClean="0"/>
              <a:t>)</a:t>
            </a:r>
            <a:r>
              <a:rPr lang="cs-CZ" sz="4000" b="1" baseline="30000" dirty="0" smtClean="0"/>
              <a:t>-I</a:t>
            </a:r>
            <a:endParaRPr lang="cs-CZ" sz="4000" b="1" dirty="0"/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4117220" y="2142875"/>
            <a:ext cx="1151381" cy="5532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>
            <a:endCxn id="16" idx="3"/>
          </p:cNvCxnSpPr>
          <p:nvPr/>
        </p:nvCxnSpPr>
        <p:spPr>
          <a:xfrm flipH="1">
            <a:off x="4050147" y="2142875"/>
            <a:ext cx="1253302" cy="5325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3682739" y="241378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349911" y="244810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2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347863" y="3363089"/>
            <a:ext cx="20601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Ca(NO</a:t>
            </a:r>
            <a:r>
              <a:rPr lang="cs-CZ" sz="4000" b="1" baseline="-25000" dirty="0" smtClean="0"/>
              <a:t>3</a:t>
            </a:r>
            <a:r>
              <a:rPr lang="cs-CZ" sz="4000" b="1" dirty="0" smtClean="0"/>
              <a:t>)</a:t>
            </a:r>
            <a:r>
              <a:rPr lang="cs-CZ" sz="4000" b="1" baseline="-25000" dirty="0" smtClean="0"/>
              <a:t>2</a:t>
            </a:r>
            <a:endParaRPr lang="cs-CZ" sz="40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036295" y="4794804"/>
            <a:ext cx="10727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 : 2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1961522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16" grpId="0"/>
      <p:bldP spid="17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23942" y="540713"/>
            <a:ext cx="20874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dusičnan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499991" y="570948"/>
            <a:ext cx="15376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hlin</a:t>
            </a:r>
            <a:r>
              <a:rPr lang="cs-CZ" sz="4000" b="1" dirty="0" smtClean="0">
                <a:solidFill>
                  <a:srgbClr val="FF0000"/>
                </a:solidFill>
              </a:rPr>
              <a:t>itý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44412" y="1998817"/>
            <a:ext cx="8963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/>
              <a:t>Al</a:t>
            </a:r>
            <a:r>
              <a:rPr lang="cs-CZ" sz="4000" b="1" baseline="30000" dirty="0" err="1" smtClean="0">
                <a:solidFill>
                  <a:srgbClr val="FF0000"/>
                </a:solidFill>
              </a:rPr>
              <a:t>III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000750" y="1998817"/>
            <a:ext cx="15584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(NO</a:t>
            </a:r>
            <a:r>
              <a:rPr lang="cs-CZ" sz="4000" b="1" baseline="-25000" dirty="0" smtClean="0"/>
              <a:t>3</a:t>
            </a:r>
            <a:r>
              <a:rPr lang="cs-CZ" sz="4000" b="1" dirty="0" smtClean="0"/>
              <a:t>)</a:t>
            </a:r>
            <a:r>
              <a:rPr lang="cs-CZ" sz="4000" b="1" baseline="30000" dirty="0" smtClean="0"/>
              <a:t>-I</a:t>
            </a:r>
            <a:endParaRPr lang="cs-CZ" sz="4000" b="1" baseline="30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633342" y="251455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52793" y="251455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3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10" name="Přímá spojnice se šipkou 9"/>
          <p:cNvCxnSpPr>
            <a:endCxn id="8" idx="1"/>
          </p:cNvCxnSpPr>
          <p:nvPr/>
        </p:nvCxnSpPr>
        <p:spPr>
          <a:xfrm>
            <a:off x="4002339" y="2204864"/>
            <a:ext cx="1150454" cy="5712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endCxn id="7" idx="3"/>
          </p:cNvCxnSpPr>
          <p:nvPr/>
        </p:nvCxnSpPr>
        <p:spPr>
          <a:xfrm flipH="1">
            <a:off x="4000750" y="2204864"/>
            <a:ext cx="1238386" cy="5712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3399200" y="3482605"/>
            <a:ext cx="19736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Al(NO</a:t>
            </a:r>
            <a:r>
              <a:rPr lang="cs-CZ" sz="4000" b="1" baseline="-25000" dirty="0" smtClean="0"/>
              <a:t>3</a:t>
            </a:r>
            <a:r>
              <a:rPr lang="cs-CZ" sz="4000" b="1" dirty="0" smtClean="0"/>
              <a:t>)</a:t>
            </a:r>
            <a:r>
              <a:rPr lang="cs-CZ" sz="4000" b="1" baseline="-25000" dirty="0" smtClean="0"/>
              <a:t>3</a:t>
            </a:r>
            <a:endParaRPr lang="cs-CZ" sz="4000" b="1" baseline="-25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817608" y="4875257"/>
            <a:ext cx="10727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 : 3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4183006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8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43330" y="554777"/>
            <a:ext cx="20874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dusičnan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211960" y="554777"/>
            <a:ext cx="19929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/>
              <a:t>olov</a:t>
            </a:r>
            <a:r>
              <a:rPr lang="cs-CZ" sz="4000" b="1" dirty="0" err="1" smtClean="0">
                <a:solidFill>
                  <a:srgbClr val="FF0000"/>
                </a:solidFill>
              </a:rPr>
              <a:t>ičitý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053193" y="1994937"/>
            <a:ext cx="10262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/>
              <a:t>Pb</a:t>
            </a:r>
            <a:r>
              <a:rPr lang="cs-CZ" sz="4000" b="1" baseline="30000" dirty="0" err="1" smtClean="0">
                <a:solidFill>
                  <a:srgbClr val="FF0000"/>
                </a:solidFill>
              </a:rPr>
              <a:t>IV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52184" y="1994937"/>
            <a:ext cx="15584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(NO</a:t>
            </a:r>
            <a:r>
              <a:rPr lang="cs-CZ" sz="4000" b="1" baseline="-25000" dirty="0" smtClean="0"/>
              <a:t>3</a:t>
            </a:r>
            <a:r>
              <a:rPr lang="cs-CZ" sz="4000" b="1" dirty="0" smtClean="0"/>
              <a:t>)</a:t>
            </a:r>
            <a:r>
              <a:rPr lang="cs-CZ" sz="4000" b="1" baseline="30000" dirty="0" smtClean="0"/>
              <a:t>-I</a:t>
            </a:r>
            <a:endParaRPr lang="cs-CZ" sz="4000" b="1" baseline="30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31946" y="244121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98698" y="244121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4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9" name="Přímá spojnice se šipkou 8"/>
          <p:cNvCxnSpPr>
            <a:endCxn id="7" idx="1"/>
          </p:cNvCxnSpPr>
          <p:nvPr/>
        </p:nvCxnSpPr>
        <p:spPr>
          <a:xfrm>
            <a:off x="4052184" y="2204864"/>
            <a:ext cx="1246514" cy="4979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3978583" y="2204864"/>
            <a:ext cx="1320115" cy="4979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3419872" y="3356992"/>
            <a:ext cx="24117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err="1" smtClean="0"/>
              <a:t>Pb</a:t>
            </a:r>
            <a:r>
              <a:rPr lang="cs-CZ" sz="4000" b="1" dirty="0" smtClean="0"/>
              <a:t>(NO</a:t>
            </a:r>
            <a:r>
              <a:rPr lang="cs-CZ" sz="4000" b="1" baseline="-25000" dirty="0" smtClean="0"/>
              <a:t>3</a:t>
            </a:r>
            <a:r>
              <a:rPr lang="cs-CZ" sz="4000" b="1" dirty="0" smtClean="0"/>
              <a:t>)</a:t>
            </a:r>
            <a:r>
              <a:rPr lang="cs-CZ" sz="4000" b="1" baseline="-25000" dirty="0" smtClean="0"/>
              <a:t>4</a:t>
            </a:r>
            <a:endParaRPr lang="cs-CZ" sz="4000" b="1" baseline="-25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871504" y="4869160"/>
            <a:ext cx="10727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 : 4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1107622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19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8575" y="548680"/>
            <a:ext cx="20874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dusičnan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129010" y="548680"/>
            <a:ext cx="22048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arsen</a:t>
            </a:r>
            <a:r>
              <a:rPr lang="cs-CZ" sz="4000" b="1" dirty="0" smtClean="0">
                <a:solidFill>
                  <a:srgbClr val="FF0000"/>
                </a:solidFill>
              </a:rPr>
              <a:t>ičný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184889" y="1956094"/>
            <a:ext cx="9028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/>
              <a:t>As</a:t>
            </a:r>
            <a:r>
              <a:rPr lang="cs-CZ" sz="4000" b="1" baseline="30000" dirty="0" err="1" smtClean="0">
                <a:solidFill>
                  <a:srgbClr val="FF0000"/>
                </a:solidFill>
              </a:rPr>
              <a:t>V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45307" y="1958085"/>
            <a:ext cx="18597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 (</a:t>
            </a:r>
            <a:r>
              <a:rPr lang="cs-CZ" sz="4000" b="1" dirty="0" smtClean="0"/>
              <a:t>NO</a:t>
            </a:r>
            <a:r>
              <a:rPr lang="cs-CZ" sz="4000" b="1" baseline="-25000" dirty="0" smtClean="0"/>
              <a:t>3</a:t>
            </a:r>
            <a:r>
              <a:rPr lang="cs-CZ" sz="4000" b="1" dirty="0" smtClean="0"/>
              <a:t>)</a:t>
            </a:r>
            <a:r>
              <a:rPr lang="cs-CZ" sz="4000" b="1" baseline="30000" dirty="0" smtClean="0"/>
              <a:t>-I</a:t>
            </a:r>
            <a:endParaRPr lang="cs-CZ" sz="4000" b="1" baseline="30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61602" y="247754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1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91272" y="247754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5</a:t>
            </a:r>
            <a:endParaRPr lang="cs-CZ" sz="2800" dirty="0">
              <a:solidFill>
                <a:srgbClr val="FF0000"/>
              </a:solidFill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4129010" y="2189509"/>
            <a:ext cx="1116234" cy="4972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4129010" y="2189509"/>
            <a:ext cx="1037289" cy="5348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3381470" y="3429000"/>
            <a:ext cx="20521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As(NO</a:t>
            </a:r>
            <a:r>
              <a:rPr lang="cs-CZ" sz="4000" b="1" baseline="-25000" dirty="0" smtClean="0"/>
              <a:t>3</a:t>
            </a:r>
            <a:r>
              <a:rPr lang="cs-CZ" sz="4000" b="1" dirty="0" smtClean="0"/>
              <a:t>)</a:t>
            </a:r>
            <a:r>
              <a:rPr lang="cs-CZ" sz="4000" b="1" baseline="-25000" dirty="0" smtClean="0"/>
              <a:t>5</a:t>
            </a:r>
            <a:endParaRPr lang="cs-CZ" sz="4000" b="1" baseline="-25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968084" y="4869160"/>
            <a:ext cx="10727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 : 5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931890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  <p:bldP spid="19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00496" y="1962944"/>
            <a:ext cx="155844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/>
              <a:t>(NO</a:t>
            </a:r>
            <a:r>
              <a:rPr lang="cs-CZ" sz="4000" b="1" baseline="-25000" dirty="0" smtClean="0"/>
              <a:t>3</a:t>
            </a:r>
            <a:r>
              <a:rPr lang="cs-CZ" sz="4000" b="1" dirty="0"/>
              <a:t>)</a:t>
            </a:r>
            <a:r>
              <a:rPr lang="cs-CZ" sz="4000" b="1" baseline="30000" dirty="0"/>
              <a:t>-I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680953" y="523497"/>
            <a:ext cx="20874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dusičnan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51920" y="555810"/>
            <a:ext cx="27314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wolfram</a:t>
            </a:r>
            <a:r>
              <a:rPr lang="cs-CZ" sz="4000" b="1" dirty="0" smtClean="0">
                <a:solidFill>
                  <a:srgbClr val="FF0000"/>
                </a:solidFill>
              </a:rPr>
              <a:t>ový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78449" y="1962944"/>
            <a:ext cx="9428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W</a:t>
            </a:r>
            <a:r>
              <a:rPr lang="cs-CZ" sz="4000" b="1" baseline="30000" dirty="0" smtClean="0">
                <a:solidFill>
                  <a:srgbClr val="FF0000"/>
                </a:solidFill>
              </a:rPr>
              <a:t>VI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64276" y="245459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6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488457" y="245423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</a:t>
            </a:r>
            <a:endParaRPr lang="cs-CZ" sz="2800" b="1" dirty="0"/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3869215" y="2155177"/>
            <a:ext cx="1278037" cy="5606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3824509" y="2175261"/>
            <a:ext cx="1343083" cy="5405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3281470" y="3429000"/>
            <a:ext cx="20008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W(NO</a:t>
            </a:r>
            <a:r>
              <a:rPr lang="cs-CZ" sz="4000" b="1" baseline="-25000" dirty="0" smtClean="0"/>
              <a:t>3</a:t>
            </a:r>
            <a:r>
              <a:rPr lang="cs-CZ" sz="4000" b="1" dirty="0" smtClean="0"/>
              <a:t>)</a:t>
            </a:r>
            <a:r>
              <a:rPr lang="cs-CZ" sz="4000" b="1" baseline="-25000" dirty="0" smtClean="0"/>
              <a:t>6</a:t>
            </a:r>
            <a:endParaRPr lang="cs-CZ" sz="4000" b="1" baseline="-25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593360" y="4875257"/>
            <a:ext cx="1188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 1 : 6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2329010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19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228475" y="1970431"/>
            <a:ext cx="155844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/>
              <a:t>(NO</a:t>
            </a:r>
            <a:r>
              <a:rPr lang="cs-CZ" sz="4000" b="1" baseline="-25000" dirty="0" smtClean="0"/>
              <a:t>3</a:t>
            </a:r>
            <a:r>
              <a:rPr lang="cs-CZ" sz="4000" b="1" dirty="0"/>
              <a:t>)</a:t>
            </a:r>
            <a:r>
              <a:rPr lang="cs-CZ" sz="4000" b="1" baseline="30000" dirty="0"/>
              <a:t>-I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783560" y="542822"/>
            <a:ext cx="20874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dusičnan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33841" y="542822"/>
            <a:ext cx="29271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</a:t>
            </a:r>
            <a:r>
              <a:rPr lang="cs-CZ" sz="4000" b="1" dirty="0" smtClean="0"/>
              <a:t>mangan</a:t>
            </a:r>
            <a:r>
              <a:rPr lang="cs-CZ" sz="4000" b="1" dirty="0" smtClean="0">
                <a:solidFill>
                  <a:srgbClr val="FF0000"/>
                </a:solidFill>
              </a:rPr>
              <a:t>istý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87824" y="1970431"/>
            <a:ext cx="12939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/>
              <a:t>Mn</a:t>
            </a:r>
            <a:r>
              <a:rPr lang="cs-CZ" sz="4000" b="1" baseline="30000" dirty="0" err="1" smtClean="0">
                <a:solidFill>
                  <a:srgbClr val="FF0000"/>
                </a:solidFill>
              </a:rPr>
              <a:t>VII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2255" y="254574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7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833841" y="254574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</a:t>
            </a:r>
            <a:endParaRPr lang="cs-CZ" sz="2800" b="1" dirty="0"/>
          </a:p>
        </p:txBody>
      </p:sp>
      <p:cxnSp>
        <p:nvCxnSpPr>
          <p:cNvPr id="9" name="Přímá spojnice se šipkou 8"/>
          <p:cNvCxnSpPr>
            <a:endCxn id="6" idx="1"/>
          </p:cNvCxnSpPr>
          <p:nvPr/>
        </p:nvCxnSpPr>
        <p:spPr>
          <a:xfrm>
            <a:off x="4228475" y="2162750"/>
            <a:ext cx="1163780" cy="6446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>
            <a:endCxn id="7" idx="3"/>
          </p:cNvCxnSpPr>
          <p:nvPr/>
        </p:nvCxnSpPr>
        <p:spPr>
          <a:xfrm flipH="1">
            <a:off x="4201249" y="2159287"/>
            <a:ext cx="1185358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3368379" y="3429000"/>
            <a:ext cx="22605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/>
              <a:t>Mn</a:t>
            </a:r>
            <a:r>
              <a:rPr lang="cs-CZ" sz="4000" b="1" dirty="0" smtClean="0"/>
              <a:t>(NO</a:t>
            </a:r>
            <a:r>
              <a:rPr lang="cs-CZ" sz="4000" b="1" baseline="-25000" dirty="0" smtClean="0"/>
              <a:t>3</a:t>
            </a:r>
            <a:r>
              <a:rPr lang="cs-CZ" sz="4000" b="1" dirty="0" smtClean="0"/>
              <a:t>)</a:t>
            </a:r>
            <a:r>
              <a:rPr lang="cs-CZ" sz="4000" b="1" baseline="-25000" dirty="0" smtClean="0"/>
              <a:t>7</a:t>
            </a:r>
            <a:endParaRPr lang="cs-CZ" sz="4000" b="1" baseline="-25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776277" y="4869160"/>
            <a:ext cx="10727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 : 7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869108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16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001313" y="1988840"/>
            <a:ext cx="155844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/>
              <a:t>(NO</a:t>
            </a:r>
            <a:r>
              <a:rPr lang="cs-CZ" sz="4000" b="1" baseline="-25000" dirty="0" smtClean="0"/>
              <a:t>3</a:t>
            </a:r>
            <a:r>
              <a:rPr lang="cs-CZ" sz="4000" b="1" dirty="0"/>
              <a:t>)</a:t>
            </a:r>
            <a:r>
              <a:rPr lang="cs-CZ" sz="4000" b="1" baseline="30000" dirty="0"/>
              <a:t>-I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667099" y="570531"/>
            <a:ext cx="20874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dusičnan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29996" y="570531"/>
            <a:ext cx="20521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osm</a:t>
            </a:r>
            <a:r>
              <a:rPr lang="cs-CZ" sz="4000" b="1" dirty="0" smtClean="0">
                <a:solidFill>
                  <a:srgbClr val="FF0000"/>
                </a:solidFill>
              </a:rPr>
              <a:t>ičelý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64165" y="1988840"/>
            <a:ext cx="12121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/>
              <a:t>Os</a:t>
            </a:r>
            <a:r>
              <a:rPr lang="cs-CZ" sz="4000" b="1" baseline="30000" dirty="0" err="1" smtClean="0">
                <a:solidFill>
                  <a:srgbClr val="FF0000"/>
                </a:solidFill>
              </a:rPr>
              <a:t>VIII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668772" y="246463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165093" y="246463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8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3998620" y="2208079"/>
            <a:ext cx="1238734" cy="5181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>
            <a:endCxn id="6" idx="3"/>
          </p:cNvCxnSpPr>
          <p:nvPr/>
        </p:nvCxnSpPr>
        <p:spPr>
          <a:xfrm flipH="1">
            <a:off x="4036180" y="2195770"/>
            <a:ext cx="1201174" cy="5304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3141049" y="3435097"/>
            <a:ext cx="20874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Os(NO</a:t>
            </a:r>
            <a:r>
              <a:rPr lang="cs-CZ" sz="4000" b="1" baseline="-25000" dirty="0" smtClean="0"/>
              <a:t>3</a:t>
            </a:r>
            <a:r>
              <a:rPr lang="cs-CZ" sz="4000" b="1" dirty="0" smtClean="0"/>
              <a:t>)</a:t>
            </a:r>
            <a:r>
              <a:rPr lang="cs-CZ" sz="4000" b="1" baseline="-25000" dirty="0" smtClean="0"/>
              <a:t>8</a:t>
            </a:r>
            <a:endParaRPr lang="cs-CZ" sz="4000" b="1" baseline="-25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523311" y="4875257"/>
            <a:ext cx="10727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 : 8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1209220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18" grpId="0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8410310"/>
              </p:ext>
            </p:extLst>
          </p:nvPr>
        </p:nvGraphicFramePr>
        <p:xfrm>
          <a:off x="1154791" y="1039060"/>
          <a:ext cx="7446922" cy="3918066"/>
        </p:xfrm>
        <a:graphic>
          <a:graphicData uri="http://schemas.openxmlformats.org/drawingml/2006/table">
            <a:tbl>
              <a:tblPr firstRow="1">
                <a:tableStyleId>{3C2FFA5D-87B4-456A-9821-1D502468CF0F}</a:tableStyleId>
              </a:tblPr>
              <a:tblGrid>
                <a:gridCol w="692728"/>
                <a:gridCol w="2649738"/>
                <a:gridCol w="1617463"/>
                <a:gridCol w="1246909"/>
                <a:gridCol w="1240084"/>
              </a:tblGrid>
              <a:tr h="748146"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ox.č</a:t>
                      </a:r>
                      <a:r>
                        <a:rPr lang="cs-CZ" sz="2000" dirty="0" smtClean="0"/>
                        <a:t>.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název soli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odvození</a:t>
                      </a:r>
                    </a:p>
                    <a:p>
                      <a:pPr algn="ctr"/>
                      <a:r>
                        <a:rPr lang="cs-CZ" sz="2000" dirty="0" smtClean="0"/>
                        <a:t>vzorce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vzorec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sluč.</a:t>
                      </a:r>
                    </a:p>
                    <a:p>
                      <a:pPr algn="ctr"/>
                      <a:r>
                        <a:rPr lang="cs-CZ" sz="2000" dirty="0" smtClean="0"/>
                        <a:t>poměr</a:t>
                      </a:r>
                      <a:endParaRPr lang="cs-CZ" sz="2000" dirty="0"/>
                    </a:p>
                  </a:txBody>
                  <a:tcPr/>
                </a:tc>
              </a:tr>
              <a:tr h="374073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dusičnan sodný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Na</a:t>
                      </a:r>
                      <a:r>
                        <a:rPr lang="cs-CZ" sz="2000" b="1" baseline="30000" dirty="0" smtClean="0"/>
                        <a:t>I</a:t>
                      </a:r>
                      <a:r>
                        <a:rPr lang="cs-CZ" sz="2000" b="1" baseline="-25000" dirty="0" smtClean="0"/>
                        <a:t>1</a:t>
                      </a:r>
                      <a:r>
                        <a:rPr lang="cs-CZ" sz="2000" b="1" dirty="0" smtClean="0"/>
                        <a:t>(NO</a:t>
                      </a:r>
                      <a:r>
                        <a:rPr lang="cs-CZ" sz="2000" b="1" baseline="-25000" dirty="0" smtClean="0"/>
                        <a:t>3</a:t>
                      </a:r>
                      <a:r>
                        <a:rPr lang="cs-CZ" sz="2000" b="1" dirty="0" smtClean="0"/>
                        <a:t>)</a:t>
                      </a:r>
                      <a:r>
                        <a:rPr lang="cs-CZ" sz="2000" b="1" baseline="30000" dirty="0" smtClean="0"/>
                        <a:t>-I</a:t>
                      </a:r>
                      <a:r>
                        <a:rPr lang="cs-CZ" sz="2000" b="1" baseline="-25000" dirty="0" smtClean="0"/>
                        <a:t>1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NaNO</a:t>
                      </a:r>
                      <a:r>
                        <a:rPr lang="cs-CZ" sz="2000" b="1" baseline="-25000" dirty="0" smtClean="0"/>
                        <a:t>3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1 : 1</a:t>
                      </a:r>
                      <a:endParaRPr lang="cs-CZ" sz="2000" b="1" dirty="0"/>
                    </a:p>
                  </a:txBody>
                  <a:tcPr/>
                </a:tc>
              </a:tr>
              <a:tr h="374073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dusičnan vápenatý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baseline="0" dirty="0" smtClean="0"/>
                        <a:t>Ca</a:t>
                      </a:r>
                      <a:r>
                        <a:rPr lang="cs-CZ" sz="2000" b="1" baseline="30000" dirty="0" smtClean="0"/>
                        <a:t>II</a:t>
                      </a:r>
                      <a:r>
                        <a:rPr lang="cs-CZ" sz="2000" b="1" baseline="-25000" dirty="0" smtClean="0"/>
                        <a:t>1</a:t>
                      </a:r>
                      <a:r>
                        <a:rPr lang="cs-CZ" sz="2000" b="1" dirty="0" smtClean="0"/>
                        <a:t>(NO</a:t>
                      </a:r>
                      <a:r>
                        <a:rPr lang="cs-CZ" sz="2000" b="1" baseline="-25000" dirty="0" smtClean="0"/>
                        <a:t>3</a:t>
                      </a:r>
                      <a:r>
                        <a:rPr lang="cs-CZ" sz="2000" b="1" dirty="0" smtClean="0"/>
                        <a:t>)</a:t>
                      </a:r>
                      <a:r>
                        <a:rPr lang="cs-CZ" sz="2000" b="1" baseline="30000" dirty="0" smtClean="0"/>
                        <a:t>-I</a:t>
                      </a:r>
                      <a:r>
                        <a:rPr lang="cs-CZ" sz="2000" b="1" baseline="-25000" dirty="0" smtClean="0"/>
                        <a:t>2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Ca(NO</a:t>
                      </a:r>
                      <a:r>
                        <a:rPr lang="cs-CZ" sz="2000" b="1" baseline="-25000" dirty="0" smtClean="0"/>
                        <a:t>3</a:t>
                      </a:r>
                      <a:r>
                        <a:rPr lang="cs-CZ" sz="2000" b="1" baseline="0" dirty="0" smtClean="0"/>
                        <a:t>)</a:t>
                      </a:r>
                      <a:r>
                        <a:rPr lang="cs-CZ" sz="2000" b="1" baseline="-25000" dirty="0" smtClean="0"/>
                        <a:t>2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1 : 2</a:t>
                      </a:r>
                      <a:endParaRPr lang="cs-CZ" sz="2000" b="1" dirty="0"/>
                    </a:p>
                  </a:txBody>
                  <a:tcPr/>
                </a:tc>
              </a:tr>
              <a:tr h="35467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III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dusičnan hlinitý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baseline="0" dirty="0" smtClean="0"/>
                        <a:t>Al</a:t>
                      </a:r>
                      <a:r>
                        <a:rPr lang="cs-CZ" sz="2000" b="1" baseline="30000" dirty="0" smtClean="0"/>
                        <a:t>III</a:t>
                      </a:r>
                      <a:r>
                        <a:rPr lang="cs-CZ" sz="2000" b="1" baseline="-25000" dirty="0" smtClean="0"/>
                        <a:t>1</a:t>
                      </a:r>
                      <a:r>
                        <a:rPr lang="cs-CZ" sz="2000" b="1" dirty="0" smtClean="0"/>
                        <a:t>(NO</a:t>
                      </a:r>
                      <a:r>
                        <a:rPr lang="cs-CZ" sz="2000" b="1" baseline="-25000" dirty="0" smtClean="0"/>
                        <a:t>3</a:t>
                      </a:r>
                      <a:r>
                        <a:rPr lang="cs-CZ" sz="2000" b="1" dirty="0" smtClean="0"/>
                        <a:t>)</a:t>
                      </a:r>
                      <a:r>
                        <a:rPr lang="cs-CZ" sz="2000" b="1" baseline="30000" dirty="0" smtClean="0"/>
                        <a:t>-I</a:t>
                      </a:r>
                      <a:r>
                        <a:rPr lang="cs-CZ" sz="2000" b="1" baseline="-25000" dirty="0" smtClean="0"/>
                        <a:t>3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Al(NO</a:t>
                      </a:r>
                      <a:r>
                        <a:rPr lang="cs-CZ" sz="2000" b="1" baseline="-25000" dirty="0" smtClean="0"/>
                        <a:t>3</a:t>
                      </a:r>
                      <a:r>
                        <a:rPr lang="cs-CZ" sz="2000" b="1" baseline="0" dirty="0" smtClean="0"/>
                        <a:t>)</a:t>
                      </a:r>
                      <a:r>
                        <a:rPr lang="cs-CZ" sz="2000" b="1" baseline="-25000" dirty="0" smtClean="0"/>
                        <a:t>3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1 : 3</a:t>
                      </a:r>
                      <a:endParaRPr lang="cs-CZ" sz="2000" b="1" dirty="0"/>
                    </a:p>
                  </a:txBody>
                  <a:tcPr/>
                </a:tc>
              </a:tr>
              <a:tr h="321426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IV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dusičnan </a:t>
                      </a:r>
                      <a:r>
                        <a:rPr lang="cs-CZ" sz="2000" b="1" dirty="0" err="1" smtClean="0"/>
                        <a:t>olovičitý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baseline="0" dirty="0" smtClean="0"/>
                        <a:t>Pb</a:t>
                      </a:r>
                      <a:r>
                        <a:rPr lang="cs-CZ" sz="2000" b="1" baseline="30000" dirty="0" smtClean="0"/>
                        <a:t>IV</a:t>
                      </a:r>
                      <a:r>
                        <a:rPr lang="cs-CZ" sz="2000" b="1" baseline="-25000" dirty="0" smtClean="0"/>
                        <a:t>1</a:t>
                      </a:r>
                      <a:r>
                        <a:rPr lang="cs-CZ" sz="2000" b="1" dirty="0" smtClean="0"/>
                        <a:t>(NO</a:t>
                      </a:r>
                      <a:r>
                        <a:rPr lang="cs-CZ" sz="2000" b="1" baseline="-25000" dirty="0" smtClean="0"/>
                        <a:t>3</a:t>
                      </a:r>
                      <a:r>
                        <a:rPr lang="cs-CZ" sz="2000" b="1" dirty="0" smtClean="0"/>
                        <a:t>)</a:t>
                      </a:r>
                      <a:r>
                        <a:rPr lang="cs-CZ" sz="2000" b="1" baseline="30000" dirty="0" smtClean="0"/>
                        <a:t>-I</a:t>
                      </a:r>
                      <a:r>
                        <a:rPr lang="cs-CZ" sz="2000" b="1" baseline="-25000" dirty="0" smtClean="0"/>
                        <a:t>4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err="1" smtClean="0"/>
                        <a:t>Pb</a:t>
                      </a:r>
                      <a:r>
                        <a:rPr lang="cs-CZ" sz="2000" b="1" dirty="0" smtClean="0"/>
                        <a:t>(NO</a:t>
                      </a:r>
                      <a:r>
                        <a:rPr lang="cs-CZ" sz="2000" b="1" baseline="-25000" dirty="0" smtClean="0"/>
                        <a:t>3</a:t>
                      </a:r>
                      <a:r>
                        <a:rPr lang="cs-CZ" sz="2000" b="1" baseline="0" dirty="0" smtClean="0"/>
                        <a:t>)</a:t>
                      </a:r>
                      <a:r>
                        <a:rPr lang="cs-CZ" sz="2000" b="1" baseline="-25000" dirty="0" smtClean="0"/>
                        <a:t>4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1 : 4</a:t>
                      </a:r>
                      <a:endParaRPr lang="cs-CZ" sz="2000" b="1" dirty="0"/>
                    </a:p>
                  </a:txBody>
                  <a:tcPr/>
                </a:tc>
              </a:tr>
              <a:tr h="371302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dusičnan arseničný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baseline="0" dirty="0" smtClean="0"/>
                        <a:t>As</a:t>
                      </a:r>
                      <a:r>
                        <a:rPr lang="cs-CZ" sz="2000" b="1" baseline="30000" dirty="0" smtClean="0"/>
                        <a:t>V</a:t>
                      </a:r>
                      <a:r>
                        <a:rPr lang="cs-CZ" sz="2000" b="1" baseline="-25000" dirty="0" smtClean="0"/>
                        <a:t>1</a:t>
                      </a:r>
                      <a:r>
                        <a:rPr lang="cs-CZ" sz="2000" b="1" dirty="0" smtClean="0"/>
                        <a:t>(NO</a:t>
                      </a:r>
                      <a:r>
                        <a:rPr lang="cs-CZ" sz="2000" b="1" baseline="-25000" dirty="0" smtClean="0"/>
                        <a:t>3</a:t>
                      </a:r>
                      <a:r>
                        <a:rPr lang="cs-CZ" sz="2000" b="1" dirty="0" smtClean="0"/>
                        <a:t>)</a:t>
                      </a:r>
                      <a:r>
                        <a:rPr lang="cs-CZ" sz="2000" b="1" baseline="30000" dirty="0" smtClean="0"/>
                        <a:t>-I</a:t>
                      </a:r>
                      <a:r>
                        <a:rPr lang="cs-CZ" sz="2000" b="1" baseline="-25000" dirty="0" smtClean="0"/>
                        <a:t>5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As(NO</a:t>
                      </a:r>
                      <a:r>
                        <a:rPr lang="cs-CZ" sz="2000" b="1" baseline="-25000" dirty="0" smtClean="0"/>
                        <a:t>3</a:t>
                      </a:r>
                      <a:r>
                        <a:rPr lang="cs-CZ" sz="2000" b="1" baseline="0" dirty="0" smtClean="0"/>
                        <a:t>)</a:t>
                      </a:r>
                      <a:r>
                        <a:rPr lang="cs-CZ" sz="2000" b="1" baseline="-25000" dirty="0" smtClean="0"/>
                        <a:t>5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1 : 5</a:t>
                      </a:r>
                      <a:endParaRPr lang="cs-CZ" sz="2000" b="1" dirty="0"/>
                    </a:p>
                  </a:txBody>
                  <a:tcPr/>
                </a:tc>
              </a:tr>
              <a:tr h="332509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dusičnan wolframový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baseline="0" dirty="0" smtClean="0"/>
                        <a:t>W</a:t>
                      </a:r>
                      <a:r>
                        <a:rPr lang="cs-CZ" sz="2000" b="1" baseline="30000" dirty="0" smtClean="0"/>
                        <a:t>VI</a:t>
                      </a:r>
                      <a:r>
                        <a:rPr lang="cs-CZ" sz="2000" b="1" baseline="-25000" dirty="0" smtClean="0"/>
                        <a:t>1</a:t>
                      </a:r>
                      <a:r>
                        <a:rPr lang="cs-CZ" sz="2000" b="1" dirty="0" smtClean="0"/>
                        <a:t>(NO</a:t>
                      </a:r>
                      <a:r>
                        <a:rPr lang="cs-CZ" sz="2000" b="1" baseline="-25000" dirty="0" smtClean="0"/>
                        <a:t>3</a:t>
                      </a:r>
                      <a:r>
                        <a:rPr lang="cs-CZ" sz="2000" b="1" dirty="0" smtClean="0"/>
                        <a:t>)</a:t>
                      </a:r>
                      <a:r>
                        <a:rPr lang="cs-CZ" sz="2000" b="1" baseline="30000" dirty="0" smtClean="0"/>
                        <a:t>-I</a:t>
                      </a:r>
                      <a:r>
                        <a:rPr lang="cs-CZ" sz="2000" b="1" baseline="-25000" dirty="0" smtClean="0"/>
                        <a:t>6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W(NO</a:t>
                      </a:r>
                      <a:r>
                        <a:rPr lang="cs-CZ" sz="2000" b="1" baseline="-25000" dirty="0" smtClean="0"/>
                        <a:t>3</a:t>
                      </a:r>
                      <a:r>
                        <a:rPr lang="cs-CZ" sz="2000" b="1" baseline="0" dirty="0" smtClean="0"/>
                        <a:t>)</a:t>
                      </a:r>
                      <a:r>
                        <a:rPr lang="cs-CZ" sz="2000" b="1" baseline="-25000" dirty="0" smtClean="0"/>
                        <a:t>6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1 : 6</a:t>
                      </a:r>
                      <a:endParaRPr lang="cs-CZ" sz="2000" b="1" dirty="0"/>
                    </a:p>
                  </a:txBody>
                  <a:tcPr/>
                </a:tc>
              </a:tr>
              <a:tr h="34220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VII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dusičnan manganistý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baseline="0" dirty="0" smtClean="0"/>
                        <a:t>Mn</a:t>
                      </a:r>
                      <a:r>
                        <a:rPr lang="cs-CZ" sz="2000" b="1" baseline="30000" dirty="0" smtClean="0"/>
                        <a:t>VII</a:t>
                      </a:r>
                      <a:r>
                        <a:rPr lang="cs-CZ" sz="2000" b="1" baseline="-25000" dirty="0" smtClean="0"/>
                        <a:t>1</a:t>
                      </a:r>
                      <a:r>
                        <a:rPr lang="cs-CZ" sz="2000" b="1" dirty="0" smtClean="0"/>
                        <a:t>(NO</a:t>
                      </a:r>
                      <a:r>
                        <a:rPr lang="cs-CZ" sz="2000" b="1" baseline="-25000" dirty="0" smtClean="0"/>
                        <a:t>3</a:t>
                      </a:r>
                      <a:r>
                        <a:rPr lang="cs-CZ" sz="2000" b="1" dirty="0" smtClean="0"/>
                        <a:t>)</a:t>
                      </a:r>
                      <a:r>
                        <a:rPr lang="cs-CZ" sz="2000" b="1" baseline="30000" dirty="0" smtClean="0"/>
                        <a:t>-I</a:t>
                      </a:r>
                      <a:r>
                        <a:rPr lang="cs-CZ" sz="2000" b="1" baseline="-25000" dirty="0" smtClean="0"/>
                        <a:t>7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err="1" smtClean="0"/>
                        <a:t>Mn</a:t>
                      </a:r>
                      <a:r>
                        <a:rPr lang="cs-CZ" sz="2000" b="1" dirty="0" smtClean="0"/>
                        <a:t>(NO</a:t>
                      </a:r>
                      <a:r>
                        <a:rPr lang="cs-CZ" sz="2000" b="1" baseline="-25000" dirty="0" smtClean="0"/>
                        <a:t>3</a:t>
                      </a:r>
                      <a:r>
                        <a:rPr lang="cs-CZ" sz="2000" b="1" baseline="0" dirty="0" smtClean="0"/>
                        <a:t>)</a:t>
                      </a:r>
                      <a:r>
                        <a:rPr lang="cs-CZ" sz="2000" b="1" baseline="-25000" dirty="0" smtClean="0"/>
                        <a:t>7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1 : 7</a:t>
                      </a:r>
                      <a:endParaRPr lang="cs-CZ" sz="2000" b="1" dirty="0"/>
                    </a:p>
                  </a:txBody>
                  <a:tcPr/>
                </a:tc>
              </a:tr>
              <a:tr h="34220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VIII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dusičnan osmičelý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baseline="0" dirty="0" smtClean="0"/>
                        <a:t>Os</a:t>
                      </a:r>
                      <a:r>
                        <a:rPr lang="cs-CZ" sz="2000" b="1" baseline="30000" dirty="0" smtClean="0"/>
                        <a:t>VIII</a:t>
                      </a:r>
                      <a:r>
                        <a:rPr lang="cs-CZ" sz="2000" b="1" baseline="-25000" dirty="0" smtClean="0"/>
                        <a:t>1</a:t>
                      </a:r>
                      <a:r>
                        <a:rPr lang="cs-CZ" sz="2000" b="1" dirty="0" smtClean="0"/>
                        <a:t>(NO</a:t>
                      </a:r>
                      <a:r>
                        <a:rPr lang="cs-CZ" sz="2000" b="1" baseline="-25000" dirty="0" smtClean="0"/>
                        <a:t>3</a:t>
                      </a:r>
                      <a:r>
                        <a:rPr lang="cs-CZ" sz="2000" b="1" dirty="0" smtClean="0"/>
                        <a:t>)</a:t>
                      </a:r>
                      <a:r>
                        <a:rPr lang="cs-CZ" sz="2000" b="1" baseline="30000" dirty="0" smtClean="0"/>
                        <a:t>-I</a:t>
                      </a:r>
                      <a:r>
                        <a:rPr lang="cs-CZ" sz="2000" b="1" baseline="-25000" dirty="0" smtClean="0"/>
                        <a:t>8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Os(NO</a:t>
                      </a:r>
                      <a:r>
                        <a:rPr lang="cs-CZ" sz="2000" b="1" baseline="-25000" dirty="0" smtClean="0"/>
                        <a:t>3</a:t>
                      </a:r>
                      <a:r>
                        <a:rPr lang="cs-CZ" sz="2000" b="1" baseline="0" dirty="0" smtClean="0"/>
                        <a:t>)</a:t>
                      </a:r>
                      <a:r>
                        <a:rPr lang="cs-CZ" sz="2000" b="1" baseline="-25000" dirty="0" smtClean="0"/>
                        <a:t>8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1 : 8</a:t>
                      </a:r>
                      <a:endParaRPr lang="cs-CZ" sz="20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793735" y="5468556"/>
            <a:ext cx="84302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- stejným způsobem tvoříme vzorce všech </a:t>
            </a:r>
            <a:r>
              <a:rPr lang="cs-CZ" sz="2800" b="1" dirty="0" smtClean="0">
                <a:solidFill>
                  <a:srgbClr val="FF0000"/>
                </a:solidFill>
              </a:rPr>
              <a:t>jednosytných</a:t>
            </a:r>
          </a:p>
          <a:p>
            <a:r>
              <a:rPr lang="cs-CZ" sz="2800" dirty="0" smtClean="0"/>
              <a:t>  </a:t>
            </a:r>
            <a:r>
              <a:rPr lang="cs-CZ" sz="2800" b="1" dirty="0" smtClean="0"/>
              <a:t>kyslíkatých kyselin – </a:t>
            </a:r>
            <a:r>
              <a:rPr lang="cs-CZ" sz="2800" b="1" dirty="0" err="1" smtClean="0">
                <a:solidFill>
                  <a:srgbClr val="FF0000"/>
                </a:solidFill>
              </a:rPr>
              <a:t>H</a:t>
            </a:r>
            <a:r>
              <a:rPr lang="cs-CZ" sz="2800" b="1" dirty="0" err="1" smtClean="0"/>
              <a:t>ClO</a:t>
            </a:r>
            <a:r>
              <a:rPr lang="cs-CZ" sz="2800" b="1" dirty="0" smtClean="0"/>
              <a:t>, </a:t>
            </a:r>
            <a:r>
              <a:rPr lang="cs-CZ" sz="2800" b="1" dirty="0" smtClean="0">
                <a:solidFill>
                  <a:srgbClr val="FF0000"/>
                </a:solidFill>
              </a:rPr>
              <a:t>H</a:t>
            </a:r>
            <a:r>
              <a:rPr lang="cs-CZ" sz="2800" b="1" dirty="0" smtClean="0"/>
              <a:t>NO</a:t>
            </a:r>
            <a:r>
              <a:rPr lang="cs-CZ" sz="2800" b="1" baseline="-25000" dirty="0" smtClean="0"/>
              <a:t>2</a:t>
            </a:r>
            <a:r>
              <a:rPr lang="cs-CZ" sz="2800" b="1" dirty="0" smtClean="0"/>
              <a:t>, </a:t>
            </a:r>
            <a:r>
              <a:rPr lang="cs-CZ" sz="2800" b="1" dirty="0" smtClean="0">
                <a:solidFill>
                  <a:srgbClr val="FF0000"/>
                </a:solidFill>
              </a:rPr>
              <a:t>H</a:t>
            </a:r>
            <a:r>
              <a:rPr lang="cs-CZ" sz="2800" b="1" dirty="0" smtClean="0"/>
              <a:t>PO</a:t>
            </a:r>
            <a:r>
              <a:rPr lang="cs-CZ" sz="2800" b="1" baseline="-25000" dirty="0" smtClean="0"/>
              <a:t>3</a:t>
            </a:r>
            <a:r>
              <a:rPr lang="cs-CZ" sz="2800" b="1" dirty="0" smtClean="0"/>
              <a:t>…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445605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858982" y="277091"/>
            <a:ext cx="73152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  <a:t>Napiš vzorce následujících solí</a:t>
            </a:r>
            <a:endParaRPr lang="cs-CZ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49383" y="1584112"/>
            <a:ext cx="30909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dusičnan železitý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07818" y="2923309"/>
            <a:ext cx="32484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dusičnan draselný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25450" y="3656675"/>
            <a:ext cx="30556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dusičnan cíničitý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07818" y="4391891"/>
            <a:ext cx="34944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dusičnan hořečnatý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07818" y="5197684"/>
            <a:ext cx="38763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dusičnan antimoničný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 rot="10800000" flipV="1">
            <a:off x="249383" y="2230351"/>
            <a:ext cx="35481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dusičnan olovnatý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07818" y="5818909"/>
            <a:ext cx="31245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dusičnan amonný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530435" y="1584110"/>
            <a:ext cx="16104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Fe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(NO</a:t>
            </a:r>
            <a:r>
              <a:rPr lang="cs-CZ" sz="2400" baseline="-25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)</a:t>
            </a:r>
            <a:r>
              <a:rPr lang="cs-CZ" sz="2400" baseline="-25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endParaRPr lang="cs-CZ" sz="2400" baseline="-25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545947" y="2923309"/>
            <a:ext cx="10903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KNO</a:t>
            </a:r>
            <a:r>
              <a:rPr lang="cs-CZ" sz="2400" baseline="-25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endParaRPr lang="cs-CZ" sz="2400" baseline="-25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545947" y="3656674"/>
            <a:ext cx="16385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Sn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(NO</a:t>
            </a:r>
            <a:r>
              <a:rPr lang="cs-CZ" sz="2400" baseline="-25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)</a:t>
            </a:r>
            <a:r>
              <a:rPr lang="cs-CZ" sz="2400" baseline="-25000" dirty="0" smtClean="0">
                <a:solidFill>
                  <a:srgbClr val="FF0000"/>
                </a:solidFill>
                <a:latin typeface="Arial Black" pitchFamily="34" charset="0"/>
              </a:rPr>
              <a:t>4</a:t>
            </a:r>
            <a:endParaRPr lang="cs-CZ" sz="2400" baseline="-25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532092" y="4391890"/>
            <a:ext cx="17059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Mg(NO</a:t>
            </a:r>
            <a:r>
              <a:rPr lang="cs-CZ" sz="2400" baseline="-25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)</a:t>
            </a:r>
            <a:r>
              <a:rPr lang="cs-CZ" sz="2400" baseline="-25000" dirty="0" smtClean="0">
                <a:solidFill>
                  <a:srgbClr val="FF0000"/>
                </a:solidFill>
                <a:latin typeface="Arial Black" pitchFamily="34" charset="0"/>
              </a:rPr>
              <a:t>2</a:t>
            </a:r>
            <a:endParaRPr lang="cs-CZ" sz="2400" baseline="-25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532093" y="5112326"/>
            <a:ext cx="16385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Sb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(NO</a:t>
            </a:r>
            <a:r>
              <a:rPr lang="cs-CZ" sz="2400" baseline="-25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)</a:t>
            </a:r>
            <a:r>
              <a:rPr lang="cs-CZ" sz="2400" baseline="-25000" dirty="0" smtClean="0">
                <a:solidFill>
                  <a:srgbClr val="FF0000"/>
                </a:solidFill>
                <a:latin typeface="Arial Black" pitchFamily="34" charset="0"/>
              </a:rPr>
              <a:t>5</a:t>
            </a:r>
            <a:endParaRPr lang="cs-CZ" sz="2400" baseline="-25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532093" y="5818907"/>
            <a:ext cx="14830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NH</a:t>
            </a:r>
            <a:r>
              <a:rPr lang="cs-CZ" sz="2400" baseline="-25000" dirty="0" smtClean="0">
                <a:solidFill>
                  <a:srgbClr val="FF0000"/>
                </a:solidFill>
                <a:latin typeface="Arial Black" pitchFamily="34" charset="0"/>
              </a:rPr>
              <a:t>4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NO</a:t>
            </a:r>
            <a:r>
              <a:rPr lang="cs-CZ" sz="2400" baseline="-25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endParaRPr lang="cs-CZ" sz="2400" baseline="-25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58145" y="2198176"/>
            <a:ext cx="16385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Pb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(NO</a:t>
            </a:r>
            <a:r>
              <a:rPr lang="cs-CZ" sz="2400" baseline="-25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)</a:t>
            </a:r>
            <a:r>
              <a:rPr lang="cs-CZ" sz="2400" baseline="-25000" dirty="0" smtClean="0">
                <a:solidFill>
                  <a:srgbClr val="FF0000"/>
                </a:solidFill>
                <a:latin typeface="Arial Black" pitchFamily="34" charset="0"/>
              </a:rPr>
              <a:t>2</a:t>
            </a:r>
            <a:endParaRPr lang="cs-CZ" sz="2400" baseline="-250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295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7125" y="849684"/>
            <a:ext cx="171072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Zdroje:</a:t>
            </a:r>
          </a:p>
          <a:p>
            <a:endParaRPr lang="cs-CZ" b="1" dirty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Vlastní tvorba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395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Bubbles">
      <a:majorFont>
        <a:latin typeface="Impact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mic Sans M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Bubb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85000"/>
                <a:satMod val="150000"/>
              </a:schemeClr>
            </a:gs>
            <a:gs pos="35000">
              <a:schemeClr val="phClr">
                <a:tint val="70000"/>
                <a:shade val="90000"/>
                <a:alpha val="85000"/>
                <a:satMod val="200000"/>
              </a:schemeClr>
            </a:gs>
            <a:gs pos="100000">
              <a:schemeClr val="phClr">
                <a:tint val="90000"/>
                <a:shade val="100000"/>
                <a:alpha val="85000"/>
                <a:satMod val="250000"/>
              </a:schemeClr>
            </a:gs>
          </a:gsLst>
          <a:lin ang="0" scaled="1"/>
        </a:gradFill>
        <a:gradFill rotWithShape="1">
          <a:gsLst>
            <a:gs pos="0">
              <a:schemeClr val="phClr">
                <a:shade val="40000"/>
                <a:satMod val="115000"/>
              </a:schemeClr>
            </a:gs>
            <a:gs pos="80000">
              <a:schemeClr val="phClr">
                <a:shade val="90000"/>
                <a:satMod val="130000"/>
              </a:schemeClr>
            </a:gs>
            <a:gs pos="100000">
              <a:schemeClr val="phClr">
                <a:shade val="100000"/>
                <a:satMod val="150000"/>
              </a:schemeClr>
            </a:gs>
          </a:gsLst>
          <a:lin ang="7800000" scaled="0"/>
        </a:gradFill>
      </a:fillStyleLst>
      <a:lnStyleLst>
        <a:ln w="254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4450" cap="flat" cmpd="sng" algn="ctr">
          <a:solidFill>
            <a:schemeClr val="phClr">
              <a:alpha val="80000"/>
              <a:satMod val="110000"/>
            </a:schemeClr>
          </a:solidFill>
          <a:prstDash val="solid"/>
        </a:ln>
        <a:ln w="63500" cap="flat" cmpd="sng" algn="ctr">
          <a:solidFill>
            <a:schemeClr val="phClr">
              <a:alpha val="80000"/>
              <a:satMod val="115000"/>
            </a:schemeClr>
          </a:solidFill>
          <a:prstDash val="solid"/>
        </a:ln>
      </a:lnStyleLst>
      <a:effectStyleLst>
        <a:effectStyle>
          <a:effectLst>
            <a:innerShdw blurRad="50800" dist="25400" dir="13500000">
              <a:srgbClr val="FFFFFF">
                <a:alpha val="75000"/>
              </a:srgbClr>
            </a:innerShdw>
          </a:effectLst>
        </a:effectStyle>
        <a:effectStyle>
          <a:effectLst>
            <a:innerShdw blurRad="76200" dist="25400" dir="13500000">
              <a:srgbClr val="FFFFFF">
                <a:alpha val="75000"/>
              </a:srgbClr>
            </a:innerShdw>
            <a:reflection blurRad="63500" stA="35000" endPos="35000" dist="12700" dir="5400000" sy="-100000" rotWithShape="0"/>
          </a:effectLst>
        </a:effectStyle>
        <a:effectStyle>
          <a:effectLst>
            <a:reflection blurRad="63500" stA="35000" endPos="35000" dist="12700" dir="5400000" sy="-100000" rotWithShape="0"/>
          </a:effectLst>
          <a:scene3d>
            <a:camera prst="orthographicFront">
              <a:rot lat="0" lon="0" rev="0"/>
            </a:camera>
            <a:lightRig rig="balanced" dir="bl">
              <a:rot lat="0" lon="0" rev="7800000"/>
            </a:lightRig>
          </a:scene3d>
          <a:sp3d prstMaterial="translucentPowder">
            <a:bevelT h="50800"/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shade val="80000"/>
                <a:satMod val="125000"/>
              </a:schemeClr>
            </a:gs>
            <a:gs pos="100000">
              <a:schemeClr val="phClr">
                <a:tint val="100000"/>
                <a:satMod val="125000"/>
                <a:lumOff val="40000"/>
                <a:lumMod val="100000"/>
              </a:schemeClr>
            </a:gs>
          </a:gsLst>
          <a:lin ang="7800000" scaled="1"/>
        </a:gradFill>
        <a:gradFill rotWithShape="1">
          <a:gsLst>
            <a:gs pos="0">
              <a:schemeClr val="phClr">
                <a:shade val="95000"/>
                <a:lumMod val="95000"/>
              </a:schemeClr>
            </a:gs>
            <a:gs pos="60000">
              <a:schemeClr val="phClr">
                <a:satMod val="125000"/>
                <a:lumOff val="10000"/>
                <a:lumMod val="100000"/>
              </a:schemeClr>
            </a:gs>
            <a:gs pos="100000">
              <a:schemeClr val="phClr">
                <a:shade val="95000"/>
                <a:satMod val="135000"/>
                <a:lumOff val="50000"/>
                <a:lumMod val="100000"/>
              </a:schemeClr>
            </a:gs>
          </a:gsLst>
          <a:lin ang="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576</TotalTime>
  <Words>490</Words>
  <Application>Microsoft Office PowerPoint</Application>
  <PresentationFormat>Předvádění na obrazovce (4:3)</PresentationFormat>
  <Paragraphs>200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Motiv systému Office</vt:lpstr>
      <vt:lpstr>1</vt:lpstr>
      <vt:lpstr>Prezentace aplikace PowerPoint</vt:lpstr>
      <vt:lpstr>Prezentace aplikace PowerPoint</vt:lpstr>
      <vt:lpstr>Soli  I</vt:lpstr>
      <vt:lpstr>Prezentace aplikace PowerPoint</vt:lpstr>
      <vt:lpstr>Dusičnany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SOLI</dc:title>
  <dc:creator>EU13</dc:creator>
  <cp:lastModifiedBy>EU12</cp:lastModifiedBy>
  <cp:revision>59</cp:revision>
  <dcterms:created xsi:type="dcterms:W3CDTF">2011-10-15T09:20:24Z</dcterms:created>
  <dcterms:modified xsi:type="dcterms:W3CDTF">2013-02-09T22:04:05Z</dcterms:modified>
</cp:coreProperties>
</file>