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65" r:id="rId5"/>
    <p:sldId id="260" r:id="rId6"/>
    <p:sldId id="258" r:id="rId7"/>
    <p:sldId id="259" r:id="rId8"/>
    <p:sldId id="257" r:id="rId9"/>
    <p:sldId id="261" r:id="rId10"/>
    <p:sldId id="262" r:id="rId11"/>
    <p:sldId id="263" r:id="rId12"/>
    <p:sldId id="264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1B79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A9A9D1A-3590-4F51-9B63-93CD8651AFB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D923E22-46F4-49DD-A109-D8C653C435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2655"/>
            <a:ext cx="4822800" cy="108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Chemie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9. ročník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Příprava solí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12. 10. 2012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VY_32_INOVACE_35_PZ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335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Anotace</a:t>
            </a:r>
          </a:p>
          <a:p>
            <a:endParaRPr lang="cs-CZ" sz="1600" b="1" dirty="0"/>
          </a:p>
          <a:p>
            <a:r>
              <a:rPr lang="cs-CZ" sz="1600" dirty="0" smtClean="0"/>
              <a:t>Materiál je určen pro výklad učiva v 9. ročníku. Seznamuje žáky se základními způsoby vzniku solí. S většinou reakcí již byli žáci dříve obeznámeni, především v souvislosti s vlastnostmi kyselin. Výukový materiál obsahuje motivační otázky i závěrečné procvičování rovnic. Výklad je doplněn demonstračními pokusy.</a:t>
            </a:r>
          </a:p>
          <a:p>
            <a:r>
              <a:rPr lang="cs-CZ" sz="1600" dirty="0" smtClean="0"/>
              <a:t>V chemických rovnicích jsou použity žákům velmi dobře známé sloučeniny, aby </a:t>
            </a:r>
          </a:p>
          <a:p>
            <a:r>
              <a:rPr lang="cs-CZ" sz="1600" dirty="0" smtClean="0"/>
              <a:t>učivo mohl </a:t>
            </a:r>
            <a:r>
              <a:rPr lang="cs-CZ" sz="1600" dirty="0" smtClean="0"/>
              <a:t>zvládnout </a:t>
            </a:r>
            <a:r>
              <a:rPr lang="cs-CZ" sz="1600" dirty="0" smtClean="0"/>
              <a:t>jakýkoliv žák.</a:t>
            </a:r>
          </a:p>
          <a:p>
            <a:endParaRPr lang="cs-CZ" sz="1600" dirty="0"/>
          </a:p>
          <a:p>
            <a:r>
              <a:rPr lang="cs-CZ" sz="1600" b="1" dirty="0" smtClean="0"/>
              <a:t>Pilotáž</a:t>
            </a:r>
          </a:p>
          <a:p>
            <a:endParaRPr lang="cs-CZ" sz="1600" b="1" dirty="0"/>
          </a:p>
          <a:p>
            <a:r>
              <a:rPr lang="cs-CZ" sz="1600" dirty="0" smtClean="0"/>
              <a:t>Materiál byl ověřován ve třech paralelních třídách 9. ročníku. Zejména lepší žáci se aktivně zapojovali do výuky. Dokázali  napsat i některé reakce závěrečného cvičení. Psaní chemických rovnic již tradičně činilo potíže slabším žákům.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8303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941168"/>
            <a:ext cx="7293496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Příprava solí</a:t>
            </a:r>
            <a:endParaRPr lang="cs-CZ" sz="800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026" name="Picture 2" descr="C:\Users\ZS SLOVAN\AppData\Local\Microsoft\Windows\Temporary Internet Files\Content.IE5\L8GQULH4\MC900233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84784"/>
            <a:ext cx="3035929" cy="247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13572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3970784" cy="683096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1) neutralizace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54619"/>
            <a:ext cx="2336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Opakování učiva: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523951"/>
            <a:ext cx="882261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latin typeface="Arial Black" pitchFamily="34" charset="0"/>
              </a:rPr>
              <a:t>   Roztok je neutrální, když jsou vodíkové ……………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 Black" pitchFamily="34" charset="0"/>
              </a:rPr>
              <a:t>   a hydroxidové …………………… v ………………… 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 Black" pitchFamily="34" charset="0"/>
              </a:rPr>
              <a:t>   Pokud převažují H</a:t>
            </a:r>
            <a:r>
              <a:rPr lang="cs-CZ" sz="2400" baseline="30000" dirty="0" smtClean="0">
                <a:latin typeface="Arial Black" pitchFamily="34" charset="0"/>
              </a:rPr>
              <a:t>+</a:t>
            </a:r>
            <a:r>
              <a:rPr lang="cs-CZ" sz="2400" dirty="0" smtClean="0">
                <a:latin typeface="Arial Black" pitchFamily="34" charset="0"/>
              </a:rPr>
              <a:t> roztok je …………………………..,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 Black" pitchFamily="34" charset="0"/>
              </a:rPr>
              <a:t>   pokud OH</a:t>
            </a:r>
            <a:r>
              <a:rPr lang="cs-CZ" sz="2400" baseline="30000" dirty="0" smtClean="0">
                <a:latin typeface="Arial Black" pitchFamily="34" charset="0"/>
              </a:rPr>
              <a:t>-</a:t>
            </a:r>
            <a:r>
              <a:rPr lang="cs-CZ" sz="2400" dirty="0" smtClean="0">
                <a:latin typeface="Arial Black" pitchFamily="34" charset="0"/>
              </a:rPr>
              <a:t>, roztok je ………………………. .</a:t>
            </a:r>
          </a:p>
          <a:p>
            <a:pPr>
              <a:lnSpc>
                <a:spcPct val="150000"/>
              </a:lnSpc>
            </a:pPr>
            <a:endParaRPr lang="cs-CZ" sz="2400" dirty="0">
              <a:latin typeface="Arial Black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400" dirty="0" smtClean="0">
                <a:latin typeface="Arial Black" pitchFamily="34" charset="0"/>
              </a:rPr>
              <a:t>   pH neutrálního roztoku je ..… </a:t>
            </a:r>
          </a:p>
          <a:p>
            <a:pPr>
              <a:lnSpc>
                <a:spcPct val="150000"/>
              </a:lnSpc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36296" y="1523951"/>
            <a:ext cx="15628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kationty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00025" y="1985616"/>
            <a:ext cx="1431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anionty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1982796"/>
            <a:ext cx="1874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rovnováze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2636912"/>
            <a:ext cx="1265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kyselý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49360" y="3098577"/>
            <a:ext cx="1585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zásaditý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47280" y="4149079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7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7975" y="5730649"/>
            <a:ext cx="87705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Reakci roztoku můžeme určit zbarvením indikátoru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03378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5" y="188640"/>
            <a:ext cx="3096345" cy="1143000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neutralizace</a:t>
            </a:r>
            <a:endParaRPr lang="cs-CZ" sz="36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50280" y="834828"/>
            <a:ext cx="5485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reakce kyseliny s hydroxidem, při které vzniká voda a sůl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5126" name="Picture 6" descr="C:\Users\ZS SLOVAN\AppData\Local\Microsoft\Windows\Temporary Internet Files\Content.IE5\LC0IHDKP\MC900280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227" y="1719643"/>
            <a:ext cx="1785042" cy="190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2749570"/>
            <a:ext cx="3065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(demonstrační pokus)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9240" y="3729216"/>
            <a:ext cx="34900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HCl</a:t>
            </a:r>
            <a:r>
              <a:rPr lang="cs-CZ" sz="4000" dirty="0" smtClean="0">
                <a:latin typeface="Arial Black" pitchFamily="34" charset="0"/>
              </a:rPr>
              <a:t> + </a:t>
            </a:r>
            <a:r>
              <a:rPr lang="cs-CZ" sz="4000" dirty="0" err="1" smtClean="0">
                <a:latin typeface="Arial Black" pitchFamily="34" charset="0"/>
              </a:rPr>
              <a:t>NaOH</a:t>
            </a:r>
            <a:endParaRPr lang="cs-CZ" sz="4000" dirty="0">
              <a:latin typeface="Arial Black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377680" y="4071709"/>
            <a:ext cx="45720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987209" y="3698025"/>
            <a:ext cx="34034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NaCl</a:t>
            </a:r>
            <a:r>
              <a:rPr lang="cs-CZ" sz="4000" dirty="0" smtClean="0">
                <a:latin typeface="Arial Black" pitchFamily="34" charset="0"/>
              </a:rPr>
              <a:t> + H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O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3563" y="4630616"/>
            <a:ext cx="75232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Napiš reakci kyseliny sírové s hydroxidem sodným: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6093296"/>
            <a:ext cx="7470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 . . . .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2024" y="5385410"/>
            <a:ext cx="3926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2NaOH+ H</a:t>
            </a:r>
            <a:r>
              <a:rPr lang="cs-CZ" sz="36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36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36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34880" y="5385410"/>
            <a:ext cx="3900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Na</a:t>
            </a:r>
            <a:r>
              <a:rPr lang="cs-CZ" sz="36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36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 + 2H</a:t>
            </a:r>
            <a:r>
              <a:rPr lang="cs-CZ" sz="36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4377680" y="5725706"/>
            <a:ext cx="4572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28395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0" grpId="0"/>
      <p:bldP spid="12" grpId="0"/>
      <p:bldP spid="5" grpId="0"/>
      <p:bldP spid="6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5976664" cy="827112"/>
          </a:xfrm>
        </p:spPr>
        <p:txBody>
          <a:bodyPr>
            <a:normAutofit/>
          </a:bodyPr>
          <a:lstStyle/>
          <a:p>
            <a:r>
              <a:rPr lang="cs-CZ" sz="3600" u="sng" dirty="0" smtClean="0"/>
              <a:t>2) reakce kovu s kyselinou</a:t>
            </a:r>
            <a:endParaRPr lang="cs-CZ" sz="36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09707" y="2825369"/>
            <a:ext cx="3065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(demonstrační pokus)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3355727"/>
            <a:ext cx="68483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Zn</a:t>
            </a:r>
            <a:r>
              <a:rPr lang="cs-CZ" sz="4000" dirty="0" smtClean="0">
                <a:latin typeface="Arial Black" pitchFamily="34" charset="0"/>
              </a:rPr>
              <a:t> + 2HCl → ZnCl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 + H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endParaRPr lang="cs-CZ" sz="4000" baseline="-25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4134271"/>
            <a:ext cx="820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Napiš rovnici reakci zinku s kyselinou sírovou: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8423" y="5579948"/>
            <a:ext cx="6906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 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18423" y="4941168"/>
            <a:ext cx="71897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Zn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→ ZnSO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7114604" y="661338"/>
            <a:ext cx="1635157" cy="3351510"/>
            <a:chOff x="7070344" y="476672"/>
            <a:chExt cx="1635157" cy="3351510"/>
          </a:xfrm>
        </p:grpSpPr>
        <p:pic>
          <p:nvPicPr>
            <p:cNvPr id="3088" name="Picture 16" descr="C:\Users\ZS SLOVAN\AppData\Local\Microsoft\Windows\Temporary Internet Files\Content.IE5\L8GQULH4\MC90033436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70344" y="476672"/>
              <a:ext cx="1635157" cy="33515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Vývojový diagram: spojnice 12"/>
            <p:cNvSpPr/>
            <p:nvPr/>
          </p:nvSpPr>
          <p:spPr>
            <a:xfrm>
              <a:off x="7652002" y="3085419"/>
              <a:ext cx="228600" cy="136776"/>
            </a:xfrm>
            <a:prstGeom prst="flowChartConnector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ývojový diagram: spojnice 31"/>
            <p:cNvSpPr/>
            <p:nvPr/>
          </p:nvSpPr>
          <p:spPr>
            <a:xfrm>
              <a:off x="7905879" y="3102673"/>
              <a:ext cx="228600" cy="136776"/>
            </a:xfrm>
            <a:prstGeom prst="flowChartConnector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971600" y="1414362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  <a:latin typeface="Arial Black" pitchFamily="34" charset="0"/>
              </a:rPr>
              <a:t>Se kterými kovy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nereaguje</a:t>
            </a:r>
            <a:r>
              <a:rPr lang="cs-CZ" sz="2400" dirty="0" smtClean="0">
                <a:solidFill>
                  <a:srgbClr val="7030A0"/>
                </a:solidFill>
                <a:latin typeface="Arial Black" pitchFamily="34" charset="0"/>
              </a:rPr>
              <a:t> většina kyselin? </a:t>
            </a:r>
            <a:endParaRPr lang="cs-CZ" sz="2400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137399" y="2237084"/>
            <a:ext cx="55228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- s ušlechtilými (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Cu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Ag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Au,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Pt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47760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22" grpId="0"/>
      <p:bldP spid="15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99" y="70658"/>
            <a:ext cx="7643192" cy="1143000"/>
          </a:xfrm>
        </p:spPr>
        <p:txBody>
          <a:bodyPr>
            <a:normAutofit fontScale="90000"/>
          </a:bodyPr>
          <a:lstStyle/>
          <a:p>
            <a:r>
              <a:rPr lang="cs-CZ" sz="4000" u="sng" dirty="0" smtClean="0"/>
              <a:t>3) reakce oxidu kovu s kyselinou</a:t>
            </a:r>
            <a:endParaRPr lang="cs-CZ" sz="4000" u="sng" dirty="0"/>
          </a:p>
        </p:txBody>
      </p:sp>
      <p:sp>
        <p:nvSpPr>
          <p:cNvPr id="3" name="Obdélník 2"/>
          <p:cNvSpPr/>
          <p:nvPr/>
        </p:nvSpPr>
        <p:spPr>
          <a:xfrm>
            <a:off x="3131840" y="1436111"/>
            <a:ext cx="30652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(demonstrační pokus)</a:t>
            </a:r>
            <a:endParaRPr lang="cs-CZ" b="1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025" t="10788"/>
          <a:stretch/>
        </p:blipFill>
        <p:spPr bwMode="auto">
          <a:xfrm>
            <a:off x="695328" y="1269866"/>
            <a:ext cx="1367446" cy="240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6375" y="1436111"/>
            <a:ext cx="821836" cy="873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17231" y="2795130"/>
            <a:ext cx="919319" cy="602298"/>
          </a:xfrm>
          <a:prstGeom prst="rect">
            <a:avLst/>
          </a:prstGeom>
          <a:gradFill flip="none" rotWithShape="1">
            <a:gsLst>
              <a:gs pos="0">
                <a:srgbClr val="51B790">
                  <a:tint val="66000"/>
                  <a:satMod val="160000"/>
                </a:srgbClr>
              </a:gs>
              <a:gs pos="50000">
                <a:srgbClr val="51B790">
                  <a:tint val="44500"/>
                  <a:satMod val="160000"/>
                </a:srgbClr>
              </a:gs>
              <a:gs pos="100000">
                <a:srgbClr val="51B79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60238" y="3397428"/>
            <a:ext cx="33746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CuO</a:t>
            </a:r>
            <a:r>
              <a:rPr lang="cs-CZ" sz="4000" dirty="0" smtClean="0">
                <a:latin typeface="Arial Black" pitchFamily="34" charset="0"/>
              </a:rPr>
              <a:t> + 2HCl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2672403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3380289"/>
            <a:ext cx="3488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CuCl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 + H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O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60242" y="2634857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dirty="0">
              <a:latin typeface="Arial Black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834880" y="3745903"/>
            <a:ext cx="45720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63414" y="4401718"/>
            <a:ext cx="74868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Napiš reakci oxidu měďnatého s kyselinou sírovou: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1627" y="5824271"/>
            <a:ext cx="82012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. . . . . . . . . . . . . . . 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43356" y="5232715"/>
            <a:ext cx="3829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CuSO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8568" y="5232715"/>
            <a:ext cx="38298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  <a:latin typeface="Arial Black" pitchFamily="34" charset="0"/>
              </a:rPr>
              <a:t>CuO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4258463" y="5586658"/>
            <a:ext cx="4572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76918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36994E-6 L -0.00052 0.1951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97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11" grpId="0"/>
      <p:bldP spid="13" grpId="0"/>
      <p:bldP spid="14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620688"/>
            <a:ext cx="7859216" cy="683096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/>
              <a:t>4) přímé slučování kovu s nekovem</a:t>
            </a:r>
            <a:endParaRPr lang="cs-CZ" sz="36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4127" y="2690367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Zn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6388" y="1588150"/>
            <a:ext cx="3065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(demonstrační pokus)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1308" y="1330870"/>
            <a:ext cx="771840" cy="514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902" y="1268759"/>
            <a:ext cx="774126" cy="522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7164288" y="1445497"/>
            <a:ext cx="698376" cy="1443467"/>
            <a:chOff x="5961858" y="1439085"/>
            <a:chExt cx="698376" cy="1443467"/>
          </a:xfrm>
        </p:grpSpPr>
        <p:sp>
          <p:nvSpPr>
            <p:cNvPr id="6" name="Měsíc 5"/>
            <p:cNvSpPr/>
            <p:nvPr/>
          </p:nvSpPr>
          <p:spPr>
            <a:xfrm rot="16200000">
              <a:off x="6196745" y="2419064"/>
              <a:ext cx="228601" cy="698376"/>
            </a:xfrm>
            <a:prstGeom prst="moon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7"/>
            <p:cNvCxnSpPr>
              <a:endCxn id="6" idx="2"/>
            </p:cNvCxnSpPr>
            <p:nvPr/>
          </p:nvCxnSpPr>
          <p:spPr>
            <a:xfrm>
              <a:off x="6660234" y="1439085"/>
              <a:ext cx="0" cy="1214867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Šipka doprava 11"/>
          <p:cNvSpPr/>
          <p:nvPr/>
        </p:nvSpPr>
        <p:spPr>
          <a:xfrm rot="4539178">
            <a:off x="6926819" y="1908347"/>
            <a:ext cx="548270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2129931">
            <a:off x="6366785" y="1952484"/>
            <a:ext cx="632727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7" y="2355989"/>
            <a:ext cx="687338" cy="529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ZS SLOVAN\AppData\Local\Microsoft\Windows\Temporary Internet Files\Content.IE5\K375NA6I\MC9000887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6358" y="2918461"/>
            <a:ext cx="1052453" cy="121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872090" y="2677320"/>
            <a:ext cx="5229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+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94990" y="2706000"/>
            <a:ext cx="5549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S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flipH="1">
            <a:off x="3851920" y="2690367"/>
            <a:ext cx="13454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ZnS</a:t>
            </a:r>
            <a:endParaRPr lang="cs-CZ" sz="4000" dirty="0">
              <a:latin typeface="Arial Black" pitchFamily="34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3128151" y="3031263"/>
            <a:ext cx="45720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95537" y="4365104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Napiš chemickou rovnici vzniku </a:t>
            </a:r>
            <a:r>
              <a:rPr lang="cs-CZ" sz="2000" b="1" dirty="0" err="1" smtClean="0"/>
              <a:t>NaCl</a:t>
            </a:r>
            <a:r>
              <a:rPr lang="cs-CZ" sz="2000" b="1" dirty="0" smtClean="0"/>
              <a:t> sloučením sodíku s chlorem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78943" y="5249213"/>
            <a:ext cx="27751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2Na + Cl</a:t>
            </a:r>
            <a:r>
              <a:rPr lang="cs-CZ" sz="40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40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3951651" y="5603156"/>
            <a:ext cx="45720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653462" y="5249213"/>
            <a:ext cx="1866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 Black" pitchFamily="34" charset="0"/>
              </a:rPr>
              <a:t>2NaCl</a:t>
            </a:r>
            <a:endParaRPr lang="cs-CZ" sz="4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46850" y="5772433"/>
            <a:ext cx="5851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 . . . . . . . . . . . . . . . . . . . . . . . . . . . . . . . . . 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509461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2" grpId="0" animBg="1"/>
      <p:bldP spid="16" grpId="0" animBg="1"/>
      <p:bldP spid="14" grpId="0"/>
      <p:bldP spid="21" grpId="0"/>
      <p:bldP spid="22" grpId="0"/>
      <p:bldP spid="23" grpId="0"/>
      <p:bldP spid="24" grpId="0"/>
      <p:bldP spid="31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/>
              <a:t>5) Reakce hydroxidu s kyselinotvorným oxidem</a:t>
            </a:r>
            <a:endParaRPr lang="cs-CZ" sz="3600" u="sng" dirty="0"/>
          </a:p>
        </p:txBody>
      </p:sp>
      <p:sp>
        <p:nvSpPr>
          <p:cNvPr id="5" name="Obdélník 4"/>
          <p:cNvSpPr/>
          <p:nvPr/>
        </p:nvSpPr>
        <p:spPr>
          <a:xfrm>
            <a:off x="755576" y="1412776"/>
            <a:ext cx="30652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(demonstrační pokus)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6159" y="2364583"/>
            <a:ext cx="83327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Ca(OH)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 + CO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→CaCO</a:t>
            </a:r>
            <a:r>
              <a:rPr lang="cs-CZ" sz="4000" baseline="-25000" dirty="0" smtClean="0">
                <a:latin typeface="Arial Black" pitchFamily="34" charset="0"/>
              </a:rPr>
              <a:t>3</a:t>
            </a:r>
            <a:r>
              <a:rPr lang="cs-CZ" sz="4000" dirty="0" smtClean="0">
                <a:latin typeface="Arial Black" pitchFamily="34" charset="0"/>
              </a:rPr>
              <a:t> + H</a:t>
            </a:r>
            <a:r>
              <a:rPr lang="cs-CZ" sz="4000" baseline="-25000" dirty="0" smtClean="0">
                <a:latin typeface="Arial Black" pitchFamily="34" charset="0"/>
              </a:rPr>
              <a:t>2</a:t>
            </a:r>
            <a:r>
              <a:rPr lang="cs-CZ" sz="4000" dirty="0" smtClean="0">
                <a:latin typeface="Arial Black" pitchFamily="34" charset="0"/>
              </a:rPr>
              <a:t>O</a:t>
            </a:r>
            <a:endParaRPr lang="cs-CZ" sz="4000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L8GQULH4\MC9000549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88001"/>
            <a:ext cx="2004019" cy="1899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4653136"/>
            <a:ext cx="5111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Rovnice vyjadřuje proces tuhnutí malty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9996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4474840" cy="611088"/>
          </a:xfrm>
        </p:spPr>
        <p:txBody>
          <a:bodyPr>
            <a:noAutofit/>
          </a:bodyPr>
          <a:lstStyle/>
          <a:p>
            <a:r>
              <a:rPr lang="cs-CZ" sz="3600" u="sng" dirty="0" smtClean="0"/>
              <a:t>6) srážecí reakce</a:t>
            </a:r>
            <a:endParaRPr lang="cs-CZ" sz="36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3558" y="1124744"/>
            <a:ext cx="71206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>
                <a:latin typeface="Arial Black" pitchFamily="34" charset="0"/>
              </a:rPr>
              <a:t>vznikají soli nerozpustné ve vodě</a:t>
            </a:r>
          </a:p>
          <a:p>
            <a:r>
              <a:rPr lang="cs-CZ" sz="2800" dirty="0" smtClean="0">
                <a:latin typeface="Arial Black" pitchFamily="34" charset="0"/>
              </a:rPr>
              <a:t>    </a:t>
            </a:r>
            <a:r>
              <a:rPr lang="cs-CZ" sz="2000" dirty="0" smtClean="0">
                <a:latin typeface="Arial Black" pitchFamily="34" charset="0"/>
              </a:rPr>
              <a:t>(v podobě sraženin)</a:t>
            </a:r>
            <a:r>
              <a:rPr lang="cs-CZ" sz="2800" dirty="0">
                <a:latin typeface="Arial Black" pitchFamily="34" charset="0"/>
              </a:rPr>
              <a:t>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03558" y="2534019"/>
            <a:ext cx="3065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(demonstrační pokus)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343" y="3995356"/>
            <a:ext cx="83909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Arial Black" pitchFamily="34" charset="0"/>
              </a:rPr>
              <a:t>NaCl</a:t>
            </a:r>
            <a:r>
              <a:rPr lang="cs-CZ" sz="4000" dirty="0" smtClean="0">
                <a:latin typeface="Arial Black" pitchFamily="34" charset="0"/>
              </a:rPr>
              <a:t> + AgNO</a:t>
            </a:r>
            <a:r>
              <a:rPr lang="cs-CZ" sz="4000" baseline="-25000" dirty="0" smtClean="0">
                <a:latin typeface="Arial Black" pitchFamily="34" charset="0"/>
              </a:rPr>
              <a:t>3</a:t>
            </a:r>
            <a:r>
              <a:rPr lang="cs-CZ" sz="4000" dirty="0" smtClean="0">
                <a:latin typeface="Arial Black"/>
              </a:rPr>
              <a:t>→</a:t>
            </a:r>
            <a:r>
              <a:rPr lang="cs-CZ" sz="4000" dirty="0" smtClean="0">
                <a:latin typeface="Arial Black" pitchFamily="34" charset="0"/>
              </a:rPr>
              <a:t>NaNO</a:t>
            </a:r>
            <a:r>
              <a:rPr lang="cs-CZ" sz="4000" baseline="-25000" dirty="0" smtClean="0">
                <a:latin typeface="Arial Black" pitchFamily="34" charset="0"/>
              </a:rPr>
              <a:t>3 </a:t>
            </a:r>
            <a:r>
              <a:rPr lang="cs-CZ" sz="4000" dirty="0" smtClean="0">
                <a:latin typeface="Arial Black" pitchFamily="34" charset="0"/>
              </a:rPr>
              <a:t>+ </a:t>
            </a:r>
            <a:r>
              <a:rPr lang="cs-CZ" sz="4000" dirty="0" err="1" smtClean="0">
                <a:latin typeface="Arial Black" pitchFamily="34" charset="0"/>
              </a:rPr>
              <a:t>AgCl</a:t>
            </a:r>
            <a:endParaRPr lang="cs-CZ" sz="4000" dirty="0">
              <a:latin typeface="Arial Black" pitchFamily="34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8710393" y="4120699"/>
            <a:ext cx="0" cy="4572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3" name="Picture 5" descr="C:\Users\ZS SLOVAN\AppData\Local\Microsoft\Windows\Temporary Internet Files\Content.IE5\L8GQULH4\MC900097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006782"/>
            <a:ext cx="1791310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2859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4032" y="557732"/>
            <a:ext cx="84755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Uveď způsob, při kterém vznikají pouze soli bezkyslíkatých kyselin: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4958" y="1527789"/>
            <a:ext cx="6197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- přímé slučování kovu s nekovem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4032" y="2132856"/>
            <a:ext cx="8475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Napiš rovnice vzniku chloridu hořečnatého: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861691" y="2906968"/>
            <a:ext cx="67649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Mg(OH)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+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HCl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MgCl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1691" y="3645023"/>
            <a:ext cx="5511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Mg + 2HCl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MgCl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2775" y="4428400"/>
            <a:ext cx="61943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MgO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+ 2HCl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MgCl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61691" y="5260032"/>
            <a:ext cx="4147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Mg + Cl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MgCl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689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2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4032" y="764704"/>
            <a:ext cx="84755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Napiš rovnice vzniku síranu hořečnatého: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55874" y="1412775"/>
            <a:ext cx="77700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Mg(OH)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4057" y="2708920"/>
            <a:ext cx="59683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Mg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6704" y="4149080"/>
            <a:ext cx="6651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MgO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8041" y="5589240"/>
            <a:ext cx="6971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Mg(OH)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+ 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→ MgSO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4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 + H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/>
              </a:rPr>
              <a:t>2</a:t>
            </a:r>
            <a:r>
              <a:rPr lang="cs-CZ" sz="3200" dirty="0" smtClean="0">
                <a:solidFill>
                  <a:srgbClr val="FF0000"/>
                </a:solidFill>
                <a:latin typeface="Arial Black"/>
              </a:rPr>
              <a:t>O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6538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119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539552" y="1268760"/>
            <a:ext cx="3429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xmlns="" val="4251816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237</TotalTime>
  <Words>684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Carnival</vt:lpstr>
      <vt:lpstr>Snímek 1</vt:lpstr>
      <vt:lpstr>Snímek 2</vt:lpstr>
      <vt:lpstr>Příprava solí</vt:lpstr>
      <vt:lpstr>1) neutralizace</vt:lpstr>
      <vt:lpstr>neutralizace</vt:lpstr>
      <vt:lpstr>2) reakce kovu s kyselinou</vt:lpstr>
      <vt:lpstr>3) reakce oxidu kovu s kyselinou</vt:lpstr>
      <vt:lpstr>4) přímé slučování kovu s nekovem</vt:lpstr>
      <vt:lpstr>5) Reakce hydroxidu s kyselinotvorným oxidem</vt:lpstr>
      <vt:lpstr>6) srážecí reakce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solí</dc:title>
  <dc:creator>ZS SLOVAN Zezulová</dc:creator>
  <cp:lastModifiedBy>Dum</cp:lastModifiedBy>
  <cp:revision>27</cp:revision>
  <dcterms:created xsi:type="dcterms:W3CDTF">2012-10-11T16:54:29Z</dcterms:created>
  <dcterms:modified xsi:type="dcterms:W3CDTF">2013-09-21T06:55:24Z</dcterms:modified>
</cp:coreProperties>
</file>