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4" r:id="rId6"/>
    <p:sldId id="261" r:id="rId7"/>
    <p:sldId id="265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491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865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909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685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085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009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068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936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710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230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797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226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PŘEDMĚT: ČESKÝ JAZYK A LITERATURA</a:t>
            </a:r>
          </a:p>
          <a:p>
            <a:r>
              <a:rPr lang="cs-CZ" dirty="0"/>
              <a:t>ROČNÍK: </a:t>
            </a:r>
            <a:r>
              <a:rPr lang="cs-CZ" dirty="0" smtClean="0"/>
              <a:t>VIII.</a:t>
            </a:r>
            <a:endParaRPr lang="cs-CZ" dirty="0"/>
          </a:p>
          <a:p>
            <a:r>
              <a:rPr lang="cs-CZ" dirty="0"/>
              <a:t>TÉMA: LITERÁRNÍ POJMY - </a:t>
            </a:r>
            <a:r>
              <a:rPr lang="cs-CZ" dirty="0" smtClean="0"/>
              <a:t>EPIGRAM</a:t>
            </a:r>
            <a:endParaRPr lang="cs-CZ" dirty="0"/>
          </a:p>
          <a:p>
            <a:r>
              <a:rPr lang="cs-CZ" dirty="0"/>
              <a:t>AUTOR: MGR. MARTINA ZAVADILOVÁ</a:t>
            </a:r>
          </a:p>
          <a:p>
            <a:r>
              <a:rPr lang="cs-CZ" dirty="0"/>
              <a:t>DATUM VYTVOŘENÍ</a:t>
            </a:r>
            <a:r>
              <a:rPr lang="cs-CZ" dirty="0" smtClean="0"/>
              <a:t>: 23.2.2012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VY_32_INOVACE_08_MZ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21856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8000"/>
                </a:solidFill>
              </a:rPr>
              <a:t>Anotace</a:t>
            </a:r>
            <a:endParaRPr lang="cs-CZ" dirty="0">
              <a:solidFill>
                <a:srgbClr val="808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Žáci z pozpátku napsaných písmen vyluští slovo „epigram“ a pokusí se k němu přiřadit jméno K. H. Borovského.</a:t>
            </a:r>
          </a:p>
          <a:p>
            <a:r>
              <a:rPr lang="cs-CZ" dirty="0" smtClean="0"/>
              <a:t>Žáci si osvojí pojem „epigram“</a:t>
            </a:r>
          </a:p>
          <a:p>
            <a:r>
              <a:rPr lang="cs-CZ" dirty="0" smtClean="0"/>
              <a:t>Na internetu žáci najdou definici epigramu od K. H. Borovského.</a:t>
            </a:r>
          </a:p>
          <a:p>
            <a:r>
              <a:rPr lang="cs-CZ" dirty="0" smtClean="0"/>
              <a:t>Žáci si vyberou jeden epigram K. H. Borovského a vysvětlí jeho význam.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808000"/>
                </a:solidFill>
              </a:rPr>
              <a:t>Zkušenosti z pilotáže:</a:t>
            </a:r>
          </a:p>
          <a:p>
            <a:r>
              <a:rPr lang="cs-CZ" dirty="0" smtClean="0"/>
              <a:t>Pro většinu žáků bylo slovo epigram zcela nové.</a:t>
            </a:r>
          </a:p>
          <a:p>
            <a:r>
              <a:rPr lang="cs-CZ" dirty="0" smtClean="0"/>
              <a:t>Žákům se líbila úvodní motivace této prezentace („písmenková hádanka“) a práce s internetem.</a:t>
            </a:r>
          </a:p>
          <a:p>
            <a:r>
              <a:rPr lang="cs-CZ" dirty="0" smtClean="0"/>
              <a:t>Někteří žáci měli problém s pochopením významu epigramů K.H. Borovského.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80368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8000"/>
                </a:solidFill>
              </a:rPr>
              <a:t>Klíčová slova</a:t>
            </a:r>
            <a:endParaRPr lang="cs-CZ" dirty="0">
              <a:solidFill>
                <a:srgbClr val="808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Epigram</a:t>
            </a:r>
          </a:p>
          <a:p>
            <a:r>
              <a:rPr lang="cs-CZ" dirty="0" smtClean="0"/>
              <a:t>Karel Havlíček Borovský</a:t>
            </a:r>
          </a:p>
          <a:p>
            <a:r>
              <a:rPr lang="cs-CZ" dirty="0" smtClean="0"/>
              <a:t>Satirická poezie</a:t>
            </a:r>
          </a:p>
          <a:p>
            <a:r>
              <a:rPr lang="cs-CZ" dirty="0" smtClean="0"/>
              <a:t>Kritická báseň</a:t>
            </a:r>
          </a:p>
        </p:txBody>
      </p:sp>
    </p:spTree>
    <p:extLst>
      <p:ext uri="{BB962C8B-B14F-4D97-AF65-F5344CB8AC3E}">
        <p14:creationId xmlns:p14="http://schemas.microsoft.com/office/powerpoint/2010/main" val="41696737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808000"/>
                </a:solidFill>
              </a:rPr>
              <a:t>EPIGRAM</a:t>
            </a:r>
            <a:endParaRPr lang="cs-CZ" sz="8000" dirty="0">
              <a:solidFill>
                <a:srgbClr val="808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691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8000"/>
                </a:solidFill>
              </a:rPr>
              <a:t>???</a:t>
            </a:r>
            <a:endParaRPr lang="cs-CZ" dirty="0">
              <a:solidFill>
                <a:srgbClr val="808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b="1" dirty="0" smtClean="0"/>
              <a:t>Jaký literární žánr skrývají tato písmena?</a:t>
            </a:r>
          </a:p>
          <a:p>
            <a:pPr marL="0" indent="0" algn="ctr">
              <a:buNone/>
            </a:pPr>
            <a:r>
              <a:rPr lang="cs-CZ" dirty="0" smtClean="0"/>
              <a:t>MARGIPE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808000"/>
                </a:solidFill>
              </a:rPr>
              <a:t>EPIGRAM</a:t>
            </a:r>
          </a:p>
          <a:p>
            <a:pPr marL="0" indent="0" algn="ctr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2.  Jaký český spisovatel bývá nejčastěji spojován s tímto žánrem?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808000"/>
                </a:solidFill>
              </a:rPr>
              <a:t>KAREL HAVLÍČEK BOROVSKÝ</a:t>
            </a:r>
          </a:p>
          <a:p>
            <a:pPr marL="0" indent="0" algn="ctr">
              <a:buNone/>
            </a:pPr>
            <a:r>
              <a:rPr lang="cs-CZ" sz="2800" dirty="0" smtClean="0"/>
              <a:t>(1821-1856)</a:t>
            </a:r>
          </a:p>
          <a:p>
            <a:pPr marL="0" indent="0">
              <a:buNone/>
            </a:pPr>
            <a:endParaRPr lang="cs-CZ" dirty="0">
              <a:solidFill>
                <a:srgbClr val="8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17717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8000"/>
                </a:solidFill>
              </a:rPr>
              <a:t>Epigram:</a:t>
            </a:r>
            <a:endParaRPr lang="cs-CZ" dirty="0">
              <a:solidFill>
                <a:srgbClr val="808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řeckého slova </a:t>
            </a:r>
            <a:r>
              <a:rPr lang="cs-CZ" b="1" dirty="0" err="1" smtClean="0"/>
              <a:t>epigramma</a:t>
            </a:r>
            <a:r>
              <a:rPr lang="cs-CZ" dirty="0" smtClean="0"/>
              <a:t> – </a:t>
            </a:r>
            <a:r>
              <a:rPr lang="cs-CZ" b="1" dirty="0" smtClean="0"/>
              <a:t>nápis</a:t>
            </a:r>
            <a:r>
              <a:rPr lang="cs-CZ" dirty="0" smtClean="0"/>
              <a:t>; původně šlo o nápisy na hrobě, pomníku, chrámu</a:t>
            </a:r>
          </a:p>
          <a:p>
            <a:r>
              <a:rPr lang="cs-CZ" dirty="0" smtClean="0"/>
              <a:t>Žánr </a:t>
            </a:r>
            <a:r>
              <a:rPr lang="cs-CZ" b="1" dirty="0" smtClean="0"/>
              <a:t>satirické poezie</a:t>
            </a:r>
          </a:p>
          <a:p>
            <a:r>
              <a:rPr lang="cs-CZ" b="1" dirty="0" smtClean="0"/>
              <a:t>Krátká kritická báseň</a:t>
            </a:r>
            <a:r>
              <a:rPr lang="cs-CZ" dirty="0" smtClean="0"/>
              <a:t>, snaží se vychovávat, upozorňuje na nějaký problém, často má jen dva verše, myšlenku vyjadřuje jasně a stručně, obsahuje vtipnou pointu</a:t>
            </a:r>
          </a:p>
          <a:p>
            <a:r>
              <a:rPr lang="cs-CZ" dirty="0" smtClean="0"/>
              <a:t>Může být </a:t>
            </a:r>
            <a:r>
              <a:rPr lang="cs-CZ" b="1" dirty="0" smtClean="0"/>
              <a:t>rýmovaný i nerýmovaný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986780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8000"/>
                </a:solidFill>
              </a:rPr>
              <a:t>???</a:t>
            </a:r>
            <a:endParaRPr lang="cs-CZ" dirty="0">
              <a:solidFill>
                <a:srgbClr val="808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</a:t>
            </a:r>
            <a:r>
              <a:rPr lang="cs-CZ" b="1" dirty="0" smtClean="0"/>
              <a:t>epigramy</a:t>
            </a:r>
            <a:r>
              <a:rPr lang="cs-CZ" dirty="0" smtClean="0"/>
              <a:t> </a:t>
            </a:r>
            <a:r>
              <a:rPr lang="cs-CZ" b="1" dirty="0" smtClean="0"/>
              <a:t>definoval</a:t>
            </a:r>
            <a:r>
              <a:rPr lang="cs-CZ" dirty="0" smtClean="0"/>
              <a:t> sám </a:t>
            </a:r>
            <a:r>
              <a:rPr lang="cs-CZ" b="1" dirty="0" smtClean="0"/>
              <a:t>Karel Havlíček Borovský</a:t>
            </a:r>
            <a:r>
              <a:rPr lang="cs-CZ" dirty="0" smtClean="0"/>
              <a:t>? Odpověď najdi na internetu…</a:t>
            </a:r>
          </a:p>
          <a:p>
            <a:endParaRPr lang="cs-CZ" dirty="0"/>
          </a:p>
          <a:p>
            <a:r>
              <a:rPr lang="cs-CZ" dirty="0" smtClean="0"/>
              <a:t>Vyber si jeden </a:t>
            </a:r>
            <a:r>
              <a:rPr lang="cs-CZ" b="1" dirty="0" smtClean="0"/>
              <a:t>epigram K.H. Borovského </a:t>
            </a:r>
            <a:r>
              <a:rPr lang="cs-CZ" dirty="0" smtClean="0"/>
              <a:t>a pokus se ho </a:t>
            </a:r>
            <a:r>
              <a:rPr lang="cs-CZ" b="1" dirty="0" smtClean="0"/>
              <a:t>vysvětlit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74206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Kobr</a:t>
            </a:r>
            <a:r>
              <a:rPr lang="cs-CZ" dirty="0"/>
              <a:t>, </a:t>
            </a:r>
            <a:r>
              <a:rPr lang="cs-CZ" dirty="0" smtClean="0"/>
              <a:t>Jaroslav: </a:t>
            </a:r>
            <a:r>
              <a:rPr lang="cs-CZ" dirty="0"/>
              <a:t>Malý slovník literárních pojmů, Nakladatelství </a:t>
            </a:r>
            <a:r>
              <a:rPr lang="cs-CZ" dirty="0" err="1"/>
              <a:t>Linx</a:t>
            </a:r>
            <a:r>
              <a:rPr lang="cs-CZ" dirty="0"/>
              <a:t> a </a:t>
            </a:r>
            <a:r>
              <a:rPr lang="cs-CZ" dirty="0" err="1"/>
              <a:t>spol</a:t>
            </a:r>
            <a:r>
              <a:rPr lang="cs-CZ" dirty="0"/>
              <a:t>, Praha, ISBN 80-86194-08-6, s. </a:t>
            </a:r>
            <a:r>
              <a:rPr lang="cs-CZ" dirty="0" smtClean="0"/>
              <a:t>18</a:t>
            </a:r>
            <a:endParaRPr lang="cs-CZ" dirty="0"/>
          </a:p>
          <a:p>
            <a:r>
              <a:rPr lang="cs-CZ" dirty="0"/>
              <a:t>Křivánek </a:t>
            </a:r>
            <a:r>
              <a:rPr lang="cs-CZ"/>
              <a:t>,</a:t>
            </a:r>
            <a:r>
              <a:rPr lang="cs-CZ" smtClean="0"/>
              <a:t>Vladimír; </a:t>
            </a:r>
            <a:r>
              <a:rPr lang="cs-CZ" dirty="0"/>
              <a:t>Helena</a:t>
            </a:r>
            <a:r>
              <a:rPr lang="cs-CZ"/>
              <a:t>, </a:t>
            </a:r>
            <a:r>
              <a:rPr lang="cs-CZ" smtClean="0"/>
              <a:t>Kupcová: </a:t>
            </a:r>
            <a:r>
              <a:rPr lang="cs-CZ" dirty="0"/>
              <a:t>Malý slovník literárních pojmů a autorů, </a:t>
            </a:r>
            <a:r>
              <a:rPr lang="cs-CZ" dirty="0" err="1"/>
              <a:t>Scientia</a:t>
            </a:r>
            <a:r>
              <a:rPr lang="cs-CZ" dirty="0"/>
              <a:t>, spol. s r.o., Praha 1994, ISBN 80-85827-15-8 s. </a:t>
            </a:r>
            <a:r>
              <a:rPr lang="cs-CZ" dirty="0" smtClean="0"/>
              <a:t>18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5270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336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Klíčová slova</vt:lpstr>
      <vt:lpstr>EPIGRAM</vt:lpstr>
      <vt:lpstr>???</vt:lpstr>
      <vt:lpstr>Epigram:</vt:lpstr>
      <vt:lpstr>???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EU14</cp:lastModifiedBy>
  <cp:revision>17</cp:revision>
  <dcterms:created xsi:type="dcterms:W3CDTF">2012-01-10T08:43:05Z</dcterms:created>
  <dcterms:modified xsi:type="dcterms:W3CDTF">2012-05-31T12:02:40Z</dcterms:modified>
</cp:coreProperties>
</file>