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5" r:id="rId6"/>
    <p:sldId id="260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</a:t>
            </a:r>
            <a:r>
              <a:rPr lang="cs-CZ" dirty="0" smtClean="0"/>
              <a:t>VIII.</a:t>
            </a:r>
            <a:endParaRPr lang="cs-CZ" dirty="0"/>
          </a:p>
          <a:p>
            <a:r>
              <a:rPr lang="cs-CZ" dirty="0"/>
              <a:t>TÉMA: LITERÁRNÍ POJMY - </a:t>
            </a:r>
            <a:r>
              <a:rPr lang="cs-CZ" dirty="0" smtClean="0"/>
              <a:t>METAFORA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2.3.2012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VY_32_INOVACE_11_MZ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33FF"/>
                </a:solidFill>
              </a:rPr>
              <a:t>Anotace</a:t>
            </a:r>
            <a:endParaRPr lang="cs-CZ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 uvedeném příkladu se žáci pokusí najít metaforu.</a:t>
            </a:r>
          </a:p>
          <a:p>
            <a:r>
              <a:rPr lang="cs-CZ" dirty="0" smtClean="0"/>
              <a:t>Žáci si osvojí pojem „metafora“ a seznámí se příklady metafor.</a:t>
            </a:r>
          </a:p>
          <a:p>
            <a:r>
              <a:rPr lang="cs-CZ" dirty="0" smtClean="0"/>
              <a:t>V tvorbě Jana Skácela žáci metafory sami vyhledávají.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3333FF"/>
                </a:solidFill>
              </a:rPr>
              <a:t>Zkušenosti z pilotáže:</a:t>
            </a:r>
          </a:p>
          <a:p>
            <a:r>
              <a:rPr lang="cs-CZ" dirty="0"/>
              <a:t>Ž</a:t>
            </a:r>
            <a:r>
              <a:rPr lang="cs-CZ" dirty="0" smtClean="0"/>
              <a:t>áci pochopili tento pojem více z uvedených příkladů než z definice. Určitě je dobré mít připraveno více příkladů.</a:t>
            </a:r>
          </a:p>
          <a:p>
            <a:r>
              <a:rPr lang="cs-CZ" dirty="0" smtClean="0"/>
              <a:t>Samostatně vyhledávat metafory bylo pro některé obtížné.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33FF"/>
                </a:solidFill>
              </a:rPr>
              <a:t>Klíčová slova</a:t>
            </a:r>
            <a:endParaRPr lang="cs-CZ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Metafora</a:t>
            </a:r>
          </a:p>
          <a:p>
            <a:r>
              <a:rPr lang="cs-CZ" dirty="0" smtClean="0"/>
              <a:t>Obrazné básnické pojmenování</a:t>
            </a:r>
          </a:p>
          <a:p>
            <a:r>
              <a:rPr lang="cs-CZ" dirty="0" smtClean="0"/>
              <a:t>Vnější podobnost</a:t>
            </a:r>
          </a:p>
          <a:p>
            <a:r>
              <a:rPr lang="cs-CZ" dirty="0" smtClean="0"/>
              <a:t>Poezie</a:t>
            </a:r>
          </a:p>
          <a:p>
            <a:r>
              <a:rPr lang="cs-CZ" dirty="0" smtClean="0"/>
              <a:t>Jan Skácel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3333FF"/>
                </a:solidFill>
              </a:rPr>
              <a:t>METAFORA</a:t>
            </a:r>
            <a:endParaRPr lang="cs-CZ" sz="8000" dirty="0">
              <a:solidFill>
                <a:srgbClr val="3333FF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3550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33FF"/>
                </a:solidFill>
              </a:rPr>
              <a:t>???</a:t>
            </a:r>
            <a:endParaRPr lang="cs-CZ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33FF"/>
                </a:solidFill>
              </a:rPr>
              <a:t>Jak jinak můžeme vyjádřit podtržený výraz?</a:t>
            </a:r>
          </a:p>
          <a:p>
            <a:pPr marL="0" indent="0">
              <a:buNone/>
            </a:pPr>
            <a:r>
              <a:rPr lang="cs-CZ" dirty="0" smtClean="0"/>
              <a:t>	Měl </a:t>
            </a:r>
            <a:r>
              <a:rPr lang="cs-CZ" u="sng" dirty="0" smtClean="0"/>
              <a:t>moře starostí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	Měl </a:t>
            </a:r>
            <a:r>
              <a:rPr lang="cs-CZ" u="sng" dirty="0" smtClean="0"/>
              <a:t>hodně starostí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solidFill>
                  <a:srgbClr val="3333FF"/>
                </a:solidFill>
              </a:rPr>
              <a:t>Jak nazýváme toto pojmenování?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3333FF"/>
                </a:solidFill>
              </a:rPr>
              <a:t>	</a:t>
            </a:r>
            <a:r>
              <a:rPr lang="cs-CZ" b="1" dirty="0" smtClean="0"/>
              <a:t>Metafora</a:t>
            </a:r>
          </a:p>
        </p:txBody>
      </p:sp>
    </p:spTree>
    <p:extLst>
      <p:ext uri="{BB962C8B-B14F-4D97-AF65-F5344CB8AC3E}">
        <p14:creationId xmlns:p14="http://schemas.microsoft.com/office/powerpoint/2010/main" val="18292650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33FF"/>
                </a:solidFill>
              </a:rPr>
              <a:t>Metafora:</a:t>
            </a:r>
            <a:endParaRPr lang="cs-CZ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Obrazné básnické pojmenování</a:t>
            </a:r>
          </a:p>
          <a:p>
            <a:r>
              <a:rPr lang="cs-CZ" dirty="0" smtClean="0"/>
              <a:t>Spočívá v  </a:t>
            </a:r>
            <a:r>
              <a:rPr lang="cs-CZ" b="1" dirty="0" smtClean="0"/>
              <a:t>přenášení významu </a:t>
            </a:r>
            <a:r>
              <a:rPr lang="cs-CZ" dirty="0" smtClean="0"/>
              <a:t>na základě </a:t>
            </a:r>
            <a:r>
              <a:rPr lang="cs-CZ" b="1" dirty="0" smtClean="0"/>
              <a:t>vnější podobnosti </a:t>
            </a:r>
            <a:r>
              <a:rPr lang="cs-CZ" dirty="0" smtClean="0"/>
              <a:t>(podobnost vzhledu, rozměru, vlastnosti, pohybu,…)</a:t>
            </a:r>
          </a:p>
          <a:p>
            <a:r>
              <a:rPr lang="cs-CZ" b="1" dirty="0" smtClean="0"/>
              <a:t>Význam původního předmětu </a:t>
            </a:r>
            <a:r>
              <a:rPr lang="cs-CZ" dirty="0" smtClean="0"/>
              <a:t>se přenáší na </a:t>
            </a:r>
            <a:r>
              <a:rPr lang="cs-CZ" b="1" dirty="0" smtClean="0"/>
              <a:t>jiný předmět</a:t>
            </a:r>
          </a:p>
          <a:p>
            <a:r>
              <a:rPr lang="cs-CZ" dirty="0" smtClean="0"/>
              <a:t>Obdoba </a:t>
            </a:r>
            <a:r>
              <a:rPr lang="cs-CZ" b="1" dirty="0" smtClean="0"/>
              <a:t>hádanky</a:t>
            </a:r>
            <a:r>
              <a:rPr lang="cs-CZ" dirty="0" smtClean="0"/>
              <a:t>, obohacuje představivost</a:t>
            </a:r>
          </a:p>
          <a:p>
            <a:r>
              <a:rPr lang="cs-CZ" dirty="0" smtClean="0"/>
              <a:t>Často se užívá v </a:t>
            </a:r>
            <a:r>
              <a:rPr lang="cs-CZ" b="1" dirty="0" smtClean="0"/>
              <a:t>poezii</a:t>
            </a:r>
          </a:p>
          <a:p>
            <a:r>
              <a:rPr lang="cs-CZ" dirty="0" smtClean="0"/>
              <a:t>Na metafoře je založeno rčení, personifikace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07835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33FF"/>
                </a:solidFill>
              </a:rPr>
              <a:t>Příklady metafor</a:t>
            </a:r>
            <a:endParaRPr lang="cs-CZ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Metafory mohou využívat různých druhů podobnosti:</a:t>
            </a:r>
          </a:p>
          <a:p>
            <a:r>
              <a:rPr lang="cs-CZ" dirty="0"/>
              <a:t>týkající se tvaru nebo struktury – </a:t>
            </a:r>
            <a:r>
              <a:rPr lang="cs-CZ" i="1" dirty="0"/>
              <a:t>zub pily</a:t>
            </a:r>
          </a:p>
          <a:p>
            <a:r>
              <a:rPr lang="cs-CZ" dirty="0"/>
              <a:t>týkající se rozsahu nebo množství – </a:t>
            </a:r>
            <a:r>
              <a:rPr lang="cs-CZ" i="1" dirty="0"/>
              <a:t>kapka štěstí</a:t>
            </a:r>
            <a:endParaRPr lang="cs-CZ" dirty="0"/>
          </a:p>
          <a:p>
            <a:r>
              <a:rPr lang="cs-CZ" dirty="0"/>
              <a:t>týkající se funkce – </a:t>
            </a:r>
            <a:r>
              <a:rPr lang="cs-CZ" i="1" dirty="0"/>
              <a:t>hlava rodiny</a:t>
            </a:r>
            <a:endParaRPr lang="cs-CZ" dirty="0"/>
          </a:p>
          <a:p>
            <a:r>
              <a:rPr lang="cs-CZ" dirty="0"/>
              <a:t>týkající se místa nebo polohy – </a:t>
            </a:r>
            <a:r>
              <a:rPr lang="cs-CZ" i="1" dirty="0"/>
              <a:t>čelo postele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36026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33FF"/>
                </a:solidFill>
              </a:rPr>
              <a:t>???</a:t>
            </a:r>
            <a:endParaRPr lang="cs-CZ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3333FF"/>
                </a:solidFill>
              </a:rPr>
              <a:t>Metafory v tvorbě Jana Skácela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Připrav si jakoukoliv </a:t>
            </a:r>
            <a:r>
              <a:rPr lang="cs-CZ" u="sng" dirty="0" smtClean="0"/>
              <a:t>báseň od Jana Skácela</a:t>
            </a:r>
            <a:r>
              <a:rPr lang="cs-CZ" dirty="0" smtClean="0"/>
              <a:t> a vyhledej v ní </a:t>
            </a:r>
            <a:r>
              <a:rPr lang="cs-CZ" u="sng" dirty="0" smtClean="0"/>
              <a:t>příklad metafory</a:t>
            </a:r>
            <a:r>
              <a:rPr lang="cs-CZ" dirty="0" smtClean="0"/>
              <a:t>. Jak můžeš tuto metaforu vysvětlit?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94265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33FF"/>
                </a:solidFill>
              </a:rPr>
              <a:t>Zdroje:</a:t>
            </a:r>
            <a:endParaRPr lang="cs-CZ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</a:t>
            </a:r>
            <a:r>
              <a:rPr lang="cs-CZ" dirty="0" smtClean="0"/>
              <a:t>s.33</a:t>
            </a:r>
            <a:endParaRPr lang="cs-CZ" dirty="0"/>
          </a:p>
          <a:p>
            <a:r>
              <a:rPr lang="cs-CZ" dirty="0"/>
              <a:t>Křivánek </a:t>
            </a:r>
            <a:r>
              <a:rPr lang="cs-CZ"/>
              <a:t>,</a:t>
            </a:r>
            <a:r>
              <a:rPr lang="cs-CZ" smtClean="0"/>
              <a:t>Vladimír; </a:t>
            </a:r>
            <a:r>
              <a:rPr lang="cs-CZ" dirty="0"/>
              <a:t>Helena</a:t>
            </a:r>
            <a:r>
              <a:rPr lang="cs-CZ"/>
              <a:t>, </a:t>
            </a:r>
            <a:r>
              <a:rPr lang="cs-CZ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33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193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310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Klíčová slova</vt:lpstr>
      <vt:lpstr>METAFORA</vt:lpstr>
      <vt:lpstr>???</vt:lpstr>
      <vt:lpstr>Metafora:</vt:lpstr>
      <vt:lpstr>Příklady metafor</vt:lpstr>
      <vt:lpstr>???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18</cp:revision>
  <dcterms:created xsi:type="dcterms:W3CDTF">2012-01-10T08:43:05Z</dcterms:created>
  <dcterms:modified xsi:type="dcterms:W3CDTF">2012-05-31T12:04:33Z</dcterms:modified>
</cp:coreProperties>
</file>