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5" r:id="rId6"/>
    <p:sldId id="261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</a:t>
            </a:r>
            <a:r>
              <a:rPr lang="cs-CZ" dirty="0" smtClean="0"/>
              <a:t>VII.</a:t>
            </a:r>
            <a:endParaRPr lang="cs-CZ" dirty="0"/>
          </a:p>
          <a:p>
            <a:r>
              <a:rPr lang="cs-CZ" dirty="0"/>
              <a:t>TÉMA: LITERÁRNÍ POJMY </a:t>
            </a:r>
            <a:r>
              <a:rPr lang="cs-CZ" dirty="0" smtClean="0"/>
              <a:t>– ŽIVOTOPIS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29.3.2012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VY_32_INOVACE_20_MZ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6666"/>
                </a:solidFill>
              </a:rPr>
              <a:t>Anotace</a:t>
            </a:r>
            <a:endParaRPr lang="cs-CZ" dirty="0">
              <a:solidFill>
                <a:srgbClr val="0066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Úvodní věty se žáci pokusí přiřadit k literárnímu žánru „životopis“.</a:t>
            </a:r>
          </a:p>
          <a:p>
            <a:r>
              <a:rPr lang="cs-CZ" dirty="0" smtClean="0"/>
              <a:t>Žáci si osvojí pojmy </a:t>
            </a:r>
            <a:r>
              <a:rPr lang="cs-CZ" dirty="0"/>
              <a:t>„</a:t>
            </a:r>
            <a:r>
              <a:rPr lang="cs-CZ" dirty="0" smtClean="0"/>
              <a:t>životopis- biografie“, „autobiografie“, „životopisný román“</a:t>
            </a:r>
          </a:p>
          <a:p>
            <a:r>
              <a:rPr lang="cs-CZ" dirty="0" smtClean="0"/>
              <a:t>Žáci se seznámí s příklady životopisné literatury.</a:t>
            </a:r>
          </a:p>
          <a:p>
            <a:r>
              <a:rPr lang="cs-CZ" dirty="0" smtClean="0"/>
              <a:t>Žáci porovnají životopis a CV.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6666"/>
                </a:solidFill>
              </a:rPr>
              <a:t>Zkušenosti z pilotáže:</a:t>
            </a:r>
          </a:p>
          <a:p>
            <a:r>
              <a:rPr lang="cs-CZ" dirty="0"/>
              <a:t> </a:t>
            </a:r>
            <a:r>
              <a:rPr lang="cs-CZ" dirty="0" smtClean="0"/>
              <a:t>Žáci již před prezentací měli řadu znalostí o životopise. Nové pro ně byly příklady životopisné literatury.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6666"/>
                </a:solidFill>
              </a:rPr>
              <a:t>Klíčová slova</a:t>
            </a:r>
            <a:endParaRPr lang="cs-CZ" dirty="0">
              <a:solidFill>
                <a:srgbClr val="0066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Životopis – biografie</a:t>
            </a:r>
          </a:p>
          <a:p>
            <a:r>
              <a:rPr lang="cs-CZ" dirty="0" smtClean="0"/>
              <a:t>Autobiografie</a:t>
            </a:r>
          </a:p>
          <a:p>
            <a:r>
              <a:rPr lang="cs-CZ" dirty="0" smtClean="0"/>
              <a:t>Životopisný (biografický) román</a:t>
            </a:r>
          </a:p>
          <a:p>
            <a:r>
              <a:rPr lang="cs-CZ" dirty="0"/>
              <a:t>Giorgio </a:t>
            </a:r>
            <a:r>
              <a:rPr lang="cs-CZ" dirty="0" err="1"/>
              <a:t>Vasari</a:t>
            </a:r>
            <a:r>
              <a:rPr lang="cs-CZ" dirty="0"/>
              <a:t>: Životopisy nejvýznačnějších malířů, sochařů a architektů</a:t>
            </a:r>
          </a:p>
          <a:p>
            <a:r>
              <a:rPr lang="cs-CZ" dirty="0"/>
              <a:t>František Kožík: Největší z pierotů</a:t>
            </a:r>
          </a:p>
          <a:p>
            <a:r>
              <a:rPr lang="cs-CZ" dirty="0" err="1"/>
              <a:t>Irving</a:t>
            </a:r>
            <a:r>
              <a:rPr lang="cs-CZ" dirty="0"/>
              <a:t> Stone: Žízeň po životě</a:t>
            </a:r>
          </a:p>
          <a:p>
            <a:r>
              <a:rPr lang="cs-CZ" dirty="0" smtClean="0"/>
              <a:t>CV </a:t>
            </a:r>
            <a:r>
              <a:rPr lang="cs-CZ" dirty="0"/>
              <a:t>(Curriculum vitae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>
                <a:solidFill>
                  <a:srgbClr val="006666"/>
                </a:solidFill>
              </a:rPr>
              <a:t>ŽIVOTOPIS</a:t>
            </a:r>
            <a:endParaRPr lang="cs-CZ" sz="8000" dirty="0">
              <a:solidFill>
                <a:srgbClr val="00666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6826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6666"/>
                </a:solidFill>
              </a:rPr>
              <a:t>???</a:t>
            </a:r>
            <a:endParaRPr lang="cs-CZ" dirty="0">
              <a:solidFill>
                <a:srgbClr val="0066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 jakém literárním žánru bychom mohli najít tyto věty?</a:t>
            </a:r>
          </a:p>
          <a:p>
            <a:pPr lvl="1"/>
            <a:r>
              <a:rPr lang="cs-CZ" dirty="0" smtClean="0"/>
              <a:t>Narodil se v Praze 25. ledna 1971. …</a:t>
            </a:r>
          </a:p>
          <a:p>
            <a:pPr lvl="1"/>
            <a:r>
              <a:rPr lang="cs-CZ" dirty="0" smtClean="0"/>
              <a:t>Po studiu začal pracovat ve firmě svého otce jako…</a:t>
            </a:r>
          </a:p>
          <a:p>
            <a:pPr lvl="1"/>
            <a:r>
              <a:rPr lang="cs-CZ" dirty="0" smtClean="0"/>
              <a:t>Krátce po svatbě se jim narodil syn……</a:t>
            </a:r>
          </a:p>
          <a:p>
            <a:pPr lvl="1"/>
            <a:r>
              <a:rPr lang="cs-CZ" dirty="0" smtClean="0"/>
              <a:t>Na sklonku života projevil přání být pohřben v Brně, protože….</a:t>
            </a:r>
          </a:p>
          <a:p>
            <a:pPr marL="457200" lvl="1" indent="0" algn="ctr">
              <a:buNone/>
            </a:pPr>
            <a:r>
              <a:rPr lang="cs-CZ" dirty="0" smtClean="0">
                <a:solidFill>
                  <a:srgbClr val="006666"/>
                </a:solidFill>
              </a:rPr>
              <a:t>V ŽIVOTOPISE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1364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6666"/>
                </a:solidFill>
              </a:rPr>
              <a:t>Životopis:</a:t>
            </a:r>
            <a:endParaRPr lang="cs-CZ" dirty="0">
              <a:solidFill>
                <a:srgbClr val="0066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Též </a:t>
            </a:r>
            <a:r>
              <a:rPr lang="cs-CZ" b="1" dirty="0" smtClean="0"/>
              <a:t>biografie</a:t>
            </a:r>
          </a:p>
          <a:p>
            <a:r>
              <a:rPr lang="cs-CZ" dirty="0" smtClean="0"/>
              <a:t>Jde o </a:t>
            </a:r>
            <a:r>
              <a:rPr lang="cs-CZ" b="1" dirty="0" smtClean="0"/>
              <a:t>literární žánr</a:t>
            </a:r>
            <a:r>
              <a:rPr lang="cs-CZ" dirty="0" smtClean="0"/>
              <a:t>, který je </a:t>
            </a:r>
            <a:r>
              <a:rPr lang="cs-CZ" dirty="0"/>
              <a:t>založený na </a:t>
            </a:r>
            <a:r>
              <a:rPr lang="cs-CZ" b="1" dirty="0"/>
              <a:t>popisu života </a:t>
            </a:r>
            <a:r>
              <a:rPr lang="cs-CZ" b="1" dirty="0" smtClean="0"/>
              <a:t>nějaké významné osobnosti </a:t>
            </a:r>
            <a:r>
              <a:rPr lang="cs-CZ" dirty="0" smtClean="0"/>
              <a:t>(zaznamenává důležitá fakta a události)</a:t>
            </a:r>
          </a:p>
          <a:p>
            <a:r>
              <a:rPr lang="cs-CZ" dirty="0" smtClean="0"/>
              <a:t>Život dané osoby by měl být popsán </a:t>
            </a:r>
            <a:r>
              <a:rPr lang="cs-CZ" b="1" dirty="0" smtClean="0"/>
              <a:t>komplexně a nezaujatě</a:t>
            </a:r>
          </a:p>
          <a:p>
            <a:r>
              <a:rPr lang="cs-CZ" dirty="0" smtClean="0"/>
              <a:t>Obsahuje i </a:t>
            </a:r>
            <a:r>
              <a:rPr lang="cs-CZ" b="1" dirty="0" smtClean="0"/>
              <a:t>vnitřní vývoj </a:t>
            </a:r>
            <a:r>
              <a:rPr lang="cs-CZ" dirty="0" smtClean="0"/>
              <a:t>osobnosti</a:t>
            </a:r>
          </a:p>
          <a:p>
            <a:r>
              <a:rPr lang="cs-CZ" dirty="0" smtClean="0"/>
              <a:t>Často čerpá různých </a:t>
            </a:r>
            <a:r>
              <a:rPr lang="cs-CZ" b="1" dirty="0" smtClean="0"/>
              <a:t>archivních materiálů </a:t>
            </a:r>
            <a:r>
              <a:rPr lang="cs-CZ" dirty="0" smtClean="0"/>
              <a:t>a </a:t>
            </a:r>
            <a:r>
              <a:rPr lang="cs-CZ" b="1" dirty="0" smtClean="0"/>
              <a:t>deníků</a:t>
            </a:r>
          </a:p>
          <a:p>
            <a:r>
              <a:rPr lang="cs-CZ" dirty="0" smtClean="0"/>
              <a:t>Pokud autor biografie popisuje svůj život, jde o </a:t>
            </a:r>
            <a:r>
              <a:rPr lang="cs-CZ" b="1" dirty="0" smtClean="0"/>
              <a:t>autobiografii</a:t>
            </a:r>
          </a:p>
          <a:p>
            <a:r>
              <a:rPr lang="cs-CZ" dirty="0" smtClean="0"/>
              <a:t>Populární je tzv. </a:t>
            </a:r>
            <a:r>
              <a:rPr lang="cs-CZ" b="1" dirty="0" smtClean="0"/>
              <a:t>životopisný (biografický) román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778544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6666"/>
                </a:solidFill>
              </a:rPr>
              <a:t>Příklady životopisné literatury:</a:t>
            </a:r>
            <a:endParaRPr lang="cs-CZ" dirty="0">
              <a:solidFill>
                <a:srgbClr val="0066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Giorgio </a:t>
            </a:r>
            <a:r>
              <a:rPr lang="cs-CZ" dirty="0" err="1" smtClean="0"/>
              <a:t>Vasari</a:t>
            </a:r>
            <a:r>
              <a:rPr lang="cs-CZ" dirty="0" smtClean="0"/>
              <a:t>: </a:t>
            </a:r>
            <a:r>
              <a:rPr lang="cs-CZ" b="1" dirty="0" smtClean="0"/>
              <a:t>Životopisy nejvýznačnějších malířů, sochařů a architektů</a:t>
            </a:r>
          </a:p>
          <a:p>
            <a:r>
              <a:rPr lang="cs-CZ" dirty="0" smtClean="0"/>
              <a:t>František Kožík: </a:t>
            </a:r>
            <a:r>
              <a:rPr lang="cs-CZ" b="1" dirty="0" smtClean="0"/>
              <a:t>Největší z pierotů</a:t>
            </a:r>
          </a:p>
          <a:p>
            <a:r>
              <a:rPr lang="cs-CZ" dirty="0" err="1" smtClean="0"/>
              <a:t>Irving</a:t>
            </a:r>
            <a:r>
              <a:rPr lang="cs-CZ" dirty="0" smtClean="0"/>
              <a:t> Stone: </a:t>
            </a:r>
            <a:r>
              <a:rPr lang="cs-CZ" b="1" dirty="0" smtClean="0"/>
              <a:t>Žízeň po životě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985478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6666"/>
                </a:solidFill>
              </a:rPr>
              <a:t>???</a:t>
            </a:r>
            <a:endParaRPr lang="cs-CZ" dirty="0">
              <a:solidFill>
                <a:srgbClr val="0066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Co je to </a:t>
            </a:r>
            <a:r>
              <a:rPr lang="cs-CZ" b="1" dirty="0" smtClean="0"/>
              <a:t>CV</a:t>
            </a:r>
            <a:r>
              <a:rPr lang="cs-CZ" dirty="0" smtClean="0"/>
              <a:t> </a:t>
            </a:r>
            <a:r>
              <a:rPr lang="cs-CZ" b="1" dirty="0" smtClean="0"/>
              <a:t>(</a:t>
            </a:r>
            <a:r>
              <a:rPr lang="cs-CZ" b="1" dirty="0"/>
              <a:t>Curriculum </a:t>
            </a:r>
            <a:r>
              <a:rPr lang="cs-CZ" b="1" dirty="0" smtClean="0"/>
              <a:t>vitae)</a:t>
            </a:r>
            <a:r>
              <a:rPr lang="cs-CZ" dirty="0" smtClean="0"/>
              <a:t>?</a:t>
            </a:r>
            <a:r>
              <a:rPr lang="cs-CZ" b="1" dirty="0" smtClean="0"/>
              <a:t> </a:t>
            </a:r>
            <a:r>
              <a:rPr lang="cs-CZ" dirty="0" smtClean="0"/>
              <a:t>V čem se liší od literárního životopisu - biografie?</a:t>
            </a:r>
          </a:p>
          <a:p>
            <a:pPr lvl="1"/>
            <a:r>
              <a:rPr lang="cs-CZ" b="1" dirty="0" smtClean="0"/>
              <a:t>Profesní</a:t>
            </a:r>
            <a:r>
              <a:rPr lang="cs-CZ" dirty="0" smtClean="0"/>
              <a:t> (strukturovaný) </a:t>
            </a:r>
            <a:r>
              <a:rPr lang="cs-CZ" b="1" dirty="0" smtClean="0"/>
              <a:t>životopis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Součástí </a:t>
            </a:r>
            <a:r>
              <a:rPr lang="cs-CZ" u="sng" dirty="0" smtClean="0"/>
              <a:t>žádosti o práci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Měl </a:t>
            </a:r>
            <a:r>
              <a:rPr lang="cs-CZ" dirty="0"/>
              <a:t>by obsahovat základní </a:t>
            </a:r>
            <a:r>
              <a:rPr lang="cs-CZ" b="1" dirty="0"/>
              <a:t>osobní údaje </a:t>
            </a:r>
            <a:r>
              <a:rPr lang="cs-CZ" dirty="0"/>
              <a:t>(jméno, rodinný stav, věk, datum narození), </a:t>
            </a:r>
            <a:r>
              <a:rPr lang="cs-CZ" b="1" dirty="0"/>
              <a:t>kontakt</a:t>
            </a:r>
            <a:r>
              <a:rPr lang="cs-CZ" dirty="0"/>
              <a:t> (e-mail, telefon, adresa), </a:t>
            </a:r>
            <a:r>
              <a:rPr lang="cs-CZ" b="1" dirty="0" smtClean="0"/>
              <a:t>vzdělání, praxe, zkušenosti</a:t>
            </a:r>
            <a:r>
              <a:rPr lang="cs-CZ" b="1" dirty="0"/>
              <a:t>, úspěchy, datum a podpis</a:t>
            </a:r>
            <a:r>
              <a:rPr lang="cs-CZ" b="1" dirty="0" smtClean="0"/>
              <a:t>.</a:t>
            </a:r>
          </a:p>
          <a:p>
            <a:pPr lvl="1"/>
            <a:r>
              <a:rPr lang="cs-CZ" u="sng" dirty="0" smtClean="0"/>
              <a:t>Nejnovější údaje nahoře</a:t>
            </a:r>
            <a:r>
              <a:rPr lang="cs-CZ" dirty="0" smtClean="0"/>
              <a:t>.</a:t>
            </a:r>
          </a:p>
          <a:p>
            <a:pPr lvl="1"/>
            <a:r>
              <a:rPr lang="cs-CZ" u="sng" dirty="0" smtClean="0"/>
              <a:t>Vše stručně, přehledně, max. 2 strany</a:t>
            </a:r>
          </a:p>
        </p:txBody>
      </p:sp>
    </p:spTree>
    <p:extLst>
      <p:ext uri="{BB962C8B-B14F-4D97-AF65-F5344CB8AC3E}">
        <p14:creationId xmlns:p14="http://schemas.microsoft.com/office/powerpoint/2010/main" val="24241496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6666"/>
                </a:solidFill>
              </a:rPr>
              <a:t>Zdroje:</a:t>
            </a:r>
            <a:endParaRPr lang="cs-CZ" dirty="0">
              <a:solidFill>
                <a:srgbClr val="0066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s. </a:t>
            </a:r>
            <a:r>
              <a:rPr lang="cs-CZ" dirty="0" smtClean="0"/>
              <a:t>55</a:t>
            </a:r>
            <a:endParaRPr lang="cs-CZ" dirty="0"/>
          </a:p>
          <a:p>
            <a:r>
              <a:rPr lang="cs-CZ" smtClean="0"/>
              <a:t>Křivánek, Vladimír</a:t>
            </a:r>
            <a:r>
              <a:rPr lang="cs-CZ" dirty="0"/>
              <a:t>;</a:t>
            </a:r>
            <a:r>
              <a:rPr lang="cs-CZ" smtClean="0"/>
              <a:t> </a:t>
            </a:r>
            <a:r>
              <a:rPr lang="cs-CZ" dirty="0"/>
              <a:t>Helena</a:t>
            </a:r>
            <a:r>
              <a:rPr lang="cs-CZ"/>
              <a:t>, </a:t>
            </a:r>
            <a:r>
              <a:rPr lang="cs-CZ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51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65237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444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Klíčová slova</vt:lpstr>
      <vt:lpstr>ŽIVOTOPIS</vt:lpstr>
      <vt:lpstr>???</vt:lpstr>
      <vt:lpstr>Životopis:</vt:lpstr>
      <vt:lpstr>Příklady životopisné literatury:</vt:lpstr>
      <vt:lpstr>???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23</cp:revision>
  <dcterms:created xsi:type="dcterms:W3CDTF">2012-01-10T08:43:05Z</dcterms:created>
  <dcterms:modified xsi:type="dcterms:W3CDTF">2012-05-31T12:12:35Z</dcterms:modified>
</cp:coreProperties>
</file>