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65" r:id="rId2"/>
    <p:sldId id="266" r:id="rId3"/>
    <p:sldId id="267" r:id="rId4"/>
    <p:sldId id="257" r:id="rId5"/>
    <p:sldId id="268" r:id="rId6"/>
    <p:sldId id="260" r:id="rId7"/>
    <p:sldId id="261" r:id="rId8"/>
    <p:sldId id="259" r:id="rId9"/>
    <p:sldId id="262" r:id="rId10"/>
    <p:sldId id="270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CE8B19-1C52-4B5E-B57E-1D3235442EA1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10987C-D3DD-4227-859C-90BFF06302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045404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6CB0685-C279-4FAD-8361-52E3E3EF75A8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8C7D8944-E260-4FA9-B7FA-4046862A31D9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26972B71-00EF-4F83-A555-45E566EAF5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ipe dir="r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C7D8944-E260-4FA9-B7FA-4046862A31D9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6972B71-00EF-4F83-A555-45E566EAF5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8C7D8944-E260-4FA9-B7FA-4046862A31D9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26972B71-00EF-4F83-A555-45E566EAF5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ipe dir="r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C7D8944-E260-4FA9-B7FA-4046862A31D9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6972B71-00EF-4F83-A555-45E566EAF5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C7D8944-E260-4FA9-B7FA-4046862A31D9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6972B71-00EF-4F83-A555-45E566EAF5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C7D8944-E260-4FA9-B7FA-4046862A31D9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6972B71-00EF-4F83-A555-45E566EAF5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8C7D8944-E260-4FA9-B7FA-4046862A31D9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6972B71-00EF-4F83-A555-45E566EAF5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C7D8944-E260-4FA9-B7FA-4046862A31D9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6972B71-00EF-4F83-A555-45E566EAF5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C7D8944-E260-4FA9-B7FA-4046862A31D9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6972B71-00EF-4F83-A555-45E566EAF5F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ipe dir="r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C7D8944-E260-4FA9-B7FA-4046862A31D9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6972B71-00EF-4F83-A555-45E566EAF5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8C7D8944-E260-4FA9-B7FA-4046862A31D9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26972B71-00EF-4F83-A555-45E566EAF5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8C7D8944-E260-4FA9-B7FA-4046862A31D9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26972B71-00EF-4F83-A555-45E566EAF5F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wipe dir="r"/>
  </p:transition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55776" y="692696"/>
            <a:ext cx="3816424" cy="648072"/>
          </a:xfrm>
        </p:spPr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628800"/>
            <a:ext cx="7848872" cy="4752528"/>
          </a:xfr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normAutofit fontScale="25000" lnSpcReduction="20000"/>
          </a:bodyPr>
          <a:lstStyle/>
          <a:p>
            <a:endParaRPr lang="cs-CZ" dirty="0"/>
          </a:p>
          <a:p>
            <a:pPr marL="0" indent="0" algn="ctr">
              <a:buNone/>
            </a:pPr>
            <a:r>
              <a:rPr lang="cs-CZ" b="1" dirty="0"/>
              <a:t> </a:t>
            </a:r>
            <a:endParaRPr lang="cs-CZ" sz="3100" dirty="0"/>
          </a:p>
          <a:p>
            <a:pPr marL="0" indent="0" algn="ctr">
              <a:buNone/>
            </a:pPr>
            <a:r>
              <a:rPr lang="cs-CZ" sz="6400" b="1" dirty="0"/>
              <a:t>ZÁKLADNÍ ŠKOLA SLOVAN, KROMĚŘÍŽ, PŘÍSPĚVKOVÁ ORGANIZACE</a:t>
            </a:r>
            <a:endParaRPr lang="cs-CZ" sz="6400" dirty="0"/>
          </a:p>
          <a:p>
            <a:pPr marL="0" indent="0" algn="ctr">
              <a:buNone/>
            </a:pPr>
            <a:r>
              <a:rPr lang="cs-CZ" sz="6400" b="1" dirty="0"/>
              <a:t>ZEYEROVA 3354, 767 01 KROMĚŘÍŽ</a:t>
            </a:r>
            <a:endParaRPr lang="cs-CZ" sz="6400" dirty="0"/>
          </a:p>
          <a:p>
            <a:pPr marL="0" indent="0" algn="ctr">
              <a:buNone/>
            </a:pPr>
            <a:r>
              <a:rPr lang="cs-CZ" sz="6400" dirty="0"/>
              <a:t> </a:t>
            </a:r>
          </a:p>
          <a:p>
            <a:pPr marL="0" indent="0" algn="ctr">
              <a:buNone/>
            </a:pPr>
            <a:r>
              <a:rPr lang="cs-CZ" sz="6400" dirty="0"/>
              <a:t>projekt v rámci vzdělávacího programu</a:t>
            </a:r>
          </a:p>
          <a:p>
            <a:pPr marL="0" indent="0" algn="ctr">
              <a:buNone/>
            </a:pPr>
            <a:r>
              <a:rPr lang="cs-CZ" sz="6400" dirty="0"/>
              <a:t>VZDĚLÁNÍ PRO KONKURENCESCHOPNOST</a:t>
            </a:r>
          </a:p>
          <a:p>
            <a:pPr marL="0" indent="0" algn="ctr">
              <a:buNone/>
            </a:pPr>
            <a:r>
              <a:rPr lang="cs-CZ" sz="6400" dirty="0"/>
              <a:t> </a:t>
            </a:r>
          </a:p>
          <a:p>
            <a:pPr marL="0" indent="0" algn="ctr">
              <a:buNone/>
            </a:pPr>
            <a:r>
              <a:rPr lang="cs-CZ" sz="6400" dirty="0"/>
              <a:t>ŠABLONA ČÍSLO: III/2</a:t>
            </a:r>
          </a:p>
          <a:p>
            <a:pPr marL="0" indent="0" algn="ctr">
              <a:buNone/>
            </a:pPr>
            <a:r>
              <a:rPr lang="cs-CZ" sz="6400" dirty="0"/>
              <a:t>NÁZEV:  INOVACE A ZKVALITNĚNÍ VÝUKY PROSTŘEDNICTVÍM ICT</a:t>
            </a:r>
          </a:p>
          <a:p>
            <a:pPr marL="0" indent="0" algn="ctr">
              <a:buNone/>
            </a:pPr>
            <a:r>
              <a:rPr lang="cs-CZ" sz="6400" dirty="0"/>
              <a:t> </a:t>
            </a:r>
          </a:p>
          <a:p>
            <a:pPr marL="0" indent="0">
              <a:buNone/>
            </a:pPr>
            <a:r>
              <a:rPr lang="cs-CZ" sz="6400" dirty="0"/>
              <a:t>PŘEDMĚT:  PŘÍRODOPIS</a:t>
            </a:r>
          </a:p>
          <a:p>
            <a:pPr marL="0" indent="0">
              <a:buNone/>
            </a:pPr>
            <a:r>
              <a:rPr lang="cs-CZ" sz="6400" dirty="0"/>
              <a:t>ROČNÍK:  </a:t>
            </a:r>
            <a:r>
              <a:rPr lang="cs-CZ" sz="6400" dirty="0" smtClean="0"/>
              <a:t>VII.</a:t>
            </a:r>
            <a:endParaRPr lang="cs-CZ" sz="6400" dirty="0"/>
          </a:p>
          <a:p>
            <a:pPr marL="0" indent="0">
              <a:buNone/>
            </a:pPr>
            <a:r>
              <a:rPr lang="cs-CZ" sz="6400" dirty="0"/>
              <a:t>TÉMA: </a:t>
            </a:r>
            <a:r>
              <a:rPr lang="cs-CZ" sz="6400" dirty="0" smtClean="0"/>
              <a:t>nahosemenné rostliny – jehličnany -  jedle</a:t>
            </a:r>
            <a:endParaRPr lang="cs-CZ" sz="6400" dirty="0"/>
          </a:p>
          <a:p>
            <a:pPr marL="0" indent="0">
              <a:buNone/>
            </a:pPr>
            <a:r>
              <a:rPr lang="cs-CZ" sz="6400" dirty="0"/>
              <a:t>AUTOR: MGR. RADKA PETŘÍKOVÁ</a:t>
            </a:r>
          </a:p>
          <a:p>
            <a:pPr marL="0" indent="0">
              <a:buNone/>
            </a:pPr>
            <a:r>
              <a:rPr lang="cs-CZ" sz="6400" dirty="0"/>
              <a:t>DATUM VYTVOŘENÍ: </a:t>
            </a:r>
            <a:r>
              <a:rPr lang="cs-CZ" sz="6400" dirty="0" smtClean="0"/>
              <a:t>10. 3. 2012</a:t>
            </a:r>
            <a:endParaRPr lang="cs-CZ" sz="6400" dirty="0"/>
          </a:p>
          <a:p>
            <a:pPr marL="0" indent="0" algn="ctr">
              <a:buNone/>
            </a:pPr>
            <a:r>
              <a:rPr lang="cs-CZ" sz="3100" dirty="0"/>
              <a:t> </a:t>
            </a:r>
          </a:p>
          <a:p>
            <a:pPr marL="0" indent="0" algn="ctr">
              <a:buNone/>
            </a:pPr>
            <a:r>
              <a:rPr lang="cs-CZ" sz="3100" dirty="0"/>
              <a:t> </a:t>
            </a:r>
          </a:p>
          <a:p>
            <a:pPr marL="0" indent="0" algn="ctr">
              <a:buNone/>
            </a:pPr>
            <a:r>
              <a:rPr lang="cs-CZ" sz="7200" b="1" dirty="0" smtClean="0">
                <a:solidFill>
                  <a:srgbClr val="FF0000"/>
                </a:solidFill>
              </a:rPr>
              <a:t>VY_32_INOVACE_08_RP </a:t>
            </a:r>
            <a:endParaRPr lang="cs-CZ" sz="7200" dirty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cs-CZ" sz="4300" dirty="0">
                <a:solidFill>
                  <a:srgbClr val="FF0000"/>
                </a:solidFill>
              </a:rPr>
              <a:t> </a:t>
            </a:r>
          </a:p>
          <a:p>
            <a:pPr marL="0" indent="0" algn="ctr">
              <a:buNone/>
            </a:pPr>
            <a:r>
              <a:rPr lang="cs-CZ" sz="3100" dirty="0"/>
              <a:t> </a:t>
            </a:r>
          </a:p>
          <a:p>
            <a:pPr marL="0" indent="0" algn="ctr">
              <a:buNone/>
            </a:pPr>
            <a:r>
              <a:rPr lang="cs-CZ" sz="3100" dirty="0"/>
              <a:t> </a:t>
            </a:r>
          </a:p>
          <a:p>
            <a:endParaRPr lang="cs-CZ" dirty="0"/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-315416"/>
            <a:ext cx="5112568" cy="1728192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546848" cy="490066"/>
          </a:xfr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400" b="1" dirty="0" smtClean="0"/>
              <a:t>Anotace </a:t>
            </a:r>
            <a:endParaRPr lang="cs-CZ" sz="2400" b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7499176" cy="5376660"/>
          </a:xfr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sz="1600" u="sng" dirty="0" smtClean="0"/>
              <a:t>Prezentace je vytvořena </a:t>
            </a:r>
            <a:r>
              <a:rPr lang="cs-CZ" sz="1600" dirty="0" smtClean="0"/>
              <a:t>jako doplněk k učivu 7. ročníku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r>
              <a:rPr lang="cs-CZ" sz="1600" u="sng" dirty="0" smtClean="0"/>
              <a:t>Prezentace je určena </a:t>
            </a:r>
            <a:r>
              <a:rPr lang="cs-CZ" sz="1600" dirty="0" smtClean="0"/>
              <a:t>pro práci na interaktivní tabuli s připojením na internet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r>
              <a:rPr lang="cs-CZ" sz="1600" u="sng" dirty="0" smtClean="0"/>
              <a:t>Cílem prezentace je </a:t>
            </a:r>
            <a:r>
              <a:rPr lang="cs-CZ" sz="1600" dirty="0" smtClean="0"/>
              <a:t>hlubší poznání přírody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r>
              <a:rPr lang="cs-CZ" sz="1600" u="sng" dirty="0" smtClean="0"/>
              <a:t>Prezentace obsahuje </a:t>
            </a:r>
            <a:r>
              <a:rPr lang="cs-CZ" sz="1600" dirty="0" smtClean="0"/>
              <a:t>obrázky doplněné o krátký výklad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r>
              <a:rPr lang="cs-CZ" sz="1600" u="sng" dirty="0" smtClean="0"/>
              <a:t>Speciální vzdělávací potřeby</a:t>
            </a:r>
          </a:p>
          <a:p>
            <a:r>
              <a:rPr lang="cs-CZ" sz="1600" dirty="0" smtClean="0"/>
              <a:t>učebnice Přírodopis pro 7. ročník (Fraus) 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r>
              <a:rPr lang="cs-CZ" sz="1600" u="sng" dirty="0" smtClean="0"/>
              <a:t>Délka aktivity </a:t>
            </a:r>
            <a:r>
              <a:rPr lang="cs-CZ" sz="1600" dirty="0" smtClean="0"/>
              <a:t> 10 minut</a:t>
            </a:r>
          </a:p>
          <a:p>
            <a:endParaRPr lang="cs-CZ" sz="1600" dirty="0" smtClean="0"/>
          </a:p>
          <a:p>
            <a:r>
              <a:rPr lang="cs-CZ" sz="1600" u="sng" dirty="0" smtClean="0"/>
              <a:t>Zkušenosti z pilotáže</a:t>
            </a:r>
          </a:p>
          <a:p>
            <a:r>
              <a:rPr lang="cs-CZ" sz="1600" dirty="0" smtClean="0"/>
              <a:t>Vhodné jako doplněk k učivu z učebnice.</a:t>
            </a:r>
          </a:p>
          <a:p>
            <a:r>
              <a:rPr lang="cs-CZ" sz="1600" dirty="0" smtClean="0"/>
              <a:t>Prezentaci je dobré doplnit ukázkami přírodnin.</a:t>
            </a:r>
          </a:p>
          <a:p>
            <a:pPr>
              <a:buNone/>
            </a:pPr>
            <a:endParaRPr lang="cs-CZ" sz="1200" u="sng" dirty="0" smtClean="0"/>
          </a:p>
          <a:p>
            <a:endParaRPr lang="cs-CZ" sz="1200" dirty="0" smtClean="0"/>
          </a:p>
          <a:p>
            <a:endParaRPr lang="cs-CZ" sz="1000" dirty="0" smtClean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476673"/>
            <a:ext cx="8062664" cy="720079"/>
          </a:xfrm>
        </p:spPr>
        <p:txBody>
          <a:bodyPr>
            <a:noAutofit/>
          </a:bodyPr>
          <a:lstStyle/>
          <a:p>
            <a:pPr algn="ctr"/>
            <a:r>
              <a:rPr lang="cs-CZ" sz="6000" dirty="0" smtClean="0"/>
              <a:t>JEHLIČNANY</a:t>
            </a:r>
            <a:r>
              <a:rPr lang="cs-CZ" sz="8000" dirty="0" smtClean="0"/>
              <a:t> - 3</a:t>
            </a:r>
            <a:endParaRPr lang="cs-CZ" sz="8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860032" y="5013176"/>
            <a:ext cx="2664296" cy="1440160"/>
          </a:xfrm>
        </p:spPr>
        <p:txBody>
          <a:bodyPr>
            <a:normAutofit/>
          </a:bodyPr>
          <a:lstStyle/>
          <a:p>
            <a:pPr algn="ctr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286000" y="3428999"/>
            <a:ext cx="286206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/>
            </a:r>
            <a:br>
              <a:rPr lang="cs-CZ" dirty="0" smtClean="0">
                <a:solidFill>
                  <a:schemeClr val="bg1"/>
                </a:solidFill>
              </a:rPr>
            </a:br>
            <a:endParaRPr lang="cs-CZ" dirty="0" smtClean="0">
              <a:solidFill>
                <a:schemeClr val="bg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347864" y="1556792"/>
            <a:ext cx="4392488" cy="4934878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lvl="0" algn="ctr">
              <a:spcBef>
                <a:spcPts val="600"/>
              </a:spcBef>
              <a:buClr>
                <a:srgbClr val="F3A447"/>
              </a:buClr>
              <a:buSzPct val="85000"/>
            </a:pPr>
            <a:r>
              <a:rPr lang="cs-CZ" sz="2000" spc="100" dirty="0" smtClean="0">
                <a:solidFill>
                  <a:prstClr val="black"/>
                </a:solidFill>
                <a:latin typeface="Constantia"/>
              </a:rPr>
              <a:t>Říše: </a:t>
            </a:r>
            <a:r>
              <a:rPr lang="cs-CZ" sz="2000" spc="100" dirty="0" smtClean="0">
                <a:solidFill>
                  <a:srgbClr val="00B050"/>
                </a:solidFill>
                <a:latin typeface="Constantia"/>
              </a:rPr>
              <a:t>rostliny </a:t>
            </a:r>
          </a:p>
          <a:p>
            <a:pPr lvl="0" algn="ctr">
              <a:spcBef>
                <a:spcPts val="600"/>
              </a:spcBef>
              <a:buClr>
                <a:srgbClr val="F3A447"/>
              </a:buClr>
              <a:buSzPct val="85000"/>
            </a:pPr>
            <a:endParaRPr lang="cs-CZ" sz="2000" spc="100" dirty="0" smtClean="0">
              <a:solidFill>
                <a:prstClr val="black"/>
              </a:solidFill>
              <a:latin typeface="Constantia"/>
            </a:endParaRPr>
          </a:p>
          <a:p>
            <a:pPr lvl="0" algn="ctr">
              <a:spcBef>
                <a:spcPts val="600"/>
              </a:spcBef>
              <a:buClr>
                <a:srgbClr val="F3A447"/>
              </a:buClr>
              <a:buSzPct val="85000"/>
            </a:pPr>
            <a:r>
              <a:rPr lang="cs-CZ" sz="2000" spc="100" dirty="0" smtClean="0">
                <a:solidFill>
                  <a:prstClr val="black"/>
                </a:solidFill>
                <a:latin typeface="Constantia"/>
              </a:rPr>
              <a:t>Podříše: </a:t>
            </a:r>
            <a:r>
              <a:rPr lang="cs-CZ" spc="100" dirty="0" smtClean="0">
                <a:solidFill>
                  <a:srgbClr val="00B050"/>
                </a:solidFill>
                <a:latin typeface="Constantia"/>
              </a:rPr>
              <a:t>cévna</a:t>
            </a:r>
            <a:r>
              <a:rPr lang="cs-CZ" sz="2000" spc="100" dirty="0" smtClean="0">
                <a:solidFill>
                  <a:srgbClr val="00B050"/>
                </a:solidFill>
                <a:latin typeface="Constantia"/>
              </a:rPr>
              <a:t>té rostliny </a:t>
            </a:r>
          </a:p>
          <a:p>
            <a:pPr lvl="0" algn="ctr">
              <a:spcBef>
                <a:spcPts val="600"/>
              </a:spcBef>
              <a:buClr>
                <a:srgbClr val="F3A447"/>
              </a:buClr>
              <a:buSzPct val="85000"/>
            </a:pPr>
            <a:r>
              <a:rPr lang="cs-CZ" sz="2000" spc="100" dirty="0" smtClean="0">
                <a:solidFill>
                  <a:prstClr val="black"/>
                </a:solidFill>
                <a:latin typeface="Constantia"/>
              </a:rPr>
              <a:t/>
            </a:r>
            <a:br>
              <a:rPr lang="cs-CZ" sz="2000" spc="100" dirty="0" smtClean="0">
                <a:solidFill>
                  <a:prstClr val="black"/>
                </a:solidFill>
                <a:latin typeface="Constantia"/>
              </a:rPr>
            </a:br>
            <a:r>
              <a:rPr lang="cs-CZ" sz="2000" spc="100" dirty="0" smtClean="0">
                <a:solidFill>
                  <a:prstClr val="black"/>
                </a:solidFill>
                <a:latin typeface="Constantia"/>
              </a:rPr>
              <a:t>Oddělení: </a:t>
            </a:r>
            <a:r>
              <a:rPr lang="cs-CZ" sz="2000" spc="100" dirty="0" smtClean="0">
                <a:solidFill>
                  <a:srgbClr val="00B050"/>
                </a:solidFill>
                <a:latin typeface="Constantia"/>
              </a:rPr>
              <a:t>nahosemenné rostliny</a:t>
            </a:r>
          </a:p>
          <a:p>
            <a:pPr lvl="0" algn="ctr">
              <a:spcBef>
                <a:spcPts val="600"/>
              </a:spcBef>
              <a:buClr>
                <a:srgbClr val="F3A447"/>
              </a:buClr>
              <a:buSzPct val="85000"/>
            </a:pPr>
            <a:r>
              <a:rPr lang="cs-CZ" sz="2000" spc="100" dirty="0" smtClean="0">
                <a:solidFill>
                  <a:prstClr val="black"/>
                </a:solidFill>
                <a:latin typeface="Constantia"/>
              </a:rPr>
              <a:t>  </a:t>
            </a:r>
            <a:br>
              <a:rPr lang="cs-CZ" sz="2000" spc="100" dirty="0" smtClean="0">
                <a:solidFill>
                  <a:prstClr val="black"/>
                </a:solidFill>
                <a:latin typeface="Constantia"/>
              </a:rPr>
            </a:br>
            <a:r>
              <a:rPr lang="cs-CZ" sz="2000" spc="100" dirty="0" smtClean="0">
                <a:solidFill>
                  <a:prstClr val="black"/>
                </a:solidFill>
                <a:latin typeface="Constantia"/>
              </a:rPr>
              <a:t>Třída: </a:t>
            </a:r>
            <a:r>
              <a:rPr lang="cs-CZ" sz="2000" spc="100" dirty="0" smtClean="0">
                <a:solidFill>
                  <a:srgbClr val="00B050"/>
                </a:solidFill>
                <a:latin typeface="Constantia"/>
              </a:rPr>
              <a:t>jehličnany</a:t>
            </a:r>
          </a:p>
          <a:p>
            <a:pPr lvl="0" algn="ctr">
              <a:spcBef>
                <a:spcPts val="600"/>
              </a:spcBef>
              <a:buClr>
                <a:srgbClr val="F3A447"/>
              </a:buClr>
              <a:buSzPct val="85000"/>
            </a:pPr>
            <a:endParaRPr lang="cs-CZ" sz="2000" spc="100" dirty="0" smtClean="0">
              <a:solidFill>
                <a:prstClr val="black"/>
              </a:solidFill>
              <a:latin typeface="Constantia"/>
            </a:endParaRPr>
          </a:p>
          <a:p>
            <a:pPr lvl="0" algn="ctr">
              <a:spcBef>
                <a:spcPts val="600"/>
              </a:spcBef>
              <a:buClr>
                <a:srgbClr val="F3A447"/>
              </a:buClr>
              <a:buSzPct val="85000"/>
            </a:pPr>
            <a:r>
              <a:rPr lang="cs-CZ" sz="2000" spc="100" dirty="0" smtClean="0">
                <a:solidFill>
                  <a:prstClr val="black"/>
                </a:solidFill>
                <a:latin typeface="Constantia"/>
              </a:rPr>
              <a:t>Řád: </a:t>
            </a:r>
            <a:r>
              <a:rPr lang="cs-CZ" sz="2000" spc="100" dirty="0" err="1" smtClean="0">
                <a:solidFill>
                  <a:srgbClr val="00B050"/>
                </a:solidFill>
                <a:latin typeface="Constantia"/>
              </a:rPr>
              <a:t>borovicotvaré</a:t>
            </a:r>
            <a:endParaRPr lang="cs-CZ" sz="2000" spc="100" dirty="0" smtClean="0">
              <a:solidFill>
                <a:srgbClr val="00B050"/>
              </a:solidFill>
              <a:latin typeface="Constantia"/>
            </a:endParaRPr>
          </a:p>
          <a:p>
            <a:pPr lvl="0" algn="ctr">
              <a:spcBef>
                <a:spcPts val="600"/>
              </a:spcBef>
              <a:buClr>
                <a:srgbClr val="F3A447"/>
              </a:buClr>
              <a:buSzPct val="85000"/>
            </a:pPr>
            <a:endParaRPr lang="cs-CZ" sz="2000" spc="100" dirty="0" smtClean="0">
              <a:solidFill>
                <a:prstClr val="black"/>
              </a:solidFill>
              <a:latin typeface="Constantia"/>
            </a:endParaRPr>
          </a:p>
          <a:p>
            <a:pPr lvl="0" algn="ctr">
              <a:spcBef>
                <a:spcPts val="600"/>
              </a:spcBef>
              <a:buClr>
                <a:srgbClr val="F3A447"/>
              </a:buClr>
              <a:buSzPct val="85000"/>
            </a:pPr>
            <a:r>
              <a:rPr lang="cs-CZ" sz="2000" spc="100" dirty="0" smtClean="0">
                <a:solidFill>
                  <a:prstClr val="black"/>
                </a:solidFill>
                <a:latin typeface="Constantia"/>
              </a:rPr>
              <a:t>Čeleď: </a:t>
            </a:r>
            <a:r>
              <a:rPr lang="cs-CZ" sz="2000" spc="100" dirty="0" err="1" smtClean="0">
                <a:solidFill>
                  <a:srgbClr val="00B050"/>
                </a:solidFill>
                <a:latin typeface="Constantia"/>
              </a:rPr>
              <a:t>borovicovité</a:t>
            </a:r>
            <a:endParaRPr lang="cs-CZ" sz="2000" spc="100" dirty="0" smtClean="0">
              <a:solidFill>
                <a:srgbClr val="00B050"/>
              </a:solidFill>
              <a:latin typeface="Constantia"/>
            </a:endParaRPr>
          </a:p>
          <a:p>
            <a:pPr lvl="0" algn="ctr">
              <a:spcBef>
                <a:spcPts val="600"/>
              </a:spcBef>
              <a:buClr>
                <a:srgbClr val="F3A447"/>
              </a:buClr>
              <a:buSzPct val="85000"/>
            </a:pPr>
            <a:endParaRPr lang="cs-CZ" sz="2000" spc="100" dirty="0" smtClean="0">
              <a:solidFill>
                <a:prstClr val="black"/>
              </a:solidFill>
              <a:latin typeface="Constantia"/>
            </a:endParaRPr>
          </a:p>
          <a:p>
            <a:pPr lvl="0" algn="ctr">
              <a:spcBef>
                <a:spcPts val="600"/>
              </a:spcBef>
              <a:buClr>
                <a:srgbClr val="F3A447"/>
              </a:buClr>
              <a:buSzPct val="85000"/>
            </a:pPr>
            <a:r>
              <a:rPr lang="cs-CZ" sz="2000" spc="100" dirty="0" smtClean="0">
                <a:solidFill>
                  <a:prstClr val="black"/>
                </a:solidFill>
                <a:latin typeface="Constantia"/>
              </a:rPr>
              <a:t>Rod: </a:t>
            </a:r>
            <a:r>
              <a:rPr lang="cs-CZ" sz="2000" spc="100" dirty="0" smtClean="0">
                <a:solidFill>
                  <a:srgbClr val="00B050"/>
                </a:solidFill>
                <a:latin typeface="Constantia"/>
              </a:rPr>
              <a:t>jedle</a:t>
            </a:r>
            <a:endParaRPr lang="cs-CZ" sz="2000" dirty="0" smtClean="0">
              <a:solidFill>
                <a:srgbClr val="00B050"/>
              </a:solidFill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2602632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JEDLE BĚLOKORÁ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59832" y="260648"/>
            <a:ext cx="4968552" cy="6336704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dirty="0" smtClean="0"/>
              <a:t>vždyzelený jehličnatý strom   s rovným kmenem a větvemi  v přeslenu</a:t>
            </a:r>
          </a:p>
          <a:p>
            <a:r>
              <a:rPr lang="cs-CZ" dirty="0" smtClean="0"/>
              <a:t>šišky na větvích nevisí, vyrůstají směrem nahoru jsou 10–20 cm dlouhé, 3–5 cm široké, válcovité, nahoře zaoblené, rozpadají se na stromech</a:t>
            </a:r>
          </a:p>
          <a:p>
            <a:r>
              <a:rPr lang="cs-CZ" dirty="0" smtClean="0"/>
              <a:t>silný kůlový kořen a parohovitě větvené postranní kořeny - dobré zakotvení v půdě – téměř se nevyvrací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5" name="Picture 2" descr="http://upload.wikimedia.org/wikipedia/commons/0/0a/Abies_alba_Slovakia.jpg"/>
          <p:cNvPicPr>
            <a:picLocks noChangeAspect="1" noChangeArrowheads="1"/>
          </p:cNvPicPr>
          <p:nvPr/>
        </p:nvPicPr>
        <p:blipFill>
          <a:blip r:embed="rId2" cstate="print"/>
          <a:srcRect l="10780" r="22381"/>
          <a:stretch>
            <a:fillRect/>
          </a:stretch>
        </p:blipFill>
        <p:spPr bwMode="auto">
          <a:xfrm>
            <a:off x="611560" y="1700808"/>
            <a:ext cx="2232248" cy="4923135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732696"/>
          </a:xfr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Rozšíření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340768"/>
            <a:ext cx="7776864" cy="5184576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fontScale="92500"/>
          </a:bodyPr>
          <a:lstStyle/>
          <a:p>
            <a:endParaRPr lang="cs-CZ" dirty="0" smtClean="0"/>
          </a:p>
          <a:p>
            <a:r>
              <a:rPr lang="cs-CZ" dirty="0" smtClean="0"/>
              <a:t>vzácný výskyt v našich lesích</a:t>
            </a:r>
          </a:p>
          <a:p>
            <a:r>
              <a:rPr lang="cs-CZ" dirty="0" smtClean="0"/>
              <a:t>náročná na vlhkost a citlivost vůči mrazům</a:t>
            </a:r>
          </a:p>
          <a:p>
            <a:r>
              <a:rPr lang="cs-CZ" dirty="0" smtClean="0"/>
              <a:t>velmi citlivá ke znečištěnému ovzduší (především oxidy síry)</a:t>
            </a:r>
          </a:p>
          <a:p>
            <a:r>
              <a:rPr lang="cs-CZ" dirty="0" smtClean="0"/>
              <a:t>směrem na jih horským stromem (vystupuje až do 2000 m n. m.), na sever sestupuje i do nižších poloh (300 m)</a:t>
            </a:r>
          </a:p>
          <a:p>
            <a:r>
              <a:rPr lang="cs-CZ" dirty="0" smtClean="0"/>
              <a:t>vyžaduje vlhkou hlubší půdu</a:t>
            </a:r>
          </a:p>
          <a:p>
            <a:r>
              <a:rPr lang="cs-CZ" dirty="0" smtClean="0"/>
              <a:t>dobře snáší zastínění</a:t>
            </a:r>
          </a:p>
          <a:p>
            <a:r>
              <a:rPr lang="cs-CZ" dirty="0" smtClean="0"/>
              <a:t>růst je v mládí velmi pomalý, rychleji roste od 15 let věku a maxima růstu dosahuje mezi 40. a 60. lety </a:t>
            </a:r>
            <a:endParaRPr lang="cs-CZ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Semenáček jedličky</a:t>
            </a:r>
            <a:endParaRPr lang="cs-CZ" dirty="0"/>
          </a:p>
        </p:txBody>
      </p:sp>
      <p:pic>
        <p:nvPicPr>
          <p:cNvPr id="2050" name="Picture 2" descr="C:\Documents and Settings\uzivatel\Dokumenty\Obrázky\OLYMPUS Master 2\2012\05\08\P5084581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845608" y="1609725"/>
            <a:ext cx="6462184" cy="4846638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7239000" cy="191683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sz="3100" dirty="0" smtClean="0"/>
              <a:t>jehlice jsou většinou dvouřadé, hřebenitě uspořádané, na vrcholu vykrojené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pic>
        <p:nvPicPr>
          <p:cNvPr id="3074" name="Picture 2" descr="C:\Documents and Settings\uzivatel\Dokumenty\Obrázky\OLYMPUS Master 2\2012\05\08\P5084585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845608" y="1609725"/>
            <a:ext cx="6462184" cy="4846638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 </a:t>
            </a:r>
            <a:r>
              <a:rPr lang="cs-CZ" sz="3100" dirty="0" smtClean="0"/>
              <a:t>Jehlice 2–3 cm dlouhé, ploché, na svrchní straně lesklé temně zelené, na rubu s dvěma bílými proužky</a:t>
            </a:r>
            <a:endParaRPr lang="cs-CZ" dirty="0"/>
          </a:p>
        </p:txBody>
      </p:sp>
      <p:pic>
        <p:nvPicPr>
          <p:cNvPr id="1026" name="Picture 2" descr="C:\Documents and Settings\uzivatel\Dokumenty\Obrázky\OLYMPUS Master 2\2012\05\08\P5084584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1916832"/>
            <a:ext cx="6034617" cy="4525963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74638"/>
            <a:ext cx="3384376" cy="1143000"/>
          </a:xfrm>
        </p:spPr>
        <p:txBody>
          <a:bodyPr>
            <a:normAutofit/>
          </a:bodyPr>
          <a:lstStyle/>
          <a:p>
            <a:r>
              <a:rPr lang="cs-CZ" dirty="0" smtClean="0"/>
              <a:t>Využití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88840"/>
            <a:ext cx="7488832" cy="3168352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dirty="0" smtClean="0"/>
              <a:t>měkké dřevo</a:t>
            </a:r>
          </a:p>
          <a:p>
            <a:r>
              <a:rPr lang="cs-CZ" dirty="0" smtClean="0"/>
              <a:t>používá se k vodním stavbám (čluny, piloty, jezy), dále jako stavební dříví, při rekonstrukci krovů historických budov a dřevěných staveb či zastřešených mostů, k výrobě šindelů, sudů, …</a:t>
            </a:r>
          </a:p>
          <a:p>
            <a:endParaRPr lang="cs-CZ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9416"/>
            <a:ext cx="7239000" cy="3547776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Jedle bělokorá – obrázek</a:t>
            </a:r>
          </a:p>
          <a:p>
            <a:pPr>
              <a:buNone/>
            </a:pPr>
            <a:r>
              <a:rPr lang="cs-CZ" dirty="0" err="1" smtClean="0"/>
              <a:t>Crusier</a:t>
            </a:r>
            <a:r>
              <a:rPr lang="cs-CZ" dirty="0" smtClean="0"/>
              <a:t>. Http://cs.wikipedia.org [online].</a:t>
            </a:r>
          </a:p>
          <a:p>
            <a:pPr>
              <a:buNone/>
            </a:pPr>
            <a:r>
              <a:rPr lang="cs-CZ" dirty="0" smtClean="0"/>
              <a:t>3. 6. 2009,15:43 [cit. 2012-03-10]</a:t>
            </a:r>
          </a:p>
          <a:p>
            <a:pPr>
              <a:buNone/>
            </a:pPr>
            <a:r>
              <a:rPr lang="cs-CZ" dirty="0" smtClean="0"/>
              <a:t>File:Abies alba </a:t>
            </a:r>
            <a:r>
              <a:rPr lang="cs-CZ" dirty="0" err="1" smtClean="0"/>
              <a:t>Slovakia</a:t>
            </a:r>
            <a:r>
              <a:rPr lang="cs-CZ" dirty="0" smtClean="0"/>
              <a:t>. </a:t>
            </a:r>
            <a:r>
              <a:rPr lang="cs-CZ" dirty="0" err="1" smtClean="0"/>
              <a:t>jpg.Dostupné</a:t>
            </a:r>
            <a:r>
              <a:rPr lang="cs-CZ" dirty="0" smtClean="0"/>
              <a:t> z www:</a:t>
            </a:r>
          </a:p>
          <a:p>
            <a:pPr>
              <a:buNone/>
            </a:pPr>
            <a:r>
              <a:rPr lang="cs-CZ" dirty="0" smtClean="0"/>
              <a:t>http://upload.wikimedia.org/wikipedia/commons/0/0a/Abies_alba_Slovakia.jpg</a:t>
            </a:r>
          </a:p>
          <a:p>
            <a:r>
              <a:rPr lang="cs-CZ" dirty="0" smtClean="0"/>
              <a:t>Další obrázky – vlastní tvorba</a:t>
            </a:r>
          </a:p>
          <a:p>
            <a:pPr marL="0" indent="0">
              <a:buNone/>
            </a:pPr>
            <a:endParaRPr lang="cs-CZ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145</TotalTime>
  <Words>153</Words>
  <Application>Microsoft Office PowerPoint</Application>
  <PresentationFormat>Předvádění na obrazovce (4:3)</PresentationFormat>
  <Paragraphs>80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Bohatý</vt:lpstr>
      <vt:lpstr>Prezentace aplikace PowerPoint</vt:lpstr>
      <vt:lpstr>Anotace </vt:lpstr>
      <vt:lpstr>JEHLIČNANY - 3</vt:lpstr>
      <vt:lpstr>JEDLE BĚLOKORÁ</vt:lpstr>
      <vt:lpstr>Rozšíření</vt:lpstr>
      <vt:lpstr>Semenáček jedličky</vt:lpstr>
      <vt:lpstr> jehlice jsou většinou dvouřadé, hřebenitě uspořádané, na vrcholu vykrojené </vt:lpstr>
      <vt:lpstr>  Jehlice 2–3 cm dlouhé, ploché, na svrchní straně lesklé temně zelené, na rubu s dvěma bílými proužky</vt:lpstr>
      <vt:lpstr>Využití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jedle</dc:title>
  <dc:creator>uzivatel</dc:creator>
  <cp:lastModifiedBy>EU14</cp:lastModifiedBy>
  <cp:revision>24</cp:revision>
  <dcterms:created xsi:type="dcterms:W3CDTF">2012-05-08T21:23:15Z</dcterms:created>
  <dcterms:modified xsi:type="dcterms:W3CDTF">2012-06-21T08:35:40Z</dcterms:modified>
</cp:coreProperties>
</file>