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0" r:id="rId3"/>
    <p:sldId id="263" r:id="rId4"/>
    <p:sldId id="261" r:id="rId5"/>
    <p:sldId id="267" r:id="rId6"/>
    <p:sldId id="262" r:id="rId7"/>
    <p:sldId id="259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456" y="-2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798365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24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Složení, vlastnosti a zástupci alkanů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Alkan, homologická řada,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methan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vlastnosti, izomerie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Chemie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a 2. ročník, žáci 15–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29480"/>
            <a:ext cx="756084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/>
              <a:t>Alkany</a:t>
            </a:r>
            <a:endParaRPr lang="cs-CZ" sz="32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VY_32_INOVACE_24_468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9954" y="900000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Alkany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7544" y="1269332"/>
            <a:ext cx="82089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jsou cyklické uhlovodíky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v uhlíkatém řetězci se vyskytují výhradně jednoduché vazby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můžeme je uspořádat do řady podle vzrůstajícího počtu atomů uhlíku v jejich molekulách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mají ve svém názvu koncovku </a:t>
            </a:r>
            <a:r>
              <a:rPr lang="cs-CZ" sz="2400" b="1" dirty="0" smtClean="0"/>
              <a:t>–</a:t>
            </a:r>
            <a:r>
              <a:rPr lang="cs-CZ" sz="2400" b="1" dirty="0" err="1" smtClean="0"/>
              <a:t>an</a:t>
            </a:r>
            <a:endParaRPr lang="cs-CZ" sz="2400" b="1" dirty="0" smtClean="0"/>
          </a:p>
          <a:p>
            <a:pPr marL="342900" indent="-342900">
              <a:buFont typeface="Wingdings" pitchFamily="2" charset="2"/>
              <a:buChar char="Ø"/>
            </a:pP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Obecný vzorec alkanů: </a:t>
            </a:r>
            <a:r>
              <a:rPr lang="cs-CZ" sz="2400" b="1" dirty="0" smtClean="0"/>
              <a:t>C</a:t>
            </a:r>
            <a:r>
              <a:rPr lang="cs-CZ" sz="2400" b="1" baseline="-25000" dirty="0" smtClean="0"/>
              <a:t>n</a:t>
            </a:r>
            <a:r>
              <a:rPr lang="cs-CZ" sz="2400" b="1" dirty="0" smtClean="0"/>
              <a:t>H</a:t>
            </a:r>
            <a:r>
              <a:rPr lang="cs-CZ" sz="2400" b="1" baseline="-25000" dirty="0" smtClean="0"/>
              <a:t>2n</a:t>
            </a:r>
            <a:r>
              <a:rPr lang="cs-CZ" sz="2400" b="1" dirty="0" smtClean="0"/>
              <a:t> </a:t>
            </a:r>
            <a:r>
              <a:rPr lang="cs-CZ" sz="2400" b="1" baseline="-25000" dirty="0" smtClean="0"/>
              <a:t>+</a:t>
            </a:r>
            <a:r>
              <a:rPr lang="cs-CZ" sz="2400" b="1" dirty="0" smtClean="0"/>
              <a:t> </a:t>
            </a:r>
            <a:r>
              <a:rPr lang="cs-CZ" sz="2400" b="1" baseline="-25000" dirty="0" smtClean="0"/>
              <a:t>2</a:t>
            </a:r>
            <a:endParaRPr lang="cs-CZ" sz="2400" b="1" dirty="0" smtClean="0"/>
          </a:p>
          <a:p>
            <a:r>
              <a:rPr lang="cs-CZ" sz="2400" dirty="0" smtClean="0"/>
              <a:t>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900000"/>
            <a:ext cx="756084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Alkany</a:t>
            </a:r>
            <a:endParaRPr lang="cs-CZ" sz="2800" b="1" u="sng" dirty="0"/>
          </a:p>
          <a:p>
            <a:r>
              <a:rPr lang="cs-CZ" dirty="0" smtClean="0"/>
              <a:t>Homologická řada alkanů:</a:t>
            </a:r>
          </a:p>
        </p:txBody>
      </p:sp>
      <p:graphicFrame>
        <p:nvGraphicFramePr>
          <p:cNvPr id="25" name="Tabulka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04936"/>
              </p:ext>
            </p:extLst>
          </p:nvPr>
        </p:nvGraphicFramePr>
        <p:xfrm>
          <a:off x="1187624" y="1628800"/>
          <a:ext cx="6096000" cy="4226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0">
                <a:tc rowSpan="2">
                  <a:txBody>
                    <a:bodyPr/>
                    <a:lstStyle/>
                    <a:p>
                      <a:r>
                        <a:rPr lang="cs-CZ" sz="1100" dirty="0" smtClean="0"/>
                        <a:t>Počet atomů uhlíku v molekule</a:t>
                      </a:r>
                      <a:endParaRPr lang="cs-CZ" sz="1100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cs-CZ" sz="1100" dirty="0" smtClean="0"/>
                        <a:t>Název alkanu</a:t>
                      </a:r>
                      <a:endParaRPr lang="cs-CZ" sz="11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100" dirty="0" smtClean="0"/>
                        <a:t>        Vzorec alkanu</a:t>
                      </a:r>
                      <a:endParaRPr lang="cs-CZ" sz="11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cs-CZ" sz="1100" dirty="0" smtClean="0"/>
                        <a:t>Teplota varu (⁰C)</a:t>
                      </a:r>
                      <a:endParaRPr lang="cs-CZ" sz="1100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souhrnný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Racionální</a:t>
                      </a:r>
                      <a:endParaRPr lang="cs-CZ" sz="11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100" dirty="0" smtClean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err="1" smtClean="0"/>
                        <a:t>Methan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CH</a:t>
                      </a:r>
                      <a:r>
                        <a:rPr lang="cs-CZ" sz="1100" baseline="-25000" dirty="0" smtClean="0"/>
                        <a:t>4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CH</a:t>
                      </a:r>
                      <a:r>
                        <a:rPr lang="en-US" sz="1100" baseline="-25000" dirty="0" smtClean="0"/>
                        <a:t>4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r">
                        <a:buFontTx/>
                        <a:buNone/>
                      </a:pPr>
                      <a:r>
                        <a:rPr lang="cs-CZ" sz="1100" dirty="0" smtClean="0"/>
                        <a:t>-161</a:t>
                      </a:r>
                      <a:endParaRPr lang="cs-CZ" sz="11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100" dirty="0" smtClean="0"/>
                        <a:t>2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err="1" smtClean="0"/>
                        <a:t>Ethan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aseline="0" dirty="0" smtClean="0"/>
                        <a:t>C</a:t>
                      </a:r>
                      <a:r>
                        <a:rPr lang="en-US" sz="1100" baseline="-25000" dirty="0" smtClean="0"/>
                        <a:t>2</a:t>
                      </a:r>
                      <a:r>
                        <a:rPr lang="en-US" sz="1100" baseline="0" dirty="0" smtClean="0"/>
                        <a:t>H</a:t>
                      </a:r>
                      <a:r>
                        <a:rPr lang="en-US" sz="1100" baseline="-25000" dirty="0" smtClean="0"/>
                        <a:t>6</a:t>
                      </a:r>
                      <a:endParaRPr lang="cs-CZ" sz="11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baseline="0" dirty="0" smtClean="0"/>
                        <a:t>CH</a:t>
                      </a:r>
                      <a:r>
                        <a:rPr lang="en-US" sz="1100" baseline="-25000" dirty="0" smtClean="0"/>
                        <a:t>3</a:t>
                      </a:r>
                      <a:r>
                        <a:rPr lang="cs-CZ" sz="1100" baseline="-25000" dirty="0" smtClean="0"/>
                        <a:t> </a:t>
                      </a:r>
                      <a:r>
                        <a:rPr lang="cs-CZ" sz="1100" baseline="0" dirty="0" smtClean="0"/>
                        <a:t>- CH</a:t>
                      </a:r>
                      <a:r>
                        <a:rPr lang="cs-CZ" sz="1100" baseline="-25000" dirty="0" smtClean="0"/>
                        <a:t>3</a:t>
                      </a:r>
                      <a:endParaRPr lang="cs-CZ" sz="11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r">
                        <a:buFontTx/>
                        <a:buNone/>
                      </a:pPr>
                      <a:r>
                        <a:rPr lang="cs-CZ" sz="1100" dirty="0" smtClean="0"/>
                        <a:t>-89</a:t>
                      </a:r>
                      <a:endParaRPr lang="cs-CZ" sz="11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100" dirty="0" smtClean="0"/>
                        <a:t>3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Propan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C</a:t>
                      </a:r>
                      <a:r>
                        <a:rPr lang="cs-CZ" sz="1100" baseline="-25000" dirty="0" smtClean="0"/>
                        <a:t>3</a:t>
                      </a:r>
                      <a:r>
                        <a:rPr lang="cs-CZ" sz="1100" baseline="0" dirty="0" smtClean="0"/>
                        <a:t>H</a:t>
                      </a:r>
                      <a:r>
                        <a:rPr lang="cs-CZ" sz="1100" baseline="-25000" dirty="0" smtClean="0"/>
                        <a:t>8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/>
                        <a:t>CH</a:t>
                      </a:r>
                      <a:r>
                        <a:rPr lang="cs-CZ" sz="1100" baseline="-25000" dirty="0" smtClean="0"/>
                        <a:t>3</a:t>
                      </a:r>
                      <a:r>
                        <a:rPr lang="cs-CZ" sz="1100" baseline="0" dirty="0" smtClean="0"/>
                        <a:t> - CH</a:t>
                      </a:r>
                      <a:r>
                        <a:rPr lang="cs-CZ" sz="1100" baseline="-25000" dirty="0" smtClean="0"/>
                        <a:t>2</a:t>
                      </a:r>
                      <a:r>
                        <a:rPr lang="cs-CZ" sz="1100" baseline="0" dirty="0" smtClean="0"/>
                        <a:t> – CH</a:t>
                      </a:r>
                      <a:r>
                        <a:rPr lang="cs-CZ" sz="1100" baseline="-25000" dirty="0" smtClean="0"/>
                        <a:t>3</a:t>
                      </a:r>
                      <a:r>
                        <a:rPr lang="cs-CZ" sz="1100" baseline="0" dirty="0" smtClean="0"/>
                        <a:t> </a:t>
                      </a:r>
                      <a:endParaRPr lang="cs-CZ" sz="11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r">
                        <a:buFontTx/>
                        <a:buNone/>
                      </a:pPr>
                      <a:r>
                        <a:rPr lang="cs-CZ" sz="1100" dirty="0" smtClean="0"/>
                        <a:t>-42</a:t>
                      </a:r>
                      <a:endParaRPr lang="cs-CZ" sz="11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100" dirty="0" smtClean="0"/>
                        <a:t>4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Butan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C</a:t>
                      </a:r>
                      <a:r>
                        <a:rPr lang="cs-CZ" sz="1100" baseline="-25000" dirty="0" smtClean="0"/>
                        <a:t>4</a:t>
                      </a:r>
                      <a:r>
                        <a:rPr lang="cs-CZ" sz="1100" dirty="0" smtClean="0"/>
                        <a:t>H</a:t>
                      </a:r>
                      <a:r>
                        <a:rPr lang="cs-CZ" sz="1100" baseline="-25000" dirty="0" smtClean="0"/>
                        <a:t>10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/>
                        <a:t>CH</a:t>
                      </a:r>
                      <a:r>
                        <a:rPr lang="cs-CZ" sz="1100" baseline="-25000" dirty="0" smtClean="0"/>
                        <a:t>3</a:t>
                      </a:r>
                      <a:r>
                        <a:rPr lang="cs-CZ" sz="1100" dirty="0" smtClean="0"/>
                        <a:t>(CH</a:t>
                      </a:r>
                      <a:r>
                        <a:rPr lang="cs-CZ" sz="1100" baseline="-25000" dirty="0" smtClean="0"/>
                        <a:t>2</a:t>
                      </a:r>
                      <a:r>
                        <a:rPr lang="cs-CZ" sz="1100" dirty="0" smtClean="0"/>
                        <a:t>)</a:t>
                      </a:r>
                      <a:r>
                        <a:rPr lang="cs-CZ" sz="1100" baseline="-25000" dirty="0" smtClean="0"/>
                        <a:t>2</a:t>
                      </a:r>
                      <a:r>
                        <a:rPr lang="cs-CZ" sz="1100" dirty="0" smtClean="0"/>
                        <a:t>-CH</a:t>
                      </a:r>
                      <a:r>
                        <a:rPr lang="cs-CZ" sz="1100" baseline="-25000" dirty="0" smtClean="0"/>
                        <a:t>3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100" dirty="0" smtClean="0"/>
                        <a:t>-0,5</a:t>
                      </a:r>
                      <a:endParaRPr lang="cs-CZ" sz="11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100" dirty="0" smtClean="0"/>
                        <a:t>5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Pentan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C</a:t>
                      </a:r>
                      <a:r>
                        <a:rPr lang="cs-CZ" sz="1100" baseline="-25000" dirty="0" smtClean="0"/>
                        <a:t>5</a:t>
                      </a:r>
                      <a:r>
                        <a:rPr lang="cs-CZ" sz="1100" dirty="0" smtClean="0"/>
                        <a:t>H</a:t>
                      </a:r>
                      <a:r>
                        <a:rPr lang="cs-CZ" sz="1100" baseline="-25000" dirty="0" smtClean="0"/>
                        <a:t>12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CH</a:t>
                      </a:r>
                      <a:r>
                        <a:rPr lang="cs-CZ" sz="1100" baseline="-25000" dirty="0" smtClean="0"/>
                        <a:t>3</a:t>
                      </a:r>
                      <a:r>
                        <a:rPr lang="cs-CZ" sz="1100" dirty="0" smtClean="0"/>
                        <a:t>-(CH</a:t>
                      </a:r>
                      <a:r>
                        <a:rPr lang="cs-CZ" sz="1100" baseline="-25000" dirty="0" smtClean="0"/>
                        <a:t>2</a:t>
                      </a:r>
                      <a:r>
                        <a:rPr lang="cs-CZ" sz="1100" dirty="0" smtClean="0"/>
                        <a:t>)</a:t>
                      </a:r>
                      <a:r>
                        <a:rPr lang="cs-CZ" sz="1100" baseline="-25000" dirty="0" smtClean="0"/>
                        <a:t>3</a:t>
                      </a:r>
                      <a:r>
                        <a:rPr lang="cs-CZ" sz="1100" dirty="0" smtClean="0"/>
                        <a:t>-CH</a:t>
                      </a:r>
                      <a:r>
                        <a:rPr lang="cs-CZ" sz="1100" baseline="-25000" dirty="0" smtClean="0"/>
                        <a:t>3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100" dirty="0" smtClean="0"/>
                        <a:t>35 </a:t>
                      </a:r>
                      <a:endParaRPr lang="cs-CZ" sz="11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100" dirty="0" smtClean="0"/>
                        <a:t>6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Hexan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C</a:t>
                      </a:r>
                      <a:r>
                        <a:rPr lang="cs-CZ" sz="1100" baseline="-25000" dirty="0" smtClean="0"/>
                        <a:t>6</a:t>
                      </a:r>
                      <a:r>
                        <a:rPr lang="cs-CZ" sz="1100" dirty="0" smtClean="0"/>
                        <a:t>H</a:t>
                      </a:r>
                      <a:r>
                        <a:rPr lang="cs-CZ" sz="1100" baseline="-25000" dirty="0" smtClean="0"/>
                        <a:t>14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/>
                        <a:t>CH</a:t>
                      </a:r>
                      <a:r>
                        <a:rPr lang="cs-CZ" sz="1100" baseline="-25000" dirty="0" smtClean="0"/>
                        <a:t>3</a:t>
                      </a:r>
                      <a:r>
                        <a:rPr lang="cs-CZ" sz="1100" dirty="0" smtClean="0"/>
                        <a:t>-(CH</a:t>
                      </a:r>
                      <a:r>
                        <a:rPr lang="cs-CZ" sz="1100" baseline="-25000" dirty="0" smtClean="0"/>
                        <a:t>2</a:t>
                      </a:r>
                      <a:r>
                        <a:rPr lang="cs-CZ" sz="1100" dirty="0" smtClean="0"/>
                        <a:t>)</a:t>
                      </a:r>
                      <a:r>
                        <a:rPr lang="cs-CZ" sz="1100" baseline="-25000" dirty="0" smtClean="0"/>
                        <a:t>4</a:t>
                      </a:r>
                      <a:r>
                        <a:rPr lang="cs-CZ" sz="1100" dirty="0" smtClean="0"/>
                        <a:t>-CH</a:t>
                      </a:r>
                      <a:r>
                        <a:rPr lang="cs-CZ" sz="1100" baseline="-25000" dirty="0" smtClean="0"/>
                        <a:t>3</a:t>
                      </a:r>
                      <a:r>
                        <a:rPr lang="cs-CZ" sz="1100" baseline="0" dirty="0" smtClean="0"/>
                        <a:t> 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100" dirty="0" smtClean="0"/>
                        <a:t>69</a:t>
                      </a:r>
                      <a:endParaRPr lang="cs-CZ" sz="11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100" dirty="0" smtClean="0"/>
                        <a:t>7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Heptan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C</a:t>
                      </a:r>
                      <a:r>
                        <a:rPr lang="cs-CZ" sz="1100" baseline="-25000" dirty="0" smtClean="0"/>
                        <a:t>7</a:t>
                      </a:r>
                      <a:r>
                        <a:rPr lang="cs-CZ" sz="1100" baseline="0" dirty="0" smtClean="0"/>
                        <a:t>H</a:t>
                      </a:r>
                      <a:r>
                        <a:rPr lang="cs-CZ" sz="1100" baseline="-25000" dirty="0" smtClean="0"/>
                        <a:t>16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CH</a:t>
                      </a:r>
                      <a:r>
                        <a:rPr lang="cs-CZ" sz="1100" baseline="-25000" dirty="0" smtClean="0"/>
                        <a:t>3</a:t>
                      </a:r>
                      <a:r>
                        <a:rPr lang="cs-CZ" sz="1100" dirty="0" smtClean="0"/>
                        <a:t>-(CH</a:t>
                      </a:r>
                      <a:r>
                        <a:rPr lang="cs-CZ" sz="1100" baseline="-25000" dirty="0" smtClean="0"/>
                        <a:t>2</a:t>
                      </a:r>
                      <a:r>
                        <a:rPr lang="cs-CZ" sz="1100" dirty="0" smtClean="0"/>
                        <a:t>)</a:t>
                      </a:r>
                      <a:r>
                        <a:rPr lang="cs-CZ" sz="1100" baseline="-25000" dirty="0" smtClean="0"/>
                        <a:t>5</a:t>
                      </a:r>
                      <a:r>
                        <a:rPr lang="cs-CZ" sz="1100" dirty="0" smtClean="0"/>
                        <a:t>-CH</a:t>
                      </a:r>
                      <a:r>
                        <a:rPr lang="cs-CZ" sz="1100" baseline="-25000" dirty="0" smtClean="0"/>
                        <a:t>3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100" dirty="0" smtClean="0"/>
                        <a:t>98</a:t>
                      </a:r>
                      <a:endParaRPr lang="cs-CZ" sz="11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100" dirty="0" smtClean="0"/>
                        <a:t>8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Oktan 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C</a:t>
                      </a:r>
                      <a:r>
                        <a:rPr lang="cs-CZ" sz="1100" baseline="-25000" dirty="0" smtClean="0"/>
                        <a:t>8</a:t>
                      </a:r>
                      <a:r>
                        <a:rPr lang="cs-CZ" sz="1100" dirty="0" smtClean="0"/>
                        <a:t>H</a:t>
                      </a:r>
                      <a:r>
                        <a:rPr lang="cs-CZ" sz="1100" baseline="-25000" dirty="0" smtClean="0"/>
                        <a:t>18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CH</a:t>
                      </a:r>
                      <a:r>
                        <a:rPr lang="cs-CZ" sz="1100" baseline="-25000" dirty="0" smtClean="0"/>
                        <a:t>3</a:t>
                      </a:r>
                      <a:r>
                        <a:rPr lang="cs-CZ" sz="1100" dirty="0" smtClean="0"/>
                        <a:t>-(CH</a:t>
                      </a:r>
                      <a:r>
                        <a:rPr lang="cs-CZ" sz="1100" baseline="-25000" dirty="0" smtClean="0"/>
                        <a:t>2</a:t>
                      </a:r>
                      <a:r>
                        <a:rPr lang="cs-CZ" sz="1100" dirty="0" smtClean="0"/>
                        <a:t>)</a:t>
                      </a:r>
                      <a:r>
                        <a:rPr lang="cs-CZ" sz="1100" baseline="-25000" dirty="0" smtClean="0"/>
                        <a:t>6</a:t>
                      </a:r>
                      <a:r>
                        <a:rPr lang="cs-CZ" sz="1100" dirty="0" smtClean="0"/>
                        <a:t>-CH</a:t>
                      </a:r>
                      <a:r>
                        <a:rPr lang="cs-CZ" sz="1100" baseline="-25000" dirty="0" smtClean="0"/>
                        <a:t>3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100" dirty="0" smtClean="0"/>
                        <a:t>125</a:t>
                      </a:r>
                      <a:endParaRPr lang="cs-CZ" sz="11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100" dirty="0" smtClean="0"/>
                        <a:t>9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err="1" smtClean="0"/>
                        <a:t>Nonan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C</a:t>
                      </a:r>
                      <a:r>
                        <a:rPr lang="cs-CZ" sz="1100" baseline="-25000" dirty="0" smtClean="0"/>
                        <a:t>9</a:t>
                      </a:r>
                      <a:r>
                        <a:rPr lang="cs-CZ" sz="1100" dirty="0" smtClean="0"/>
                        <a:t>H</a:t>
                      </a:r>
                      <a:r>
                        <a:rPr lang="cs-CZ" sz="1100" baseline="-25000" dirty="0" smtClean="0"/>
                        <a:t>20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CH</a:t>
                      </a:r>
                      <a:r>
                        <a:rPr lang="cs-CZ" sz="1100" baseline="-25000" dirty="0" smtClean="0"/>
                        <a:t>3</a:t>
                      </a:r>
                      <a:r>
                        <a:rPr lang="cs-CZ" sz="1100" dirty="0" smtClean="0"/>
                        <a:t>-(CH</a:t>
                      </a:r>
                      <a:r>
                        <a:rPr lang="cs-CZ" sz="1100" baseline="-25000" dirty="0" smtClean="0"/>
                        <a:t>2</a:t>
                      </a:r>
                      <a:r>
                        <a:rPr lang="cs-CZ" sz="1100" dirty="0" smtClean="0"/>
                        <a:t>)</a:t>
                      </a:r>
                      <a:r>
                        <a:rPr lang="cs-CZ" sz="1100" baseline="-25000" dirty="0" smtClean="0"/>
                        <a:t>7</a:t>
                      </a:r>
                      <a:r>
                        <a:rPr lang="cs-CZ" sz="1100" dirty="0" smtClean="0"/>
                        <a:t>-CH</a:t>
                      </a:r>
                      <a:r>
                        <a:rPr lang="cs-CZ" sz="1100" baseline="-25000" dirty="0" smtClean="0"/>
                        <a:t>3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100" dirty="0" smtClean="0"/>
                        <a:t>151</a:t>
                      </a:r>
                      <a:endParaRPr lang="cs-CZ" sz="1100" dirty="0"/>
                    </a:p>
                  </a:txBody>
                  <a:tcPr/>
                </a:tc>
              </a:tr>
              <a:tr h="126118">
                <a:tc>
                  <a:txBody>
                    <a:bodyPr/>
                    <a:lstStyle/>
                    <a:p>
                      <a:pPr algn="ctr"/>
                      <a:r>
                        <a:rPr lang="cs-CZ" sz="1100" dirty="0" smtClean="0"/>
                        <a:t>10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Dekan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/>
                        <a:t>C</a:t>
                      </a:r>
                      <a:r>
                        <a:rPr lang="cs-CZ" sz="1100" baseline="-25000" dirty="0" smtClean="0"/>
                        <a:t>10</a:t>
                      </a:r>
                      <a:r>
                        <a:rPr lang="cs-CZ" sz="1100" baseline="0" dirty="0" smtClean="0"/>
                        <a:t>H</a:t>
                      </a:r>
                      <a:r>
                        <a:rPr lang="cs-CZ" sz="1100" baseline="-25000" dirty="0" smtClean="0"/>
                        <a:t>22</a:t>
                      </a:r>
                      <a:endParaRPr lang="cs-CZ" sz="11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CH</a:t>
                      </a:r>
                      <a:r>
                        <a:rPr lang="cs-CZ" sz="1100" baseline="-25000" dirty="0" smtClean="0"/>
                        <a:t>3</a:t>
                      </a:r>
                      <a:r>
                        <a:rPr lang="cs-CZ" sz="1100" dirty="0" smtClean="0"/>
                        <a:t>-(CH</a:t>
                      </a:r>
                      <a:r>
                        <a:rPr lang="cs-CZ" sz="1100" baseline="-25000" dirty="0" smtClean="0"/>
                        <a:t>2</a:t>
                      </a:r>
                      <a:r>
                        <a:rPr lang="cs-CZ" sz="1100" dirty="0" smtClean="0"/>
                        <a:t>)</a:t>
                      </a:r>
                      <a:r>
                        <a:rPr lang="cs-CZ" sz="1100" baseline="-25000" dirty="0" smtClean="0"/>
                        <a:t>8</a:t>
                      </a:r>
                      <a:r>
                        <a:rPr lang="cs-CZ" sz="1100" dirty="0" smtClean="0"/>
                        <a:t>-CH</a:t>
                      </a:r>
                      <a:r>
                        <a:rPr lang="cs-CZ" sz="1100" baseline="-25000" dirty="0" smtClean="0"/>
                        <a:t>3</a:t>
                      </a:r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100" dirty="0" smtClean="0"/>
                        <a:t>174</a:t>
                      </a:r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9440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5985" y="1124744"/>
            <a:ext cx="8352928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Řetězová izomerie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Počínaje butanem 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-CH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-CH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-CH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se u alkanů uplatňuje řetězová izometrie.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Oba</a:t>
            </a:r>
            <a:r>
              <a:rPr lang="cs-CZ" sz="2400" dirty="0"/>
              <a:t> </a:t>
            </a:r>
            <a:r>
              <a:rPr lang="cs-CZ" sz="2400" dirty="0" smtClean="0"/>
              <a:t>řetězové izomery se liší svými vlastnostmi.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Izometrie je jednou z příčin velkého počtu organických sloučenin.</a:t>
            </a:r>
          </a:p>
          <a:p>
            <a:endParaRPr lang="cs-CZ" sz="2400" dirty="0"/>
          </a:p>
          <a:p>
            <a:r>
              <a:rPr lang="cs-CZ" sz="2400" u="sng" dirty="0" smtClean="0"/>
              <a:t>Názvy alkanů s rozvětvenými řetězci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Odvozují se od vzorce uhlovodíku odtržením jednoho nebo více atomů vodíku, vznikne takzvaný uhlovodíkový zbytek, obecně zvaný </a:t>
            </a:r>
            <a:r>
              <a:rPr lang="cs-CZ" sz="2400" b="1" dirty="0" smtClean="0"/>
              <a:t>alkyl.</a:t>
            </a:r>
          </a:p>
          <a:p>
            <a:pPr marL="285750" indent="-285750">
              <a:buFontTx/>
              <a:buChar char="-"/>
            </a:pPr>
            <a:r>
              <a:rPr lang="cs-CZ" sz="2400" dirty="0" err="1" smtClean="0"/>
              <a:t>Methan</a:t>
            </a:r>
            <a:r>
              <a:rPr lang="cs-CZ" sz="2400" dirty="0" smtClean="0"/>
              <a:t> CH</a:t>
            </a:r>
            <a:r>
              <a:rPr lang="cs-CZ" sz="2400" baseline="-25000" dirty="0" smtClean="0"/>
              <a:t>4</a:t>
            </a:r>
            <a:r>
              <a:rPr lang="cs-CZ" sz="2400" dirty="0" smtClean="0"/>
              <a:t>       </a:t>
            </a:r>
            <a:r>
              <a:rPr lang="cs-CZ" sz="2400" dirty="0" err="1" smtClean="0"/>
              <a:t>methyl</a:t>
            </a:r>
            <a:r>
              <a:rPr lang="cs-CZ" sz="2400" dirty="0" smtClean="0"/>
              <a:t> –CH</a:t>
            </a:r>
            <a:r>
              <a:rPr lang="cs-CZ" sz="2400" baseline="-25000" dirty="0" smtClean="0"/>
              <a:t>3</a:t>
            </a: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err="1" smtClean="0"/>
              <a:t>ethan</a:t>
            </a:r>
            <a:r>
              <a:rPr lang="cs-CZ" sz="2400" dirty="0" smtClean="0"/>
              <a:t> 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-CH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   </a:t>
            </a:r>
            <a:r>
              <a:rPr lang="cs-CZ" sz="2400" dirty="0" err="1" smtClean="0"/>
              <a:t>ethyl</a:t>
            </a:r>
            <a:r>
              <a:rPr lang="cs-CZ" sz="2400" dirty="0" smtClean="0"/>
              <a:t> – 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CH</a:t>
            </a:r>
            <a:r>
              <a:rPr lang="cs-CZ" sz="2400" baseline="-25000" dirty="0" smtClean="0"/>
              <a:t>3</a:t>
            </a:r>
            <a:endParaRPr lang="cs-CZ" sz="2400" dirty="0"/>
          </a:p>
          <a:p>
            <a:pPr marL="285750" indent="-285750">
              <a:buFontTx/>
              <a:buChar char="-"/>
            </a:pPr>
            <a:endParaRPr lang="cs-CZ" sz="2400" dirty="0" smtClean="0"/>
          </a:p>
          <a:p>
            <a:endParaRPr lang="cs-CZ" dirty="0" smtClean="0"/>
          </a:p>
          <a:p>
            <a:pPr marL="285750" indent="-285750">
              <a:buFontTx/>
              <a:buChar char="-"/>
            </a:pPr>
            <a:endParaRPr lang="cs-CZ" sz="1200" dirty="0"/>
          </a:p>
          <a:p>
            <a:endParaRPr lang="cs-CZ" sz="1200" dirty="0" smtClean="0"/>
          </a:p>
          <a:p>
            <a:endParaRPr lang="cs-CZ" sz="1400" dirty="0" smtClean="0"/>
          </a:p>
          <a:p>
            <a:pPr marL="285750" indent="-285750">
              <a:buFontTx/>
              <a:buChar char="-"/>
            </a:pPr>
            <a:endParaRPr lang="cs-CZ" sz="1400" dirty="0" smtClean="0"/>
          </a:p>
          <a:p>
            <a:pPr marL="285750" indent="-285750">
              <a:buFontTx/>
              <a:buChar char="-"/>
            </a:pP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3758221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95536" y="900000"/>
            <a:ext cx="8352928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endParaRPr lang="cs-CZ" sz="1600" dirty="0" smtClean="0"/>
          </a:p>
          <a:p>
            <a:r>
              <a:rPr lang="cs-CZ" sz="2400" u="sng" dirty="0" smtClean="0"/>
              <a:t>Tvorba názvu uhlovodíků s rozvětveným </a:t>
            </a:r>
            <a:r>
              <a:rPr lang="cs-CZ" sz="2400" u="sng" dirty="0" err="1" smtClean="0"/>
              <a:t>řetezcem</a:t>
            </a:r>
            <a:endParaRPr lang="cs-CZ" sz="2400" u="sng" dirty="0" smtClean="0"/>
          </a:p>
          <a:p>
            <a:endParaRPr lang="cs-CZ" sz="2400" u="sng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najdeme nejdelší přímý řetězec a sečteme atomy uhlíku</a:t>
            </a:r>
          </a:p>
          <a:p>
            <a:endParaRPr lang="cs-CZ" sz="24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atomy uhlíku v hlavním řetězci očíslujeme (od prvního k němuž je boční řetězec nejblíže)</a:t>
            </a:r>
          </a:p>
          <a:p>
            <a:endParaRPr lang="cs-CZ" sz="24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utvoříme základ názvu příslušného alkanu</a:t>
            </a:r>
          </a:p>
          <a:p>
            <a:endParaRPr lang="cs-CZ" sz="24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název alkylu tvořícího boční řetězec přiřadíme k uhlovodíku</a:t>
            </a:r>
          </a:p>
          <a:p>
            <a:endParaRPr lang="cs-CZ" sz="24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/>
              <a:t>před začátek názvu uvedeme </a:t>
            </a:r>
            <a:r>
              <a:rPr lang="cs-CZ" sz="2400" dirty="0"/>
              <a:t>číslo atomu uhlíku, </a:t>
            </a:r>
            <a:r>
              <a:rPr lang="cs-CZ" sz="2400" dirty="0" smtClean="0"/>
              <a:t>na který se váže boční řetězec a spojíme pomlčkou se základní částí názvu</a:t>
            </a:r>
          </a:p>
          <a:p>
            <a:endParaRPr lang="cs-CZ" dirty="0" smtClean="0"/>
          </a:p>
          <a:p>
            <a:pPr marL="285750" indent="-285750">
              <a:buFontTx/>
              <a:buChar char="-"/>
            </a:pPr>
            <a:endParaRPr lang="cs-CZ" sz="1200" dirty="0"/>
          </a:p>
          <a:p>
            <a:endParaRPr lang="cs-CZ" sz="1200" dirty="0" smtClean="0"/>
          </a:p>
          <a:p>
            <a:endParaRPr lang="cs-CZ" sz="1400" dirty="0" smtClean="0"/>
          </a:p>
          <a:p>
            <a:pPr marL="285750" indent="-285750">
              <a:buFontTx/>
              <a:buChar char="-"/>
            </a:pPr>
            <a:endParaRPr lang="cs-CZ" sz="1400" dirty="0" smtClean="0"/>
          </a:p>
          <a:p>
            <a:pPr marL="285750" indent="-285750">
              <a:buFontTx/>
              <a:buChar char="-"/>
            </a:pP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515820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95536" y="895125"/>
            <a:ext cx="8208912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Fyzikální a chemické vlastnosti alkanů</a:t>
            </a:r>
          </a:p>
          <a:p>
            <a:endParaRPr lang="cs-CZ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závisí na délce a rozvětvení uhlíkového řetězce</a:t>
            </a:r>
          </a:p>
          <a:p>
            <a:endParaRPr lang="cs-CZ" sz="24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C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– C</a:t>
            </a:r>
            <a:r>
              <a:rPr lang="cs-CZ" sz="2400" baseline="-25000" dirty="0" smtClean="0"/>
              <a:t>4</a:t>
            </a:r>
            <a:r>
              <a:rPr lang="cs-CZ" sz="2400" dirty="0" smtClean="0"/>
              <a:t> za normálních podmínek plyny</a:t>
            </a:r>
          </a:p>
          <a:p>
            <a:endParaRPr lang="cs-CZ" sz="24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C</a:t>
            </a:r>
            <a:r>
              <a:rPr lang="cs-CZ" sz="2400" baseline="-25000" dirty="0" smtClean="0"/>
              <a:t>5</a:t>
            </a:r>
            <a:r>
              <a:rPr lang="cs-CZ" sz="2400" dirty="0" smtClean="0"/>
              <a:t> – C</a:t>
            </a:r>
            <a:r>
              <a:rPr lang="cs-CZ" sz="2400" baseline="-25000" dirty="0" smtClean="0"/>
              <a:t>15</a:t>
            </a:r>
            <a:r>
              <a:rPr lang="cs-CZ" sz="2400" dirty="0" smtClean="0"/>
              <a:t>  kapaliny</a:t>
            </a:r>
          </a:p>
          <a:p>
            <a:endParaRPr lang="cs-CZ" sz="24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nad C</a:t>
            </a:r>
            <a:r>
              <a:rPr lang="cs-CZ" sz="2400" baseline="-25000" dirty="0" smtClean="0"/>
              <a:t>15</a:t>
            </a:r>
            <a:r>
              <a:rPr lang="cs-CZ" sz="2400" dirty="0" smtClean="0"/>
              <a:t> pevné látky, podobné voskům</a:t>
            </a:r>
          </a:p>
          <a:p>
            <a:endParaRPr lang="cs-CZ" sz="24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TT a TV závisí na délce řetězce molekul, čím delší tím vyšší TT a TV</a:t>
            </a:r>
          </a:p>
          <a:p>
            <a:endParaRPr lang="cs-CZ" sz="24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poměrně málo reaktivní</a:t>
            </a:r>
          </a:p>
          <a:p>
            <a:endParaRPr lang="cs-CZ" dirty="0" smtClean="0"/>
          </a:p>
          <a:p>
            <a:endParaRPr lang="cs-CZ" sz="1200" dirty="0"/>
          </a:p>
          <a:p>
            <a:endParaRPr lang="cs-CZ" sz="1400" dirty="0" smtClean="0"/>
          </a:p>
          <a:p>
            <a:endParaRPr lang="cs-CZ" sz="12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82870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1560" y="900000"/>
            <a:ext cx="792088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Význam</a:t>
            </a:r>
            <a:r>
              <a:rPr lang="cs-CZ" sz="2400" b="1" dirty="0"/>
              <a:t> </a:t>
            </a:r>
            <a:r>
              <a:rPr lang="cs-CZ" sz="2400" b="1" dirty="0" smtClean="0"/>
              <a:t>alkanů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•</a:t>
            </a:r>
            <a:r>
              <a:rPr lang="cs-CZ" dirty="0" smtClean="0"/>
              <a:t> </a:t>
            </a:r>
            <a:r>
              <a:rPr lang="cs-CZ" sz="2400" dirty="0" smtClean="0"/>
              <a:t>jako palivo</a:t>
            </a:r>
          </a:p>
          <a:p>
            <a:r>
              <a:rPr lang="cs-CZ" sz="2400" dirty="0" smtClean="0"/>
              <a:t>• pohonné hmoty</a:t>
            </a:r>
          </a:p>
          <a:p>
            <a:r>
              <a:rPr lang="cs-CZ" sz="2400" dirty="0" smtClean="0"/>
              <a:t>• mazací oleje</a:t>
            </a:r>
          </a:p>
          <a:p>
            <a:r>
              <a:rPr lang="cs-CZ" sz="2400" dirty="0" smtClean="0"/>
              <a:t>• izolační látky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u="sng" dirty="0" smtClean="0"/>
              <a:t>Příklady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• směs kapalných uhlovodíků je benzín</a:t>
            </a:r>
          </a:p>
          <a:p>
            <a:r>
              <a:rPr lang="cs-CZ" sz="2400" dirty="0" smtClean="0"/>
              <a:t>• směs kapalných a pevných uhlovodíků je vazelína – farmaceutický průmysl</a:t>
            </a:r>
          </a:p>
          <a:p>
            <a:r>
              <a:rPr lang="cs-CZ" sz="2400" dirty="0" smtClean="0"/>
              <a:t>• pevné alkany - svíce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1560" y="900000"/>
            <a:ext cx="792088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  <a:p>
            <a:r>
              <a:rPr lang="cs-CZ" sz="2400" b="1" dirty="0" err="1" smtClean="0"/>
              <a:t>Methan</a:t>
            </a:r>
            <a:r>
              <a:rPr lang="cs-CZ" sz="2400" b="1" dirty="0" smtClean="0"/>
              <a:t> CH</a:t>
            </a:r>
            <a:r>
              <a:rPr lang="cs-CZ" sz="2400" b="1" baseline="-25000" dirty="0" smtClean="0"/>
              <a:t>4</a:t>
            </a:r>
            <a:endParaRPr lang="cs-CZ" sz="2400" dirty="0" smtClean="0"/>
          </a:p>
          <a:p>
            <a:endParaRPr lang="cs-CZ" sz="2000" dirty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za normálních podmínek bezbarvý plyn bez zápachu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zapálen hoří slabě svítivým plamenem na oxid uhličitý a vodu, uvolní se velké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množství tepla</a:t>
            </a:r>
            <a:endParaRPr lang="cs-CZ" sz="2400" b="1" dirty="0"/>
          </a:p>
          <a:p>
            <a:r>
              <a:rPr lang="cs-CZ" sz="2400" b="1" dirty="0" smtClean="0"/>
              <a:t>            </a:t>
            </a:r>
            <a:r>
              <a:rPr lang="cs-CZ" sz="2400" dirty="0" smtClean="0"/>
              <a:t>CH</a:t>
            </a:r>
            <a:r>
              <a:rPr lang="cs-CZ" sz="2400" baseline="-25000" dirty="0"/>
              <a:t>4</a:t>
            </a:r>
            <a:r>
              <a:rPr lang="cs-CZ" sz="2400" dirty="0" smtClean="0"/>
              <a:t> + 2 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→ CO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+ 2 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       -819 kJ.mol</a:t>
            </a:r>
            <a:r>
              <a:rPr lang="cs-CZ" sz="2400" baseline="30000" dirty="0" smtClean="0"/>
              <a:t>-1</a:t>
            </a:r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směs se vzduchem výbušná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tvoří podstatnou část zemního plynu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tvoří se při hnití rostlin v bahně a odpadků v kalu městských kanalizací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slouží k výrobě tiskařské černě, acetylénu, formaldehydu(plasty) aj.</a:t>
            </a:r>
          </a:p>
          <a:p>
            <a:endParaRPr lang="cs-CZ" sz="2400" b="1" dirty="0"/>
          </a:p>
          <a:p>
            <a:endParaRPr lang="cs-CZ" sz="1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0648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1560" y="900000"/>
            <a:ext cx="792088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/>
          </a:p>
          <a:p>
            <a:endParaRPr lang="cs-CZ" b="1" dirty="0"/>
          </a:p>
          <a:p>
            <a:r>
              <a:rPr lang="cs-CZ" sz="2400" b="1" dirty="0" smtClean="0"/>
              <a:t>Propan C</a:t>
            </a:r>
            <a:r>
              <a:rPr lang="cs-CZ" sz="2400" b="1" baseline="-25000" dirty="0" smtClean="0"/>
              <a:t>3</a:t>
            </a:r>
            <a:r>
              <a:rPr lang="cs-CZ" sz="2400" b="1" dirty="0" smtClean="0"/>
              <a:t>H</a:t>
            </a:r>
            <a:r>
              <a:rPr lang="cs-CZ" sz="2400" b="1" baseline="-25000" dirty="0" smtClean="0"/>
              <a:t>8 </a:t>
            </a:r>
            <a:r>
              <a:rPr lang="cs-CZ" sz="2400" b="1" dirty="0"/>
              <a:t> </a:t>
            </a:r>
            <a:r>
              <a:rPr lang="cs-CZ" sz="2400" b="1" dirty="0" smtClean="0"/>
              <a:t>a </a:t>
            </a:r>
            <a:r>
              <a:rPr lang="cs-CZ" sz="2400" b="1" baseline="-25000" dirty="0" smtClean="0"/>
              <a:t> </a:t>
            </a:r>
            <a:r>
              <a:rPr lang="cs-CZ" sz="2400" b="1" dirty="0" smtClean="0"/>
              <a:t>butan C</a:t>
            </a:r>
            <a:r>
              <a:rPr lang="cs-CZ" sz="2400" b="1" baseline="-25000" dirty="0" smtClean="0"/>
              <a:t>4</a:t>
            </a:r>
            <a:r>
              <a:rPr lang="cs-CZ" sz="2400" b="1" dirty="0" smtClean="0"/>
              <a:t>H</a:t>
            </a:r>
            <a:r>
              <a:rPr lang="cs-CZ" sz="2400" b="1" baseline="-25000" dirty="0" smtClean="0"/>
              <a:t>10</a:t>
            </a:r>
            <a:endParaRPr lang="cs-CZ" sz="2400" b="1" dirty="0" smtClean="0"/>
          </a:p>
          <a:p>
            <a:endParaRPr lang="cs-CZ" sz="2400" b="1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v malém množství obsaženy v zemním plynu i v ropě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tvoří odpad při výrobě syntetického benzínu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jsou lehce zkapalnitelné, hořlavé plyny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velká výhřevnost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plní se do ocelových lahví a používají k topení v domácnostech a jako pohonná látka do spalovacích motorů</a:t>
            </a:r>
          </a:p>
          <a:p>
            <a:r>
              <a:rPr lang="cs-CZ" sz="2400" dirty="0" smtClean="0"/>
              <a:t>-    směs se vzduchem (2-10 %) je výbušná 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431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1560" y="900000"/>
            <a:ext cx="792088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/>
          </a:p>
          <a:p>
            <a:r>
              <a:rPr lang="cs-CZ" b="1" dirty="0" smtClean="0"/>
              <a:t>Otázky:</a:t>
            </a:r>
          </a:p>
          <a:p>
            <a:pPr marL="342900" indent="-342900">
              <a:buAutoNum type="arabicPeriod"/>
            </a:pPr>
            <a:r>
              <a:rPr lang="cs-CZ" dirty="0" smtClean="0"/>
              <a:t>Definujte následující pojmy: alkany, homologická řada, alkyl.</a:t>
            </a:r>
          </a:p>
          <a:p>
            <a:pPr marL="342900" indent="-342900">
              <a:buAutoNum type="arabicPeriod"/>
            </a:pPr>
            <a:r>
              <a:rPr lang="cs-CZ" dirty="0" smtClean="0"/>
              <a:t>Pojmenujte následující alkany:                            CH</a:t>
            </a:r>
            <a:r>
              <a:rPr lang="cs-CZ" baseline="-25000" dirty="0" smtClean="0"/>
              <a:t>3</a:t>
            </a:r>
            <a:endParaRPr lang="cs-CZ" dirty="0" smtClean="0"/>
          </a:p>
          <a:p>
            <a:pPr marL="342900" indent="-342900">
              <a:buAutoNum type="alphaLcParenR"/>
            </a:pPr>
            <a:r>
              <a:rPr lang="cs-CZ" dirty="0" smtClean="0"/>
              <a:t>CH</a:t>
            </a:r>
            <a:r>
              <a:rPr lang="cs-CZ" baseline="-25000" dirty="0" smtClean="0"/>
              <a:t>3</a:t>
            </a:r>
            <a:r>
              <a:rPr lang="cs-CZ" dirty="0" smtClean="0"/>
              <a:t>- CH - CH- CH</a:t>
            </a:r>
            <a:r>
              <a:rPr lang="cs-CZ" baseline="-25000" dirty="0" smtClean="0"/>
              <a:t>3</a:t>
            </a:r>
            <a:r>
              <a:rPr lang="cs-CZ" dirty="0" smtClean="0"/>
              <a:t>	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	                                                 </a:t>
            </a:r>
            <a:r>
              <a:rPr lang="cs-CZ" dirty="0"/>
              <a:t>b) CH</a:t>
            </a:r>
            <a:r>
              <a:rPr lang="cs-CZ" baseline="-25000" dirty="0"/>
              <a:t>3</a:t>
            </a:r>
            <a:r>
              <a:rPr lang="cs-CZ" dirty="0"/>
              <a:t>- CH</a:t>
            </a:r>
            <a:r>
              <a:rPr lang="cs-CZ" baseline="-25000" dirty="0"/>
              <a:t>2</a:t>
            </a:r>
            <a:r>
              <a:rPr lang="cs-CZ" dirty="0"/>
              <a:t>- </a:t>
            </a:r>
            <a:r>
              <a:rPr lang="cs-CZ" dirty="0" smtClean="0"/>
              <a:t>C -   CH </a:t>
            </a:r>
            <a:r>
              <a:rPr lang="cs-CZ" dirty="0"/>
              <a:t>- CH</a:t>
            </a:r>
            <a:r>
              <a:rPr lang="cs-CZ" baseline="-25000" dirty="0"/>
              <a:t>2</a:t>
            </a:r>
            <a:r>
              <a:rPr lang="cs-CZ" dirty="0"/>
              <a:t> - CH</a:t>
            </a:r>
            <a:r>
              <a:rPr lang="cs-CZ" baseline="-25000" dirty="0"/>
              <a:t>3 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           CH</a:t>
            </a:r>
            <a:r>
              <a:rPr lang="cs-CZ" baseline="-25000" dirty="0" smtClean="0"/>
              <a:t>3</a:t>
            </a:r>
            <a:r>
              <a:rPr lang="cs-CZ" dirty="0" smtClean="0"/>
              <a:t>   </a:t>
            </a:r>
            <a:r>
              <a:rPr lang="cs-CZ" dirty="0" err="1" smtClean="0"/>
              <a:t>CH</a:t>
            </a:r>
            <a:r>
              <a:rPr lang="cs-CZ" baseline="-25000" dirty="0" err="1" smtClean="0"/>
              <a:t>3</a:t>
            </a:r>
            <a:r>
              <a:rPr lang="cs-CZ" dirty="0" smtClean="0"/>
              <a:t>	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CH</a:t>
            </a:r>
            <a:r>
              <a:rPr lang="cs-CZ" baseline="-25000" dirty="0" smtClean="0"/>
              <a:t>3  </a:t>
            </a:r>
            <a:r>
              <a:rPr lang="cs-CZ" dirty="0" smtClean="0"/>
              <a:t>CH</a:t>
            </a:r>
            <a:r>
              <a:rPr lang="cs-CZ" baseline="-25000" dirty="0"/>
              <a:t>2</a:t>
            </a:r>
            <a:r>
              <a:rPr lang="cs-CZ" baseline="-25000" dirty="0" smtClean="0"/>
              <a:t> </a:t>
            </a:r>
          </a:p>
          <a:p>
            <a:endParaRPr lang="cs-CZ" baseline="-25000" dirty="0"/>
          </a:p>
          <a:p>
            <a:r>
              <a:rPr lang="cs-CZ" dirty="0" smtClean="0"/>
              <a:t>                                                                                                 CH</a:t>
            </a:r>
            <a:r>
              <a:rPr lang="cs-CZ" baseline="-25000" dirty="0" smtClean="0"/>
              <a:t>3 </a:t>
            </a:r>
            <a:r>
              <a:rPr lang="cs-CZ" dirty="0" smtClean="0"/>
              <a:t>	</a:t>
            </a:r>
          </a:p>
          <a:p>
            <a:r>
              <a:rPr lang="cs-CZ" dirty="0" smtClean="0"/>
              <a:t>3. Jaké vazby se vyskytují v uhlíkovém řetězci alkanů?</a:t>
            </a:r>
          </a:p>
          <a:p>
            <a:r>
              <a:rPr lang="cs-CZ" dirty="0" smtClean="0"/>
              <a:t>4. Od kterého uhlovodíku se u alkanů uplatňuje řetězová izomerie?</a:t>
            </a:r>
          </a:p>
          <a:p>
            <a:r>
              <a:rPr lang="cs-CZ" dirty="0" smtClean="0"/>
              <a:t>5. Který alkan tvoří podstatnou část zemního plynu? Napiš jeho název a vzorec.</a:t>
            </a:r>
          </a:p>
          <a:p>
            <a:r>
              <a:rPr lang="cs-CZ" dirty="0" smtClean="0"/>
              <a:t>6. Kde v přírodě se tento alkan ještě tvoří?</a:t>
            </a:r>
          </a:p>
          <a:p>
            <a:r>
              <a:rPr lang="cs-CZ" dirty="0" smtClean="0"/>
              <a:t>7. K čemu se používá směs propanu a butanu? Napiš jejich podstatnou vlastnost.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547664" y="2284994"/>
            <a:ext cx="0" cy="27991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051720" y="2284994"/>
            <a:ext cx="0" cy="27991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436096" y="2060848"/>
            <a:ext cx="0" cy="22414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447109" y="2606316"/>
            <a:ext cx="0" cy="2160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868144" y="2606316"/>
            <a:ext cx="0" cy="2160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868144" y="3140968"/>
            <a:ext cx="0" cy="1440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4644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88840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BLAŽEK,CSC</a:t>
            </a:r>
            <a:r>
              <a:rPr lang="cs-CZ" smtClean="0"/>
              <a:t>., RNDr</a:t>
            </a:r>
            <a:r>
              <a:rPr lang="cs-CZ" dirty="0"/>
              <a:t>. Jaroslav. </a:t>
            </a:r>
            <a:r>
              <a:rPr lang="cs-CZ" i="1" dirty="0"/>
              <a:t>Chemie</a:t>
            </a:r>
            <a:r>
              <a:rPr lang="cs-CZ" dirty="0"/>
              <a:t>. Praha: SNP - pedagogické nakladatelství, 1999, ISBN 80-7235-104-4.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917</TotalTime>
  <Words>692</Words>
  <Application>Microsoft Office PowerPoint</Application>
  <PresentationFormat>Předvádění na obrazovce (4:3)</PresentationFormat>
  <Paragraphs>223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Anna Mazáčová, Ing.</cp:lastModifiedBy>
  <cp:revision>65</cp:revision>
  <dcterms:created xsi:type="dcterms:W3CDTF">2010-11-01T23:40:31Z</dcterms:created>
  <dcterms:modified xsi:type="dcterms:W3CDTF">2013-09-19T05:33:43Z</dcterms:modified>
</cp:coreProperties>
</file>