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0" r:id="rId3"/>
    <p:sldId id="261" r:id="rId4"/>
    <p:sldId id="262" r:id="rId5"/>
    <p:sldId id="259" r:id="rId6"/>
    <p:sldId id="264" r:id="rId7"/>
    <p:sldId id="263" r:id="rId8"/>
    <p:sldId id="258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456" y="-6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44992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24)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Složení, vlastnosti a zástupci alkenů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Alken, homologická řada, izomerie, vazba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uhlovodík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Chemie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a 2. ročník, žáci 15–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29480"/>
            <a:ext cx="756084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/>
              <a:t>Alkeny</a:t>
            </a:r>
            <a:endParaRPr lang="cs-CZ" sz="32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VY_32_INOVACE_24_469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105273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900000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i="1" dirty="0" smtClean="0"/>
              <a:t>Alkeny</a:t>
            </a:r>
            <a:r>
              <a:rPr lang="cs-CZ" sz="2800" b="1" i="1" dirty="0" smtClean="0"/>
              <a:t> </a:t>
            </a:r>
            <a:endParaRPr lang="cs-CZ" sz="28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9532" y="1102578"/>
            <a:ext cx="8352928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acyklické uhlovodíky, jejichž molekuly mají v uhlovodíkovém řetězci kromě jednoduchých vazeb jednu vazbu dvojnou</a:t>
            </a:r>
            <a:endParaRPr lang="cs-CZ" sz="2400" dirty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tvoří homologickou </a:t>
            </a:r>
            <a:r>
              <a:rPr lang="cs-CZ" sz="2400" dirty="0"/>
              <a:t>řadu, obecný vzorec:  </a:t>
            </a:r>
            <a:r>
              <a:rPr lang="cs-CZ" sz="2400" b="1" dirty="0"/>
              <a:t>C</a:t>
            </a:r>
            <a:r>
              <a:rPr lang="cs-CZ" sz="2400" b="1" baseline="-25000" dirty="0"/>
              <a:t>n</a:t>
            </a:r>
            <a:r>
              <a:rPr lang="cs-CZ" sz="2400" b="1" dirty="0"/>
              <a:t>H</a:t>
            </a:r>
            <a:r>
              <a:rPr lang="cs-CZ" sz="2400" b="1" baseline="-25000" dirty="0"/>
              <a:t>2n</a:t>
            </a:r>
            <a:r>
              <a:rPr lang="cs-CZ" sz="2400" b="1" dirty="0"/>
              <a:t> </a:t>
            </a:r>
            <a:endParaRPr lang="cs-CZ" sz="24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názvy se tvoří připojením koncovky </a:t>
            </a:r>
            <a:r>
              <a:rPr lang="cs-CZ" sz="2400" b="1" dirty="0" smtClean="0"/>
              <a:t>–en </a:t>
            </a:r>
            <a:r>
              <a:rPr lang="cs-CZ" sz="2400" dirty="0" smtClean="0"/>
              <a:t>ke kmeni příslušného alkanu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počínaje butenem se poloha dvojné vazby vyznačuje pořadovým číslem atomu uhlíku, z něhož vychází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čísluje se od toho konce řetězce, k němuž je dvojná vazba nejblíže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od alkenů se odvozuje uhlovodíkový zbytek, nejdůležitější z nich je </a:t>
            </a:r>
            <a:r>
              <a:rPr lang="cs-CZ" sz="2400" b="1" dirty="0" smtClean="0"/>
              <a:t>vinyl   CH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CH-  </a:t>
            </a:r>
            <a:r>
              <a:rPr lang="cs-CZ" sz="2400" dirty="0" smtClean="0"/>
              <a:t>odvozený od </a:t>
            </a:r>
            <a:r>
              <a:rPr lang="cs-CZ" sz="2400" dirty="0" err="1" smtClean="0"/>
              <a:t>ethylenu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dvojná vazba způsobuje zvýšenou reaktivitu</a:t>
            </a:r>
          </a:p>
          <a:p>
            <a:endParaRPr lang="cs-CZ" sz="2000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83568" y="2439472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2439472"/>
            <a:ext cx="66247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299695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9370428"/>
              </p:ext>
            </p:extLst>
          </p:nvPr>
        </p:nvGraphicFramePr>
        <p:xfrm>
          <a:off x="1524000" y="1124744"/>
          <a:ext cx="6096000" cy="4424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019944"/>
                <a:gridCol w="2160240"/>
                <a:gridCol w="1391816"/>
              </a:tblGrid>
              <a:tr h="370840">
                <a:tc rowSpan="2">
                  <a:txBody>
                    <a:bodyPr/>
                    <a:lstStyle/>
                    <a:p>
                      <a:r>
                        <a:rPr lang="cs-CZ" sz="1600" dirty="0" smtClean="0"/>
                        <a:t>Název                         alkenu </a:t>
                      </a:r>
                      <a:endParaRPr lang="cs-CZ" sz="16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                    Vzore alkenu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cs-CZ" sz="1600" dirty="0" smtClean="0"/>
                        <a:t>Teplota         varu   (⁰C)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souhrnný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racionální</a:t>
                      </a:r>
                      <a:endParaRPr lang="cs-CZ" sz="16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Ethylen</a:t>
                      </a:r>
                      <a:r>
                        <a:rPr lang="cs-CZ" sz="1600" dirty="0" smtClean="0"/>
                        <a:t>, </a:t>
                      </a:r>
                      <a:r>
                        <a:rPr lang="cs-CZ" sz="1600" dirty="0" err="1" smtClean="0"/>
                        <a:t>ethen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</a:t>
                      </a:r>
                      <a:r>
                        <a:rPr lang="cs-CZ" sz="1200" dirty="0" smtClean="0"/>
                        <a:t>2</a:t>
                      </a:r>
                      <a:r>
                        <a:rPr lang="cs-CZ" sz="1600" dirty="0" smtClean="0"/>
                        <a:t>H</a:t>
                      </a:r>
                      <a:r>
                        <a:rPr lang="cs-CZ" sz="1200" dirty="0" smtClean="0"/>
                        <a:t>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CH</a:t>
                      </a:r>
                      <a:r>
                        <a:rPr lang="cs-CZ" sz="1200" dirty="0" smtClean="0"/>
                        <a:t>2 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600" baseline="0" dirty="0" smtClean="0"/>
                        <a:t>= </a:t>
                      </a:r>
                      <a:r>
                        <a:rPr lang="cs-CZ" sz="1600" dirty="0" smtClean="0"/>
                        <a:t>CH</a:t>
                      </a:r>
                      <a:r>
                        <a:rPr lang="cs-CZ" sz="1200" dirty="0" smtClean="0"/>
                        <a:t>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r">
                        <a:buFontTx/>
                        <a:buNone/>
                      </a:pPr>
                      <a:r>
                        <a:rPr lang="cs-CZ" sz="1600" dirty="0" smtClean="0"/>
                        <a:t>-104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Propen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</a:t>
                      </a:r>
                      <a:r>
                        <a:rPr lang="cs-CZ" sz="1200" dirty="0" smtClean="0"/>
                        <a:t>3</a:t>
                      </a:r>
                      <a:r>
                        <a:rPr lang="cs-CZ" sz="1600" dirty="0" smtClean="0"/>
                        <a:t>H</a:t>
                      </a:r>
                      <a:r>
                        <a:rPr lang="cs-CZ" sz="1200" dirty="0" smtClean="0"/>
                        <a:t>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CH</a:t>
                      </a:r>
                      <a:r>
                        <a:rPr lang="cs-CZ" sz="1200" dirty="0" smtClean="0"/>
                        <a:t>2 </a:t>
                      </a:r>
                      <a:r>
                        <a:rPr lang="cs-CZ" sz="1600" dirty="0" smtClean="0"/>
                        <a:t> = CH – CH</a:t>
                      </a:r>
                      <a:r>
                        <a:rPr lang="cs-CZ" sz="1200" dirty="0" smtClean="0"/>
                        <a:t>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600" dirty="0" smtClean="0"/>
                        <a:t>             -48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1-buten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</a:t>
                      </a:r>
                      <a:r>
                        <a:rPr lang="cs-CZ" sz="1200" dirty="0" smtClean="0"/>
                        <a:t>4</a:t>
                      </a:r>
                      <a:r>
                        <a:rPr lang="cs-CZ" sz="1600" dirty="0" smtClean="0"/>
                        <a:t>H</a:t>
                      </a:r>
                      <a:r>
                        <a:rPr lang="cs-CZ" sz="1200" dirty="0" smtClean="0"/>
                        <a:t>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CH</a:t>
                      </a:r>
                      <a:r>
                        <a:rPr lang="cs-CZ" sz="1200" dirty="0" smtClean="0"/>
                        <a:t>2 </a:t>
                      </a:r>
                      <a:r>
                        <a:rPr lang="cs-CZ" sz="1600" dirty="0" smtClean="0"/>
                        <a:t>= CH – CH</a:t>
                      </a:r>
                      <a:r>
                        <a:rPr lang="cs-CZ" sz="1200" dirty="0" smtClean="0"/>
                        <a:t>2 </a:t>
                      </a:r>
                      <a:r>
                        <a:rPr lang="cs-CZ" sz="1600" dirty="0" smtClean="0"/>
                        <a:t>- CH</a:t>
                      </a:r>
                      <a:r>
                        <a:rPr lang="cs-CZ" sz="1200" dirty="0" smtClean="0"/>
                        <a:t>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r">
                        <a:buFontTx/>
                        <a:buNone/>
                      </a:pPr>
                      <a:r>
                        <a:rPr lang="cs-CZ" sz="1600" dirty="0" smtClean="0"/>
                        <a:t>               -6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1-penten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</a:t>
                      </a:r>
                      <a:r>
                        <a:rPr lang="cs-CZ" sz="1200" dirty="0" smtClean="0"/>
                        <a:t>5</a:t>
                      </a:r>
                      <a:r>
                        <a:rPr lang="cs-CZ" sz="1600" dirty="0" smtClean="0"/>
                        <a:t>H</a:t>
                      </a:r>
                      <a:r>
                        <a:rPr lang="cs-CZ" sz="1200" dirty="0" smtClean="0"/>
                        <a:t>10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CH</a:t>
                      </a:r>
                      <a:r>
                        <a:rPr lang="cs-CZ" sz="1600" baseline="-25000" dirty="0" smtClean="0"/>
                        <a:t>2</a:t>
                      </a:r>
                      <a:r>
                        <a:rPr lang="cs-CZ" sz="1600" baseline="0" dirty="0" smtClean="0"/>
                        <a:t> = CH – (CH</a:t>
                      </a:r>
                      <a:r>
                        <a:rPr lang="cs-CZ" sz="1600" baseline="-25000" dirty="0" smtClean="0"/>
                        <a:t>2</a:t>
                      </a:r>
                      <a:r>
                        <a:rPr lang="cs-CZ" sz="1600" baseline="0" dirty="0" smtClean="0"/>
                        <a:t>)</a:t>
                      </a:r>
                      <a:r>
                        <a:rPr lang="cs-CZ" sz="1600" baseline="-25000" dirty="0" smtClean="0"/>
                        <a:t>2</a:t>
                      </a:r>
                      <a:r>
                        <a:rPr lang="cs-CZ" sz="1600" baseline="0" dirty="0" smtClean="0"/>
                        <a:t> – CH</a:t>
                      </a:r>
                      <a:r>
                        <a:rPr lang="cs-CZ" sz="1600" baseline="-25000" dirty="0" smtClean="0"/>
                        <a:t>3</a:t>
                      </a:r>
                      <a:endParaRPr lang="cs-CZ" sz="16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600" dirty="0" smtClean="0"/>
                        <a:t>              30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1-hexen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</a:t>
                      </a:r>
                      <a:r>
                        <a:rPr lang="cs-CZ" sz="1200" dirty="0" smtClean="0"/>
                        <a:t>6</a:t>
                      </a:r>
                      <a:r>
                        <a:rPr lang="cs-CZ" sz="1600" dirty="0" smtClean="0"/>
                        <a:t>H</a:t>
                      </a:r>
                      <a:r>
                        <a:rPr lang="cs-CZ" sz="1200" dirty="0" smtClean="0"/>
                        <a:t>12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CH</a:t>
                      </a:r>
                      <a:r>
                        <a:rPr lang="cs-CZ" sz="1600" baseline="-25000" dirty="0" smtClean="0"/>
                        <a:t>2</a:t>
                      </a:r>
                      <a:r>
                        <a:rPr lang="cs-CZ" sz="1600" baseline="0" dirty="0" smtClean="0"/>
                        <a:t> = CH – (CH</a:t>
                      </a:r>
                      <a:r>
                        <a:rPr lang="cs-CZ" sz="1600" baseline="-25000" dirty="0" smtClean="0"/>
                        <a:t>2</a:t>
                      </a:r>
                      <a:r>
                        <a:rPr lang="cs-CZ" sz="1600" baseline="0" dirty="0" smtClean="0"/>
                        <a:t>)</a:t>
                      </a:r>
                      <a:r>
                        <a:rPr lang="cs-CZ" sz="1600" baseline="-25000" dirty="0" smtClean="0"/>
                        <a:t>3</a:t>
                      </a:r>
                      <a:r>
                        <a:rPr lang="cs-CZ" sz="1600" baseline="0" dirty="0" smtClean="0"/>
                        <a:t> – CH</a:t>
                      </a:r>
                      <a:r>
                        <a:rPr lang="cs-CZ" sz="1600" baseline="-25000" dirty="0" smtClean="0"/>
                        <a:t>3</a:t>
                      </a:r>
                      <a:endParaRPr lang="cs-CZ" sz="16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600" dirty="0" smtClean="0"/>
                        <a:t>63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1-hepten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</a:t>
                      </a:r>
                      <a:r>
                        <a:rPr lang="cs-CZ" sz="1200" dirty="0" smtClean="0"/>
                        <a:t>7</a:t>
                      </a:r>
                      <a:r>
                        <a:rPr lang="cs-CZ" sz="1600" dirty="0" smtClean="0"/>
                        <a:t>H</a:t>
                      </a:r>
                      <a:r>
                        <a:rPr lang="cs-CZ" sz="1200" dirty="0" smtClean="0"/>
                        <a:t>14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CH</a:t>
                      </a:r>
                      <a:r>
                        <a:rPr lang="cs-CZ" sz="1600" baseline="-25000" dirty="0" smtClean="0"/>
                        <a:t>2</a:t>
                      </a:r>
                      <a:r>
                        <a:rPr lang="cs-CZ" sz="1600" baseline="0" dirty="0" smtClean="0"/>
                        <a:t> = CH – (CH</a:t>
                      </a:r>
                      <a:r>
                        <a:rPr lang="cs-CZ" sz="1600" baseline="-25000" dirty="0" smtClean="0"/>
                        <a:t>2</a:t>
                      </a:r>
                      <a:r>
                        <a:rPr lang="cs-CZ" sz="1600" baseline="0" dirty="0" smtClean="0"/>
                        <a:t>)</a:t>
                      </a:r>
                      <a:r>
                        <a:rPr lang="cs-CZ" sz="1600" baseline="-25000" dirty="0" smtClean="0"/>
                        <a:t>4</a:t>
                      </a:r>
                      <a:r>
                        <a:rPr lang="cs-CZ" sz="1600" baseline="0" dirty="0" smtClean="0"/>
                        <a:t> – CH</a:t>
                      </a:r>
                      <a:r>
                        <a:rPr lang="cs-CZ" sz="1600" baseline="-25000" dirty="0" smtClean="0"/>
                        <a:t>3</a:t>
                      </a:r>
                      <a:endParaRPr lang="cs-CZ" sz="16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600" dirty="0" smtClean="0"/>
                        <a:t>93</a:t>
                      </a:r>
                      <a:endParaRPr lang="cs-CZ" sz="1600" dirty="0"/>
                    </a:p>
                  </a:txBody>
                  <a:tcPr/>
                </a:tc>
              </a:tr>
              <a:tr h="345648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1-okten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</a:t>
                      </a:r>
                      <a:r>
                        <a:rPr lang="cs-CZ" sz="1200" dirty="0" smtClean="0"/>
                        <a:t>8</a:t>
                      </a:r>
                      <a:r>
                        <a:rPr lang="cs-CZ" sz="1600" dirty="0" smtClean="0"/>
                        <a:t>H</a:t>
                      </a:r>
                      <a:r>
                        <a:rPr lang="cs-CZ" sz="1200" dirty="0" smtClean="0"/>
                        <a:t>16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CH</a:t>
                      </a:r>
                      <a:r>
                        <a:rPr lang="cs-CZ" sz="1600" baseline="-25000" dirty="0" smtClean="0"/>
                        <a:t>2</a:t>
                      </a:r>
                      <a:r>
                        <a:rPr lang="cs-CZ" sz="1600" baseline="0" dirty="0" smtClean="0"/>
                        <a:t> = CH – (CH</a:t>
                      </a:r>
                      <a:r>
                        <a:rPr lang="cs-CZ" sz="1600" baseline="-25000" dirty="0" smtClean="0"/>
                        <a:t>2</a:t>
                      </a:r>
                      <a:r>
                        <a:rPr lang="cs-CZ" sz="1600" baseline="0" dirty="0" smtClean="0"/>
                        <a:t>)</a:t>
                      </a:r>
                      <a:r>
                        <a:rPr lang="cs-CZ" sz="1600" baseline="-25000" dirty="0" smtClean="0"/>
                        <a:t>5</a:t>
                      </a:r>
                      <a:r>
                        <a:rPr lang="cs-CZ" sz="1600" baseline="0" dirty="0" smtClean="0"/>
                        <a:t> – CH</a:t>
                      </a:r>
                      <a:r>
                        <a:rPr lang="cs-CZ" sz="1600" baseline="-25000" dirty="0" smtClean="0"/>
                        <a:t>3</a:t>
                      </a:r>
                      <a:endParaRPr lang="cs-CZ" sz="16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600" dirty="0" smtClean="0"/>
                        <a:t>122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1-nonen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</a:t>
                      </a:r>
                      <a:r>
                        <a:rPr lang="cs-CZ" sz="1200" dirty="0" smtClean="0"/>
                        <a:t>9</a:t>
                      </a:r>
                      <a:r>
                        <a:rPr lang="cs-CZ" sz="1600" dirty="0" smtClean="0"/>
                        <a:t>H</a:t>
                      </a:r>
                      <a:r>
                        <a:rPr lang="cs-CZ" sz="1200" dirty="0" smtClean="0"/>
                        <a:t>18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CH</a:t>
                      </a:r>
                      <a:r>
                        <a:rPr lang="cs-CZ" sz="1600" baseline="-25000" dirty="0" smtClean="0"/>
                        <a:t>2</a:t>
                      </a:r>
                      <a:r>
                        <a:rPr lang="cs-CZ" sz="1600" baseline="0" dirty="0" smtClean="0"/>
                        <a:t> = CH – (CH</a:t>
                      </a:r>
                      <a:r>
                        <a:rPr lang="cs-CZ" sz="1600" baseline="-25000" dirty="0" smtClean="0"/>
                        <a:t>2</a:t>
                      </a:r>
                      <a:r>
                        <a:rPr lang="cs-CZ" sz="1600" baseline="0" dirty="0" smtClean="0"/>
                        <a:t>)</a:t>
                      </a:r>
                      <a:r>
                        <a:rPr lang="cs-CZ" sz="1600" baseline="-25000" dirty="0" smtClean="0"/>
                        <a:t>6</a:t>
                      </a:r>
                      <a:r>
                        <a:rPr lang="cs-CZ" sz="1600" baseline="0" dirty="0" smtClean="0"/>
                        <a:t> – CH</a:t>
                      </a:r>
                      <a:r>
                        <a:rPr lang="cs-CZ" sz="1600" baseline="-25000" dirty="0" smtClean="0"/>
                        <a:t>3</a:t>
                      </a:r>
                      <a:endParaRPr lang="cs-CZ" sz="16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600" dirty="0" smtClean="0"/>
                        <a:t>147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1-decen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</a:t>
                      </a:r>
                      <a:r>
                        <a:rPr lang="cs-CZ" sz="1200" dirty="0" smtClean="0"/>
                        <a:t>10</a:t>
                      </a:r>
                      <a:r>
                        <a:rPr lang="cs-CZ" sz="1600" dirty="0" smtClean="0"/>
                        <a:t>H</a:t>
                      </a:r>
                      <a:r>
                        <a:rPr lang="cs-CZ" sz="1200" dirty="0" smtClean="0"/>
                        <a:t>20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CH</a:t>
                      </a:r>
                      <a:r>
                        <a:rPr lang="cs-CZ" sz="1600" baseline="-25000" dirty="0" smtClean="0"/>
                        <a:t>2</a:t>
                      </a:r>
                      <a:r>
                        <a:rPr lang="cs-CZ" sz="1600" baseline="0" dirty="0" smtClean="0"/>
                        <a:t> = CH – </a:t>
                      </a:r>
                      <a:r>
                        <a:rPr lang="cs-CZ" sz="1600" baseline="0" smtClean="0"/>
                        <a:t>(CH</a:t>
                      </a:r>
                      <a:r>
                        <a:rPr lang="cs-CZ" sz="1600" baseline="-25000" smtClean="0"/>
                        <a:t>2</a:t>
                      </a:r>
                      <a:r>
                        <a:rPr lang="cs-CZ" sz="1600" baseline="0" smtClean="0"/>
                        <a:t>)</a:t>
                      </a:r>
                      <a:r>
                        <a:rPr lang="cs-CZ" sz="1600" baseline="-25000" dirty="0" smtClean="0"/>
                        <a:t>7</a:t>
                      </a:r>
                      <a:r>
                        <a:rPr lang="cs-CZ" sz="1600" baseline="0" smtClean="0"/>
                        <a:t> </a:t>
                      </a:r>
                      <a:r>
                        <a:rPr lang="cs-CZ" sz="1600" baseline="0" dirty="0" smtClean="0"/>
                        <a:t>– CH</a:t>
                      </a:r>
                      <a:r>
                        <a:rPr lang="cs-CZ" sz="1600" baseline="-25000" dirty="0" smtClean="0"/>
                        <a:t>3</a:t>
                      </a:r>
                      <a:endParaRPr lang="cs-CZ" sz="16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600" dirty="0" smtClean="0"/>
                        <a:t>176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8221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105273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900000"/>
            <a:ext cx="8280920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Izomerie</a:t>
            </a:r>
          </a:p>
          <a:p>
            <a:r>
              <a:rPr lang="cs-CZ" sz="2000" dirty="0" smtClean="0"/>
              <a:t>Počínaje butenem se poloha dvojné vazby vyznačuje pořadovým číslem atomu</a:t>
            </a:r>
          </a:p>
          <a:p>
            <a:r>
              <a:rPr lang="cs-CZ" sz="2000" dirty="0"/>
              <a:t>u</a:t>
            </a:r>
            <a:r>
              <a:rPr lang="cs-CZ" sz="2000" dirty="0" smtClean="0"/>
              <a:t>hlíku, z něhož vychází. Čísluje se od toho konce řetězce, k němuž je atom uhlíku s dvojnou vazbou nejblíže. Totéž platí i pro rozvětvený řetězec.</a:t>
            </a:r>
          </a:p>
          <a:p>
            <a:endParaRPr lang="cs-CZ" dirty="0"/>
          </a:p>
          <a:p>
            <a:r>
              <a:rPr lang="cs-CZ" sz="2000" dirty="0" smtClean="0"/>
              <a:t>1          2        3        4        5                                     1         2       3       4        5 </a:t>
            </a:r>
          </a:p>
          <a:p>
            <a:r>
              <a:rPr lang="cs-CZ" sz="2000" dirty="0" smtClean="0"/>
              <a:t>CH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 = </a:t>
            </a:r>
            <a:r>
              <a:rPr lang="cs-CZ" sz="2000" dirty="0"/>
              <a:t>CH – CH</a:t>
            </a:r>
            <a:r>
              <a:rPr lang="cs-CZ" sz="2000" baseline="-25000" dirty="0"/>
              <a:t>2</a:t>
            </a:r>
            <a:r>
              <a:rPr lang="cs-CZ" sz="2000" dirty="0" smtClean="0"/>
              <a:t> - </a:t>
            </a:r>
            <a:r>
              <a:rPr lang="cs-CZ" sz="2000" dirty="0"/>
              <a:t>CH</a:t>
            </a:r>
            <a:r>
              <a:rPr lang="cs-CZ" sz="2000" baseline="-25000" dirty="0"/>
              <a:t>2</a:t>
            </a:r>
            <a:r>
              <a:rPr lang="cs-CZ" sz="2000" dirty="0" smtClean="0"/>
              <a:t> – CH</a:t>
            </a:r>
            <a:r>
              <a:rPr lang="cs-CZ" sz="2000" baseline="-25000" dirty="0" smtClean="0"/>
              <a:t>3</a:t>
            </a:r>
            <a:r>
              <a:rPr lang="cs-CZ" sz="2000" dirty="0"/>
              <a:t> </a:t>
            </a:r>
            <a:r>
              <a:rPr lang="cs-CZ" sz="2000" dirty="0" smtClean="0"/>
              <a:t>                                </a:t>
            </a:r>
            <a:r>
              <a:rPr lang="cs-CZ" sz="2000" dirty="0" err="1" smtClean="0"/>
              <a:t>CH</a:t>
            </a:r>
            <a:r>
              <a:rPr lang="cs-CZ" sz="2000" baseline="-25000" dirty="0" err="1" smtClean="0"/>
              <a:t>3</a:t>
            </a:r>
            <a:r>
              <a:rPr lang="cs-CZ" sz="2000" dirty="0" smtClean="0"/>
              <a:t> – CH = CH – </a:t>
            </a:r>
            <a:r>
              <a:rPr lang="cs-CZ" sz="2000" dirty="0"/>
              <a:t>CH</a:t>
            </a:r>
            <a:r>
              <a:rPr lang="cs-CZ" sz="2000" baseline="-25000" dirty="0"/>
              <a:t>2</a:t>
            </a:r>
            <a:r>
              <a:rPr lang="cs-CZ" sz="2000" dirty="0" smtClean="0"/>
              <a:t> – </a:t>
            </a:r>
            <a:r>
              <a:rPr lang="cs-CZ" sz="2000" dirty="0"/>
              <a:t>CH</a:t>
            </a:r>
            <a:r>
              <a:rPr lang="cs-CZ" sz="2000" baseline="-25000" dirty="0"/>
              <a:t>3</a:t>
            </a:r>
            <a:r>
              <a:rPr lang="cs-CZ" sz="2000" dirty="0" smtClean="0"/>
              <a:t>                                          1-penten                                                                                  2-penten 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1         2        3       4         5                                       1        2        3         4       5</a:t>
            </a:r>
          </a:p>
          <a:p>
            <a:r>
              <a:rPr lang="cs-CZ" sz="2000" dirty="0"/>
              <a:t>CH</a:t>
            </a:r>
            <a:r>
              <a:rPr lang="cs-CZ" sz="2000" baseline="-25000" dirty="0"/>
              <a:t>2</a:t>
            </a:r>
            <a:r>
              <a:rPr lang="cs-CZ" sz="2000" dirty="0" smtClean="0"/>
              <a:t> = CH – CH – </a:t>
            </a:r>
            <a:r>
              <a:rPr lang="cs-CZ" sz="2000" dirty="0"/>
              <a:t>CH</a:t>
            </a:r>
            <a:r>
              <a:rPr lang="cs-CZ" sz="2000" baseline="-25000" dirty="0"/>
              <a:t>2</a:t>
            </a:r>
            <a:r>
              <a:rPr lang="cs-CZ" sz="2000" dirty="0" smtClean="0"/>
              <a:t> – </a:t>
            </a:r>
            <a:r>
              <a:rPr lang="cs-CZ" sz="2000" dirty="0"/>
              <a:t>CH</a:t>
            </a:r>
            <a:r>
              <a:rPr lang="cs-CZ" sz="2000" baseline="-25000" dirty="0"/>
              <a:t>3</a:t>
            </a:r>
            <a:r>
              <a:rPr lang="cs-CZ" sz="2000" dirty="0" smtClean="0"/>
              <a:t>                                   CH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= CH – </a:t>
            </a:r>
            <a:r>
              <a:rPr lang="cs-CZ" sz="2000" dirty="0"/>
              <a:t>CH</a:t>
            </a:r>
            <a:r>
              <a:rPr lang="cs-CZ" sz="2000" baseline="-25000" dirty="0"/>
              <a:t>2</a:t>
            </a:r>
            <a:r>
              <a:rPr lang="cs-CZ" sz="2000" dirty="0" smtClean="0"/>
              <a:t> – CH – </a:t>
            </a:r>
            <a:r>
              <a:rPr lang="cs-CZ" sz="2000" dirty="0"/>
              <a:t>CH</a:t>
            </a:r>
            <a:r>
              <a:rPr lang="cs-CZ" sz="2000" baseline="-25000" dirty="0"/>
              <a:t>3</a:t>
            </a:r>
            <a:r>
              <a:rPr lang="cs-CZ" sz="2000" dirty="0" smtClean="0"/>
              <a:t>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</a:t>
            </a:r>
            <a:r>
              <a:rPr lang="az-Cyrl-AZ" sz="2000" dirty="0" smtClean="0"/>
              <a:t>Ӏ</a:t>
            </a:r>
            <a:r>
              <a:rPr lang="cs-CZ" sz="2000" dirty="0" smtClean="0"/>
              <a:t>                                                                                           </a:t>
            </a:r>
            <a:r>
              <a:rPr lang="az-Cyrl-AZ" sz="2000" dirty="0" smtClean="0"/>
              <a:t>Ӏ</a:t>
            </a:r>
            <a:endParaRPr lang="cs-CZ" sz="2000" dirty="0" smtClean="0"/>
          </a:p>
          <a:p>
            <a:r>
              <a:rPr lang="cs-CZ" sz="2000" dirty="0" smtClean="0"/>
              <a:t>                     CH</a:t>
            </a:r>
            <a:r>
              <a:rPr lang="cs-CZ" sz="2000" baseline="-25000" dirty="0" smtClean="0"/>
              <a:t>3 </a:t>
            </a:r>
            <a:r>
              <a:rPr lang="cs-CZ" sz="2000" dirty="0" smtClean="0"/>
              <a:t>                                                                                      </a:t>
            </a:r>
            <a:r>
              <a:rPr lang="cs-CZ" sz="2000" dirty="0" err="1" smtClean="0"/>
              <a:t>CH</a:t>
            </a:r>
            <a:r>
              <a:rPr lang="cs-CZ" sz="2000" baseline="-25000" dirty="0" err="1" smtClean="0"/>
              <a:t>3</a:t>
            </a:r>
            <a:r>
              <a:rPr lang="cs-CZ" sz="2000" dirty="0" smtClean="0"/>
              <a:t>       </a:t>
            </a:r>
          </a:p>
          <a:p>
            <a:r>
              <a:rPr lang="cs-CZ" sz="2000" dirty="0" smtClean="0"/>
              <a:t> 3-methyl-1-penten                                                   4-methyl-1-penten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82870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980728"/>
            <a:ext cx="8424936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Vlastnosti alkenů</a:t>
            </a:r>
            <a:r>
              <a:rPr lang="cs-CZ" sz="2400" dirty="0" smtClean="0"/>
              <a:t>:</a:t>
            </a:r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- fyzikální: nejnižší jsou plyny, vyšší jsou kapaliny a pevné látky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- chemické: díky dvojné vazbě značně reaktivní, zejména adiční a polymerační reakce</a:t>
            </a:r>
          </a:p>
          <a:p>
            <a:endParaRPr lang="cs-CZ" sz="2400" dirty="0"/>
          </a:p>
          <a:p>
            <a:r>
              <a:rPr lang="cs-CZ" sz="2400" u="sng" dirty="0" smtClean="0"/>
              <a:t>Výskyt</a:t>
            </a:r>
            <a:r>
              <a:rPr lang="cs-CZ" sz="2400" dirty="0" smtClean="0"/>
              <a:t>: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- velmi malé množství v zemním plynu, jinak v přírodě zřídka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- získávají se při krakováním ropy</a:t>
            </a:r>
          </a:p>
          <a:p>
            <a:endParaRPr lang="cs-CZ" dirty="0"/>
          </a:p>
          <a:p>
            <a:endParaRPr lang="cs-CZ" sz="1600" dirty="0" smtClean="0"/>
          </a:p>
          <a:p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980728"/>
            <a:ext cx="842493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sz="2400" u="sng" dirty="0" smtClean="0"/>
              <a:t>Nejvýznamnější alkeny</a:t>
            </a:r>
            <a:r>
              <a:rPr lang="cs-CZ" sz="2400" dirty="0" smtClean="0"/>
              <a:t>:</a:t>
            </a:r>
          </a:p>
          <a:p>
            <a:endParaRPr lang="cs-CZ" sz="2400" dirty="0"/>
          </a:p>
          <a:p>
            <a:r>
              <a:rPr lang="cs-CZ" sz="2400" b="1" dirty="0" err="1" smtClean="0"/>
              <a:t>Ethylen</a:t>
            </a:r>
            <a:r>
              <a:rPr lang="cs-CZ" sz="2400" b="1" dirty="0" smtClean="0"/>
              <a:t> (</a:t>
            </a:r>
            <a:r>
              <a:rPr lang="cs-CZ" sz="2400" b="1" dirty="0" err="1" smtClean="0"/>
              <a:t>ethen</a:t>
            </a:r>
            <a:r>
              <a:rPr lang="cs-CZ" sz="2400" b="1" dirty="0" smtClean="0"/>
              <a:t>) CH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CH</a:t>
            </a:r>
            <a:r>
              <a:rPr lang="cs-CZ" sz="2400" b="1" baseline="-25000" dirty="0" smtClean="0"/>
              <a:t>2</a:t>
            </a:r>
            <a:endParaRPr lang="cs-CZ" sz="2400" b="1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/>
              <a:t> </a:t>
            </a:r>
            <a:r>
              <a:rPr lang="cs-CZ" sz="2400" dirty="0" smtClean="0"/>
              <a:t>za normálních podmínek bezbarvý plyn nasládlé chuti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ve směsi se vzduchem výbušný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používá se k urychlování dozrávání jižního ovoce ve skladech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k výrobě plastu </a:t>
            </a:r>
            <a:r>
              <a:rPr lang="cs-CZ" sz="2400" dirty="0" err="1" smtClean="0"/>
              <a:t>polyethylenu</a:t>
            </a:r>
            <a:r>
              <a:rPr lang="cs-CZ" sz="2400" dirty="0" smtClean="0"/>
              <a:t> a syntetického </a:t>
            </a:r>
            <a:r>
              <a:rPr lang="cs-CZ" sz="2400" dirty="0" err="1" smtClean="0"/>
              <a:t>ethanolu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11665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09489" y="877924"/>
            <a:ext cx="8424936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b="1" dirty="0" smtClean="0"/>
          </a:p>
          <a:p>
            <a:r>
              <a:rPr lang="cs-CZ" sz="2400" b="1" dirty="0" smtClean="0"/>
              <a:t>Propylen (propen) CH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CH – CH</a:t>
            </a:r>
            <a:r>
              <a:rPr lang="cs-CZ" sz="2400" b="1" baseline="-25000" dirty="0" smtClean="0"/>
              <a:t>3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výchozí surovina pro výrobu polypropylenu</a:t>
            </a:r>
          </a:p>
          <a:p>
            <a:endParaRPr lang="cs-CZ" sz="2400" dirty="0"/>
          </a:p>
          <a:p>
            <a:r>
              <a:rPr lang="cs-CZ" sz="2400" dirty="0" smtClean="0"/>
              <a:t>n 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CH – 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→   </a:t>
            </a:r>
            <a:r>
              <a:rPr lang="cs-CZ" sz="2400" strike="sngStrike" dirty="0" smtClean="0"/>
              <a:t> </a:t>
            </a:r>
            <a:r>
              <a:rPr lang="en-US" sz="2400" strike="sngStrike" dirty="0" smtClean="0"/>
              <a:t>[</a:t>
            </a:r>
            <a:r>
              <a:rPr lang="cs-CZ" sz="2400" strike="sngStrike" dirty="0" smtClean="0"/>
              <a:t> </a:t>
            </a:r>
            <a:r>
              <a:rPr lang="cs-CZ" sz="2400" dirty="0" smtClean="0"/>
              <a:t>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– CH </a:t>
            </a:r>
            <a:r>
              <a:rPr lang="en-US" sz="2400" strike="sngStrike" dirty="0" smtClean="0"/>
              <a:t>]</a:t>
            </a:r>
            <a:r>
              <a:rPr lang="cs-CZ" sz="2400" strike="sngStrike" dirty="0" smtClean="0"/>
              <a:t> </a:t>
            </a:r>
            <a:r>
              <a:rPr lang="cs-CZ" sz="2400" baseline="-25000" dirty="0" smtClean="0"/>
              <a:t>n</a:t>
            </a:r>
            <a:endParaRPr lang="cs-CZ" sz="2400" dirty="0"/>
          </a:p>
          <a:p>
            <a:r>
              <a:rPr lang="cs-CZ" sz="2400" dirty="0" smtClean="0"/>
              <a:t>                                                       </a:t>
            </a:r>
            <a:r>
              <a:rPr lang="az-Cyrl-AZ" sz="2400" dirty="0" smtClean="0"/>
              <a:t>Ӏ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CH</a:t>
            </a:r>
            <a:r>
              <a:rPr lang="cs-CZ" sz="2400" baseline="-25000" dirty="0" smtClean="0"/>
              <a:t>3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b="1" dirty="0" smtClean="0"/>
              <a:t>1-buten CH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CH – CH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– CH</a:t>
            </a:r>
            <a:r>
              <a:rPr lang="cs-CZ" sz="2400" b="1" baseline="-25000" dirty="0" smtClean="0"/>
              <a:t>3</a:t>
            </a:r>
            <a:endParaRPr lang="cs-CZ" sz="2400" dirty="0" smtClean="0"/>
          </a:p>
          <a:p>
            <a:r>
              <a:rPr lang="cs-CZ" sz="2400" b="1" dirty="0" smtClean="0"/>
              <a:t> </a:t>
            </a:r>
            <a:r>
              <a:rPr lang="cs-CZ" sz="2400" dirty="0" smtClean="0"/>
              <a:t>- výchozí surovina k výrobě 1,3-butadienu, který je výchozí látkou k výrobě syntetického kaučuku</a:t>
            </a:r>
          </a:p>
          <a:p>
            <a:endParaRPr lang="cs-CZ" sz="2400" dirty="0" smtClean="0"/>
          </a:p>
          <a:p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458354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72258" y="1614499"/>
            <a:ext cx="792088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Opakování:</a:t>
            </a:r>
          </a:p>
          <a:p>
            <a:r>
              <a:rPr lang="cs-CZ" sz="2000" dirty="0" smtClean="0"/>
              <a:t>1. Napiš vzorec a název prvního člena homologické řady alkenů.</a:t>
            </a:r>
          </a:p>
          <a:p>
            <a:r>
              <a:rPr lang="cs-CZ" sz="2000" dirty="0" smtClean="0"/>
              <a:t>2. Jaké vazby mezi uhlíky se vyskytují v molekule alkenu?</a:t>
            </a:r>
          </a:p>
          <a:p>
            <a:r>
              <a:rPr lang="cs-CZ" sz="2000" dirty="0" smtClean="0"/>
              <a:t>3. Jak se nazývá uhlovodíkový zbytek odvozený od </a:t>
            </a:r>
            <a:r>
              <a:rPr lang="cs-CZ" sz="2000" dirty="0" err="1" smtClean="0"/>
              <a:t>ethylenu</a:t>
            </a:r>
            <a:r>
              <a:rPr lang="cs-CZ" sz="2000" dirty="0" smtClean="0"/>
              <a:t>? Napiš jeho vzorec.</a:t>
            </a:r>
          </a:p>
          <a:p>
            <a:r>
              <a:rPr lang="cs-CZ" sz="2000" dirty="0" smtClean="0"/>
              <a:t>4. Co způsobuje dvojná vazba v molekule organické sloučeniny?</a:t>
            </a:r>
          </a:p>
          <a:p>
            <a:r>
              <a:rPr lang="cs-CZ" sz="2000" dirty="0" smtClean="0"/>
              <a:t>5. Jaký plyn se používá k dozrávání jižního ovoce ve skladech? Napiš jeho název a vzorec.</a:t>
            </a:r>
          </a:p>
          <a:p>
            <a:r>
              <a:rPr lang="cs-CZ" sz="2000" dirty="0" smtClean="0"/>
              <a:t>6. K čemu se ještě tento plyn využívá?</a:t>
            </a:r>
          </a:p>
          <a:p>
            <a:r>
              <a:rPr lang="cs-CZ" sz="2000" dirty="0" smtClean="0"/>
              <a:t>7. Odvoďte racionální vzorce následujících alkenů: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2,3-dimethyl-1-penten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2,3,4-trimethyl-4-ethyl-2-okten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3,4-diethyl-1-hexen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1124744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BLAŽEK,CSc., RNDr</a:t>
            </a:r>
            <a:r>
              <a:rPr lang="cs-CZ" dirty="0"/>
              <a:t>. Jaroslav. </a:t>
            </a:r>
            <a:r>
              <a:rPr lang="cs-CZ" i="1" dirty="0"/>
              <a:t>Chemie</a:t>
            </a:r>
            <a:r>
              <a:rPr lang="cs-CZ" dirty="0"/>
              <a:t>. Praha: SNP - pedagogické nakladatelství, 1999, ISBN 80-7235-104-4.</a:t>
            </a:r>
          </a:p>
        </p:txBody>
      </p:sp>
    </p:spTree>
    <p:extLst>
      <p:ext uri="{BB962C8B-B14F-4D97-AF65-F5344CB8AC3E}">
        <p14:creationId xmlns:p14="http://schemas.microsoft.com/office/powerpoint/2010/main" val="571287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905</TotalTime>
  <Words>727</Words>
  <Application>Microsoft Office PowerPoint</Application>
  <PresentationFormat>Předvádění na obrazovce (4:3)</PresentationFormat>
  <Paragraphs>164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Anna Mazáčová, Ing.</cp:lastModifiedBy>
  <cp:revision>60</cp:revision>
  <dcterms:created xsi:type="dcterms:W3CDTF">2010-11-01T23:40:31Z</dcterms:created>
  <dcterms:modified xsi:type="dcterms:W3CDTF">2013-09-19T05:33:02Z</dcterms:modified>
</cp:coreProperties>
</file>