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0" r:id="rId3"/>
    <p:sldId id="263" r:id="rId4"/>
    <p:sldId id="261" r:id="rId5"/>
    <p:sldId id="264" r:id="rId6"/>
    <p:sldId id="262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2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58553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Složení, vlastnosti a zástupci alkinů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Alkin, acetylén, reakce, trojná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vazba, uhlovodík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2. ročník, žáci 15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29480"/>
            <a:ext cx="7560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Alkiny</a:t>
            </a:r>
            <a:endParaRPr lang="cs-CZ" sz="32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VY_32_INOVACE_24_470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868070"/>
            <a:ext cx="8352928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Alkiny</a:t>
            </a:r>
          </a:p>
          <a:p>
            <a:endParaRPr lang="cs-CZ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2400" dirty="0" smtClean="0"/>
              <a:t>acyklické uhlovodíky, které mají v molekule kromě jednoduchých vazeb také jednu trojnou vazbu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názvy alkinů mají koncovku </a:t>
            </a:r>
            <a:r>
              <a:rPr lang="cs-CZ" sz="2400" b="1" dirty="0" smtClean="0"/>
              <a:t>–in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obecný </a:t>
            </a:r>
            <a:r>
              <a:rPr lang="cs-CZ" sz="2400" dirty="0"/>
              <a:t>vzorec:  </a:t>
            </a:r>
            <a:r>
              <a:rPr lang="cs-CZ" sz="2400" b="1" dirty="0" smtClean="0"/>
              <a:t>C</a:t>
            </a:r>
            <a:r>
              <a:rPr lang="cs-CZ" sz="2400" b="1" baseline="-25000" dirty="0" smtClean="0"/>
              <a:t>n</a:t>
            </a:r>
            <a:r>
              <a:rPr lang="cs-CZ" sz="2400" b="1" dirty="0" smtClean="0"/>
              <a:t>H</a:t>
            </a:r>
            <a:r>
              <a:rPr lang="cs-CZ" sz="2400" b="1" baseline="-25000" dirty="0" smtClean="0"/>
              <a:t>2n-2</a:t>
            </a:r>
            <a:r>
              <a:rPr lang="cs-CZ" sz="2400" dirty="0" smtClean="0"/>
              <a:t>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méně stabilní, více reaktivnější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trojná vazba umožňuje adiční reakce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CH ≡ CH + </a:t>
            </a:r>
            <a:r>
              <a:rPr lang="cs-CZ" sz="2400" dirty="0" err="1" smtClean="0"/>
              <a:t>HCl</a:t>
            </a:r>
            <a:r>
              <a:rPr lang="cs-CZ" sz="2400" dirty="0" smtClean="0"/>
              <a:t>            CH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 = CH - Cl</a:t>
            </a:r>
          </a:p>
          <a:p>
            <a:r>
              <a:rPr lang="cs-CZ" sz="2400" dirty="0" smtClean="0"/>
              <a:t>             </a:t>
            </a:r>
            <a:r>
              <a:rPr lang="cs-CZ" sz="2400" dirty="0" err="1" smtClean="0"/>
              <a:t>ethin</a:t>
            </a:r>
            <a:r>
              <a:rPr lang="cs-CZ" sz="2400" dirty="0" smtClean="0"/>
              <a:t>                              vinylchlorid</a:t>
            </a:r>
          </a:p>
          <a:p>
            <a:endParaRPr lang="cs-CZ" sz="2400" dirty="0" smtClean="0"/>
          </a:p>
          <a:p>
            <a:pPr marL="285750" indent="-285750">
              <a:buFont typeface="Wingdings" pitchFamily="2" charset="2"/>
              <a:buChar char="Ø"/>
            </a:pPr>
            <a:endParaRPr lang="cs-CZ" sz="2400" dirty="0"/>
          </a:p>
          <a:p>
            <a:pPr marL="285750" indent="-285750">
              <a:buFont typeface="Wingdings" pitchFamily="2" charset="2"/>
              <a:buChar char="Ø"/>
            </a:pPr>
            <a:endParaRPr lang="cs-CZ" sz="2400" b="1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</a:t>
            </a:r>
          </a:p>
          <a:p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  <a:p>
            <a:r>
              <a:rPr lang="cs-CZ" dirty="0" smtClean="0"/>
              <a:t>   </a:t>
            </a:r>
          </a:p>
          <a:p>
            <a:endParaRPr lang="cs-CZ" dirty="0"/>
          </a:p>
          <a:p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203848" y="4022780"/>
            <a:ext cx="648072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7254" y="1052736"/>
            <a:ext cx="83529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/>
              <a:t>Homologická řada</a:t>
            </a:r>
            <a:r>
              <a:rPr lang="cs-CZ" u="sng" dirty="0" smtClean="0"/>
              <a:t>:</a:t>
            </a:r>
          </a:p>
          <a:p>
            <a:endParaRPr lang="cs-CZ" dirty="0"/>
          </a:p>
          <a:p>
            <a:r>
              <a:rPr lang="cs-CZ" dirty="0" smtClean="0"/>
              <a:t>   </a:t>
            </a:r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7329903"/>
              </p:ext>
            </p:extLst>
          </p:nvPr>
        </p:nvGraphicFramePr>
        <p:xfrm>
          <a:off x="1187624" y="1772816"/>
          <a:ext cx="6096000" cy="248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920552"/>
                <a:gridCol w="1127448"/>
              </a:tblGrid>
              <a:tr h="139040">
                <a:tc rowSpan="2"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alkynu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               Vzorec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alkyny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s-CZ" dirty="0" smtClean="0"/>
                        <a:t>  Teplota         varu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souhrnný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racionální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Acetylén, </a:t>
                      </a:r>
                      <a:r>
                        <a:rPr lang="cs-CZ" dirty="0" err="1" smtClean="0"/>
                        <a:t>ethin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r>
                        <a:rPr lang="cs-CZ" sz="1200" dirty="0" smtClean="0"/>
                        <a:t>2</a:t>
                      </a:r>
                      <a:r>
                        <a:rPr lang="cs-CZ" sz="1600" dirty="0" smtClean="0"/>
                        <a:t>H</a:t>
                      </a:r>
                      <a:r>
                        <a:rPr lang="cs-CZ" sz="1200" dirty="0" smtClean="0"/>
                        <a:t>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CH ≡ CH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-84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Propin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r>
                        <a:rPr lang="cs-CZ" sz="1200" dirty="0" smtClean="0"/>
                        <a:t>3</a:t>
                      </a:r>
                      <a:r>
                        <a:rPr lang="cs-CZ" sz="1600" dirty="0" smtClean="0"/>
                        <a:t>H</a:t>
                      </a:r>
                      <a:r>
                        <a:rPr lang="cs-CZ" sz="12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CH ≡ C – CH</a:t>
                      </a:r>
                      <a:r>
                        <a:rPr lang="cs-CZ" sz="12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-23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1-Butin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r>
                        <a:rPr lang="cs-CZ" sz="1200" dirty="0" smtClean="0"/>
                        <a:t>4</a:t>
                      </a:r>
                      <a:r>
                        <a:rPr lang="cs-CZ" sz="1600" dirty="0" smtClean="0"/>
                        <a:t>H</a:t>
                      </a:r>
                      <a:r>
                        <a:rPr lang="cs-CZ" sz="12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CH ≡ C – CH</a:t>
                      </a:r>
                      <a:r>
                        <a:rPr lang="cs-CZ" sz="1200" dirty="0" smtClean="0"/>
                        <a:t>2</a:t>
                      </a:r>
                      <a:r>
                        <a:rPr lang="cs-CZ" sz="1600" dirty="0" smtClean="0"/>
                        <a:t> – CH</a:t>
                      </a:r>
                      <a:r>
                        <a:rPr lang="cs-CZ" sz="12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1-Pentin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r>
                        <a:rPr lang="cs-CZ" sz="1600" baseline="-25000" dirty="0" smtClean="0"/>
                        <a:t>5</a:t>
                      </a:r>
                      <a:r>
                        <a:rPr lang="cs-CZ" sz="1600" baseline="0" dirty="0" smtClean="0"/>
                        <a:t>H</a:t>
                      </a:r>
                      <a:r>
                        <a:rPr lang="cs-CZ" sz="1600" baseline="-250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CH ≡ C – (CH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)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 – CH</a:t>
                      </a:r>
                      <a:r>
                        <a:rPr lang="cs-CZ" sz="1600" baseline="-250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9645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83568" y="243947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439472"/>
            <a:ext cx="66247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99695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980728"/>
            <a:ext cx="792088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Pojmenování alkinů:</a:t>
            </a:r>
          </a:p>
          <a:p>
            <a:endParaRPr lang="cs-CZ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Řídí se stejnými pravidly jako u předchozích acyklických uhlovodíků</a:t>
            </a:r>
          </a:p>
          <a:p>
            <a:endParaRPr lang="cs-CZ" dirty="0"/>
          </a:p>
          <a:p>
            <a:r>
              <a:rPr lang="cs-CZ" sz="2400" u="sng" dirty="0" smtClean="0"/>
              <a:t>Příklad</a:t>
            </a:r>
            <a:r>
              <a:rPr lang="cs-CZ" sz="2400" dirty="0" smtClean="0"/>
              <a:t>:       CH ≡ C – CH –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     3-methyl-1-butin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</a:t>
            </a:r>
            <a:r>
              <a:rPr lang="az-Cyrl-AZ" sz="2400" dirty="0" smtClean="0"/>
              <a:t>Ӏ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CH</a:t>
            </a:r>
            <a:r>
              <a:rPr lang="cs-CZ" sz="2400" baseline="-25000" dirty="0" smtClean="0"/>
              <a:t>3</a:t>
            </a:r>
            <a:endParaRPr lang="cs-CZ" sz="2400" dirty="0" smtClean="0"/>
          </a:p>
          <a:p>
            <a:endParaRPr lang="cs-CZ" sz="2400" u="sng" dirty="0" smtClean="0"/>
          </a:p>
          <a:p>
            <a:r>
              <a:rPr lang="cs-CZ" sz="2400" u="sng" dirty="0" smtClean="0"/>
              <a:t>Vlastnosti </a:t>
            </a:r>
            <a:r>
              <a:rPr lang="cs-CZ" sz="2400" u="sng" dirty="0" err="1" smtClean="0"/>
              <a:t>alkynů</a:t>
            </a:r>
            <a:r>
              <a:rPr lang="cs-CZ" sz="2400" dirty="0" smtClean="0"/>
              <a:t>: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 první dva členové jsou za normálních podmínek plyny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 další kapaliny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 vyšší pevné látky</a:t>
            </a:r>
          </a:p>
          <a:p>
            <a:r>
              <a:rPr lang="cs-CZ" sz="2400" dirty="0"/>
              <a:t> </a:t>
            </a:r>
            <a:endParaRPr lang="cs-CZ" dirty="0"/>
          </a:p>
          <a:p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5822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900000"/>
            <a:ext cx="864096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Acetylen, </a:t>
            </a:r>
            <a:r>
              <a:rPr lang="cs-CZ" sz="2400" b="1" dirty="0" err="1" smtClean="0"/>
              <a:t>ethin</a:t>
            </a:r>
            <a:r>
              <a:rPr lang="cs-CZ" sz="2400" b="1" dirty="0" smtClean="0"/>
              <a:t> CH ≡ CH</a:t>
            </a:r>
          </a:p>
          <a:p>
            <a:r>
              <a:rPr lang="cs-CZ" sz="2400" dirty="0" smtClean="0"/>
              <a:t>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nejvýznamnější alkin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bezbarvý plyn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čistý acetylen za běžných podmínek bezbarvý plyn s narkotickými účinky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technický acetylen nepříjemně zapáchá vlivem příměsi (sulfan, </a:t>
            </a:r>
            <a:r>
              <a:rPr lang="cs-CZ" sz="2400" dirty="0" err="1" smtClean="0"/>
              <a:t>fosfan</a:t>
            </a:r>
            <a:r>
              <a:rPr lang="cs-CZ" sz="2400" dirty="0" smtClean="0"/>
              <a:t>, aj.)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/>
              <a:t> </a:t>
            </a:r>
            <a:r>
              <a:rPr lang="cs-CZ" sz="2400" dirty="0" smtClean="0"/>
              <a:t>při zapálení hoří svítivým plamenem.</a:t>
            </a:r>
            <a:r>
              <a:rPr lang="cs-CZ" sz="2400" b="1" dirty="0" smtClean="0"/>
              <a:t> </a:t>
            </a:r>
            <a:r>
              <a:rPr lang="cs-CZ" sz="2400" dirty="0" smtClean="0"/>
              <a:t>dobře rozpustný v acetonu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/>
              <a:t> </a:t>
            </a:r>
            <a:r>
              <a:rPr lang="cs-CZ" sz="2400" dirty="0" smtClean="0"/>
              <a:t>při stlačení na 0,2 </a:t>
            </a:r>
            <a:r>
              <a:rPr lang="cs-CZ" sz="2400" dirty="0" err="1" smtClean="0"/>
              <a:t>MPa</a:t>
            </a:r>
            <a:r>
              <a:rPr lang="cs-CZ" sz="2400" dirty="0" smtClean="0"/>
              <a:t> vybuchuje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4213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900000"/>
            <a:ext cx="864096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Acetylen, </a:t>
            </a:r>
            <a:r>
              <a:rPr lang="cs-CZ" sz="2400" b="1" dirty="0" err="1" smtClean="0"/>
              <a:t>ethin</a:t>
            </a:r>
            <a:r>
              <a:rPr lang="cs-CZ" sz="2400" b="1" dirty="0" smtClean="0"/>
              <a:t> CH ≡ CH</a:t>
            </a:r>
          </a:p>
          <a:p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/>
              <a:t> </a:t>
            </a:r>
            <a:r>
              <a:rPr lang="cs-CZ" sz="2400" dirty="0" smtClean="0"/>
              <a:t>se vzduchem tvoří výbušnou směs (3 až 70 </a:t>
            </a:r>
            <a:r>
              <a:rPr lang="cs-CZ" sz="2400" dirty="0" err="1" smtClean="0"/>
              <a:t>obj</a:t>
            </a:r>
            <a:r>
              <a:rPr lang="cs-CZ" sz="2400" dirty="0" smtClean="0"/>
              <a:t>. % acetylenu)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/>
              <a:t> </a:t>
            </a:r>
            <a:r>
              <a:rPr lang="cs-CZ" sz="2400" dirty="0" smtClean="0"/>
              <a:t>plní se do ocelových lahví označených bílým pruhem s pórovitou hmotou nasycenou acetonem, ve kterém je dobře rozpustný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používá se k autogennímu sváření a řezání kovů (teplota plamene až 3 000 ⁰C)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velmi reaktivní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výchozí surovinou pro jeho průmyslovou výrobu jsou plyny po krakování ropy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</a:t>
            </a:r>
          </a:p>
          <a:p>
            <a:r>
              <a:rPr lang="cs-CZ" sz="2400" dirty="0" smtClean="0"/>
              <a:t>Adice s chlorovodíkem: CH ≡ CH + </a:t>
            </a:r>
            <a:r>
              <a:rPr lang="cs-CZ" sz="2400" dirty="0" err="1" smtClean="0"/>
              <a:t>HCl</a:t>
            </a:r>
            <a:r>
              <a:rPr lang="cs-CZ" sz="2400" dirty="0" smtClean="0"/>
              <a:t> →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</a:t>
            </a:r>
            <a:r>
              <a:rPr lang="cs-CZ" sz="2400" dirty="0" err="1" smtClean="0"/>
              <a:t>CHCl</a:t>
            </a:r>
            <a:r>
              <a:rPr lang="cs-CZ" sz="2400" dirty="0" smtClean="0"/>
              <a:t> vinylchlorid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vinylchlorid → polyvinylchlorid PVC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2870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1237402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Souhrn učiva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59532" y="1829853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Jaké vazby mezi uhlíky mají alkiny?</a:t>
            </a:r>
          </a:p>
          <a:p>
            <a:r>
              <a:rPr lang="cs-CZ" dirty="0" smtClean="0"/>
              <a:t>2. Co způsobuje vícenásobná vazba alkinů?</a:t>
            </a:r>
          </a:p>
          <a:p>
            <a:r>
              <a:rPr lang="cs-CZ" dirty="0" smtClean="0"/>
              <a:t>3. Pojmenuj a popiš prvního zástupce alkinů.</a:t>
            </a:r>
          </a:p>
          <a:p>
            <a:r>
              <a:rPr lang="cs-CZ" dirty="0" smtClean="0"/>
              <a:t>4. Co vzniká adicí acetylénu s chlorovodíkem?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363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BLAŽEK,CSc</a:t>
            </a:r>
            <a:r>
              <a:rPr lang="cs-CZ" sz="2000" smtClean="0"/>
              <a:t>., RNDr</a:t>
            </a:r>
            <a:r>
              <a:rPr lang="cs-CZ" sz="2000" dirty="0"/>
              <a:t>. Jaroslav. </a:t>
            </a:r>
            <a:r>
              <a:rPr lang="cs-CZ" sz="2000" i="1" dirty="0"/>
              <a:t>Chemie</a:t>
            </a:r>
            <a:r>
              <a:rPr lang="cs-CZ" sz="2000" dirty="0"/>
              <a:t>. Praha: SNP - pedagogické nakladatelství, 1999, ISBN 80-7235-104-4.</a:t>
            </a:r>
          </a:p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69724" y="4898776"/>
            <a:ext cx="530915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marL="342900" indent="-342900">
              <a:buFontTx/>
              <a:buChar char="-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945</TotalTime>
  <Words>487</Words>
  <Application>Microsoft Office PowerPoint</Application>
  <PresentationFormat>Předvádění na obrazovce (4:3)</PresentationFormat>
  <Paragraphs>134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69</cp:revision>
  <dcterms:created xsi:type="dcterms:W3CDTF">2010-11-01T23:40:31Z</dcterms:created>
  <dcterms:modified xsi:type="dcterms:W3CDTF">2013-09-19T05:32:17Z</dcterms:modified>
</cp:coreProperties>
</file>