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5" r:id="rId2"/>
    <p:sldId id="286" r:id="rId3"/>
    <p:sldId id="265" r:id="rId4"/>
    <p:sldId id="257" r:id="rId5"/>
    <p:sldId id="266" r:id="rId6"/>
    <p:sldId id="267" r:id="rId7"/>
    <p:sldId id="268" r:id="rId8"/>
    <p:sldId id="269" r:id="rId9"/>
    <p:sldId id="270" r:id="rId10"/>
    <p:sldId id="272" r:id="rId11"/>
    <p:sldId id="282" r:id="rId12"/>
    <p:sldId id="273" r:id="rId13"/>
    <p:sldId id="275" r:id="rId14"/>
    <p:sldId id="283" r:id="rId15"/>
    <p:sldId id="277" r:id="rId16"/>
    <p:sldId id="27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E46A8F-8899-412F-8F21-38BEBE9CF709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BDA6AD-7AC6-4FF3-9CE7-F06869E5E934}">
      <dgm:prSet phldrT="[Text]"/>
      <dgm:spPr/>
      <dgm:t>
        <a:bodyPr/>
        <a:lstStyle/>
        <a:p>
          <a:r>
            <a:rPr lang="cs-CZ" dirty="0" smtClean="0"/>
            <a:t>pavoukovci</a:t>
          </a:r>
          <a:endParaRPr lang="cs-CZ" dirty="0"/>
        </a:p>
      </dgm:t>
    </dgm:pt>
    <dgm:pt modelId="{ED55740A-4114-4001-A91C-300B6CF009A4}" type="parTrans" cxnId="{B1CFB945-84DF-44ED-94B8-B6ABEF1E86FC}">
      <dgm:prSet/>
      <dgm:spPr/>
      <dgm:t>
        <a:bodyPr/>
        <a:lstStyle/>
        <a:p>
          <a:endParaRPr lang="cs-CZ"/>
        </a:p>
      </dgm:t>
    </dgm:pt>
    <dgm:pt modelId="{7E6008B6-0A7D-4E85-BC3B-75BC80D8618F}" type="sibTrans" cxnId="{B1CFB945-84DF-44ED-94B8-B6ABEF1E86FC}">
      <dgm:prSet/>
      <dgm:spPr/>
      <dgm:t>
        <a:bodyPr/>
        <a:lstStyle/>
        <a:p>
          <a:endParaRPr lang="cs-CZ"/>
        </a:p>
      </dgm:t>
    </dgm:pt>
    <dgm:pt modelId="{8FAF317C-4E6A-4A3D-80E6-AB717E8B29DE}">
      <dgm:prSet phldrT="[Text]"/>
      <dgm:spPr/>
      <dgm:t>
        <a:bodyPr/>
        <a:lstStyle/>
        <a:p>
          <a:r>
            <a:rPr lang="cs-CZ" dirty="0" smtClean="0"/>
            <a:t>SEKÁČI</a:t>
          </a:r>
          <a:endParaRPr lang="cs-CZ" dirty="0"/>
        </a:p>
      </dgm:t>
    </dgm:pt>
    <dgm:pt modelId="{74823676-DDB6-48BD-A6DD-5BBB14D559FF}" type="parTrans" cxnId="{22C1B927-7EA6-4FBB-A83E-82AC9DC07A65}">
      <dgm:prSet/>
      <dgm:spPr/>
      <dgm:t>
        <a:bodyPr/>
        <a:lstStyle/>
        <a:p>
          <a:endParaRPr lang="cs-CZ"/>
        </a:p>
      </dgm:t>
    </dgm:pt>
    <dgm:pt modelId="{B195443D-1DC1-4D6D-93D4-8B0E1D1CEB5D}" type="sibTrans" cxnId="{22C1B927-7EA6-4FBB-A83E-82AC9DC07A65}">
      <dgm:prSet/>
      <dgm:spPr/>
      <dgm:t>
        <a:bodyPr/>
        <a:lstStyle/>
        <a:p>
          <a:endParaRPr lang="cs-CZ"/>
        </a:p>
      </dgm:t>
    </dgm:pt>
    <dgm:pt modelId="{D5CC78D6-930B-477E-B09F-DA7BF8F15A70}">
      <dgm:prSet phldrT="[Text]"/>
      <dgm:spPr/>
      <dgm:t>
        <a:bodyPr/>
        <a:lstStyle/>
        <a:p>
          <a:r>
            <a:rPr lang="cs-CZ" dirty="0" smtClean="0"/>
            <a:t>ŠTÍŘI</a:t>
          </a:r>
          <a:endParaRPr lang="cs-CZ" dirty="0"/>
        </a:p>
      </dgm:t>
    </dgm:pt>
    <dgm:pt modelId="{8836A368-A426-47F8-9BBC-6074567A0D23}" type="parTrans" cxnId="{139A5590-30C5-42D5-A87A-6874117A148D}">
      <dgm:prSet/>
      <dgm:spPr/>
      <dgm:t>
        <a:bodyPr/>
        <a:lstStyle/>
        <a:p>
          <a:endParaRPr lang="cs-CZ"/>
        </a:p>
      </dgm:t>
    </dgm:pt>
    <dgm:pt modelId="{B793F19E-5C6E-412B-87AF-A77213F63C0C}" type="sibTrans" cxnId="{139A5590-30C5-42D5-A87A-6874117A148D}">
      <dgm:prSet/>
      <dgm:spPr/>
      <dgm:t>
        <a:bodyPr/>
        <a:lstStyle/>
        <a:p>
          <a:endParaRPr lang="cs-CZ"/>
        </a:p>
      </dgm:t>
    </dgm:pt>
    <dgm:pt modelId="{1149128D-D1DA-4C24-885A-224A8A29F981}">
      <dgm:prSet phldrT="[Text]"/>
      <dgm:spPr/>
      <dgm:t>
        <a:bodyPr/>
        <a:lstStyle/>
        <a:p>
          <a:r>
            <a:rPr lang="cs-CZ" dirty="0" smtClean="0"/>
            <a:t>ROZTOČI</a:t>
          </a:r>
          <a:endParaRPr lang="cs-CZ" dirty="0"/>
        </a:p>
      </dgm:t>
    </dgm:pt>
    <dgm:pt modelId="{6092E142-CF7D-4EC1-8D5F-196890FAEB95}" type="parTrans" cxnId="{B212ADC4-2C28-4FD8-AF2B-7CDDA890E505}">
      <dgm:prSet/>
      <dgm:spPr/>
      <dgm:t>
        <a:bodyPr/>
        <a:lstStyle/>
        <a:p>
          <a:endParaRPr lang="cs-CZ"/>
        </a:p>
      </dgm:t>
    </dgm:pt>
    <dgm:pt modelId="{63253B8F-FEC3-4AE5-9AF5-B4743D26A31F}" type="sibTrans" cxnId="{B212ADC4-2C28-4FD8-AF2B-7CDDA890E505}">
      <dgm:prSet/>
      <dgm:spPr/>
      <dgm:t>
        <a:bodyPr/>
        <a:lstStyle/>
        <a:p>
          <a:endParaRPr lang="cs-CZ"/>
        </a:p>
      </dgm:t>
    </dgm:pt>
    <dgm:pt modelId="{39D08330-CEB8-4917-824C-39AEE1B9BF16}">
      <dgm:prSet phldrT="[Text]"/>
      <dgm:spPr/>
      <dgm:t>
        <a:bodyPr/>
        <a:lstStyle/>
        <a:p>
          <a:r>
            <a:rPr lang="cs-CZ" dirty="0" smtClean="0"/>
            <a:t>PAVOUCI</a:t>
          </a:r>
          <a:endParaRPr lang="cs-CZ" dirty="0"/>
        </a:p>
      </dgm:t>
    </dgm:pt>
    <dgm:pt modelId="{1448E6F7-F596-49AC-8E09-550EE218DC4C}" type="parTrans" cxnId="{5440DDD0-A682-4D08-815D-3307610BCAE8}">
      <dgm:prSet/>
      <dgm:spPr/>
      <dgm:t>
        <a:bodyPr/>
        <a:lstStyle/>
        <a:p>
          <a:endParaRPr lang="cs-CZ"/>
        </a:p>
      </dgm:t>
    </dgm:pt>
    <dgm:pt modelId="{33C6E2C6-7972-4911-B56C-3E0411C43441}" type="sibTrans" cxnId="{5440DDD0-A682-4D08-815D-3307610BCAE8}">
      <dgm:prSet/>
      <dgm:spPr/>
      <dgm:t>
        <a:bodyPr/>
        <a:lstStyle/>
        <a:p>
          <a:endParaRPr lang="cs-CZ"/>
        </a:p>
      </dgm:t>
    </dgm:pt>
    <dgm:pt modelId="{6EAB2E91-73DC-4E8A-AB7B-83BA22837149}" type="pres">
      <dgm:prSet presAssocID="{42E46A8F-8899-412F-8F21-38BEBE9CF7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EB1C1B2-2D33-4A9A-A5F0-814FE91060F5}" type="pres">
      <dgm:prSet presAssocID="{42E46A8F-8899-412F-8F21-38BEBE9CF709}" presName="cycle" presStyleCnt="0"/>
      <dgm:spPr/>
    </dgm:pt>
    <dgm:pt modelId="{4F7B42C5-8B2B-4DD3-B49D-644ED79D989F}" type="pres">
      <dgm:prSet presAssocID="{A9BDA6AD-7AC6-4FF3-9CE7-F06869E5E934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44FF8C-7B45-441C-A7EF-D2D21755E119}" type="pres">
      <dgm:prSet presAssocID="{7E6008B6-0A7D-4E85-BC3B-75BC80D8618F}" presName="sibTransFirstNode" presStyleLbl="bgShp" presStyleIdx="0" presStyleCnt="1"/>
      <dgm:spPr/>
      <dgm:t>
        <a:bodyPr/>
        <a:lstStyle/>
        <a:p>
          <a:endParaRPr lang="cs-CZ"/>
        </a:p>
      </dgm:t>
    </dgm:pt>
    <dgm:pt modelId="{C4129FA4-3811-440F-8444-6E48C0B66E3F}" type="pres">
      <dgm:prSet presAssocID="{8FAF317C-4E6A-4A3D-80E6-AB717E8B29DE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758788-F270-4D55-8D81-E8CFEFBB81B0}" type="pres">
      <dgm:prSet presAssocID="{D5CC78D6-930B-477E-B09F-DA7BF8F15A70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3F5032-ABD7-466D-B472-B863B0D6B3E5}" type="pres">
      <dgm:prSet presAssocID="{1149128D-D1DA-4C24-885A-224A8A29F981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BF8A72-F16F-4BC1-A940-1939318F0DB8}" type="pres">
      <dgm:prSet presAssocID="{39D08330-CEB8-4917-824C-39AEE1B9BF16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AAD6E5-B7BE-4D21-B072-7893546C9E60}" type="presOf" srcId="{1149128D-D1DA-4C24-885A-224A8A29F981}" destId="{253F5032-ABD7-466D-B472-B863B0D6B3E5}" srcOrd="0" destOrd="0" presId="urn:microsoft.com/office/officeart/2005/8/layout/cycle3"/>
    <dgm:cxn modelId="{B212ADC4-2C28-4FD8-AF2B-7CDDA890E505}" srcId="{42E46A8F-8899-412F-8F21-38BEBE9CF709}" destId="{1149128D-D1DA-4C24-885A-224A8A29F981}" srcOrd="3" destOrd="0" parTransId="{6092E142-CF7D-4EC1-8D5F-196890FAEB95}" sibTransId="{63253B8F-FEC3-4AE5-9AF5-B4743D26A31F}"/>
    <dgm:cxn modelId="{38419B10-C070-4232-92D7-6FD6980C662E}" type="presOf" srcId="{42E46A8F-8899-412F-8F21-38BEBE9CF709}" destId="{6EAB2E91-73DC-4E8A-AB7B-83BA22837149}" srcOrd="0" destOrd="0" presId="urn:microsoft.com/office/officeart/2005/8/layout/cycle3"/>
    <dgm:cxn modelId="{439FB8D5-A048-43FC-967A-EB742F9570BD}" type="presOf" srcId="{39D08330-CEB8-4917-824C-39AEE1B9BF16}" destId="{CBBF8A72-F16F-4BC1-A940-1939318F0DB8}" srcOrd="0" destOrd="0" presId="urn:microsoft.com/office/officeart/2005/8/layout/cycle3"/>
    <dgm:cxn modelId="{22C1B927-7EA6-4FBB-A83E-82AC9DC07A65}" srcId="{42E46A8F-8899-412F-8F21-38BEBE9CF709}" destId="{8FAF317C-4E6A-4A3D-80E6-AB717E8B29DE}" srcOrd="1" destOrd="0" parTransId="{74823676-DDB6-48BD-A6DD-5BBB14D559FF}" sibTransId="{B195443D-1DC1-4D6D-93D4-8B0E1D1CEB5D}"/>
    <dgm:cxn modelId="{82D51EC4-6E50-4B9F-8626-07B90A8DE32D}" type="presOf" srcId="{7E6008B6-0A7D-4E85-BC3B-75BC80D8618F}" destId="{B044FF8C-7B45-441C-A7EF-D2D21755E119}" srcOrd="0" destOrd="0" presId="urn:microsoft.com/office/officeart/2005/8/layout/cycle3"/>
    <dgm:cxn modelId="{5440DDD0-A682-4D08-815D-3307610BCAE8}" srcId="{42E46A8F-8899-412F-8F21-38BEBE9CF709}" destId="{39D08330-CEB8-4917-824C-39AEE1B9BF16}" srcOrd="4" destOrd="0" parTransId="{1448E6F7-F596-49AC-8E09-550EE218DC4C}" sibTransId="{33C6E2C6-7972-4911-B56C-3E0411C43441}"/>
    <dgm:cxn modelId="{6D13B88E-BF2A-4A03-B72A-A56668726918}" type="presOf" srcId="{8FAF317C-4E6A-4A3D-80E6-AB717E8B29DE}" destId="{C4129FA4-3811-440F-8444-6E48C0B66E3F}" srcOrd="0" destOrd="0" presId="urn:microsoft.com/office/officeart/2005/8/layout/cycle3"/>
    <dgm:cxn modelId="{D33E84DA-55E7-4423-9D07-10B574FA2429}" type="presOf" srcId="{A9BDA6AD-7AC6-4FF3-9CE7-F06869E5E934}" destId="{4F7B42C5-8B2B-4DD3-B49D-644ED79D989F}" srcOrd="0" destOrd="0" presId="urn:microsoft.com/office/officeart/2005/8/layout/cycle3"/>
    <dgm:cxn modelId="{569D3872-30FE-4598-8059-D7E046F0C1A8}" type="presOf" srcId="{D5CC78D6-930B-477E-B09F-DA7BF8F15A70}" destId="{83758788-F270-4D55-8D81-E8CFEFBB81B0}" srcOrd="0" destOrd="0" presId="urn:microsoft.com/office/officeart/2005/8/layout/cycle3"/>
    <dgm:cxn modelId="{B1CFB945-84DF-44ED-94B8-B6ABEF1E86FC}" srcId="{42E46A8F-8899-412F-8F21-38BEBE9CF709}" destId="{A9BDA6AD-7AC6-4FF3-9CE7-F06869E5E934}" srcOrd="0" destOrd="0" parTransId="{ED55740A-4114-4001-A91C-300B6CF009A4}" sibTransId="{7E6008B6-0A7D-4E85-BC3B-75BC80D8618F}"/>
    <dgm:cxn modelId="{139A5590-30C5-42D5-A87A-6874117A148D}" srcId="{42E46A8F-8899-412F-8F21-38BEBE9CF709}" destId="{D5CC78D6-930B-477E-B09F-DA7BF8F15A70}" srcOrd="2" destOrd="0" parTransId="{8836A368-A426-47F8-9BBC-6074567A0D23}" sibTransId="{B793F19E-5C6E-412B-87AF-A77213F63C0C}"/>
    <dgm:cxn modelId="{344A9A04-60B2-470C-A2D1-60A2F77B5C11}" type="presParOf" srcId="{6EAB2E91-73DC-4E8A-AB7B-83BA22837149}" destId="{9EB1C1B2-2D33-4A9A-A5F0-814FE91060F5}" srcOrd="0" destOrd="0" presId="urn:microsoft.com/office/officeart/2005/8/layout/cycle3"/>
    <dgm:cxn modelId="{204294E1-2E53-4886-B317-B782B2D4C3A8}" type="presParOf" srcId="{9EB1C1B2-2D33-4A9A-A5F0-814FE91060F5}" destId="{4F7B42C5-8B2B-4DD3-B49D-644ED79D989F}" srcOrd="0" destOrd="0" presId="urn:microsoft.com/office/officeart/2005/8/layout/cycle3"/>
    <dgm:cxn modelId="{6C45956B-C201-4FE5-9EC7-5290FD8929C8}" type="presParOf" srcId="{9EB1C1B2-2D33-4A9A-A5F0-814FE91060F5}" destId="{B044FF8C-7B45-441C-A7EF-D2D21755E119}" srcOrd="1" destOrd="0" presId="urn:microsoft.com/office/officeart/2005/8/layout/cycle3"/>
    <dgm:cxn modelId="{87AECD93-7323-4F71-A137-2B130AC2C6EE}" type="presParOf" srcId="{9EB1C1B2-2D33-4A9A-A5F0-814FE91060F5}" destId="{C4129FA4-3811-440F-8444-6E48C0B66E3F}" srcOrd="2" destOrd="0" presId="urn:microsoft.com/office/officeart/2005/8/layout/cycle3"/>
    <dgm:cxn modelId="{9FE9C6AD-80DE-42E1-82CD-D31A54858679}" type="presParOf" srcId="{9EB1C1B2-2D33-4A9A-A5F0-814FE91060F5}" destId="{83758788-F270-4D55-8D81-E8CFEFBB81B0}" srcOrd="3" destOrd="0" presId="urn:microsoft.com/office/officeart/2005/8/layout/cycle3"/>
    <dgm:cxn modelId="{0C08980C-EAA8-4EDD-A3A9-FF5BEBCD3E4A}" type="presParOf" srcId="{9EB1C1B2-2D33-4A9A-A5F0-814FE91060F5}" destId="{253F5032-ABD7-466D-B472-B863B0D6B3E5}" srcOrd="4" destOrd="0" presId="urn:microsoft.com/office/officeart/2005/8/layout/cycle3"/>
    <dgm:cxn modelId="{F9814507-00FC-4C7E-BBE3-B88C8583612D}" type="presParOf" srcId="{9EB1C1B2-2D33-4A9A-A5F0-814FE91060F5}" destId="{CBBF8A72-F16F-4BC1-A940-1939318F0DB8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4FF8C-7B45-441C-A7EF-D2D21755E119}">
      <dsp:nvSpPr>
        <dsp:cNvPr id="0" name=""/>
        <dsp:cNvSpPr/>
      </dsp:nvSpPr>
      <dsp:spPr>
        <a:xfrm>
          <a:off x="390857" y="784910"/>
          <a:ext cx="3106717" cy="3106717"/>
        </a:xfrm>
        <a:prstGeom prst="circularArrow">
          <a:avLst>
            <a:gd name="adj1" fmla="val 5544"/>
            <a:gd name="adj2" fmla="val 330680"/>
            <a:gd name="adj3" fmla="val 13914305"/>
            <a:gd name="adj4" fmla="val 17302310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7B42C5-8B2B-4DD3-B49D-644ED79D989F}">
      <dsp:nvSpPr>
        <dsp:cNvPr id="0" name=""/>
        <dsp:cNvSpPr/>
      </dsp:nvSpPr>
      <dsp:spPr>
        <a:xfrm>
          <a:off x="1260702" y="800186"/>
          <a:ext cx="1367026" cy="683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pavoukovci</a:t>
          </a:r>
          <a:endParaRPr lang="cs-CZ" sz="1600" kern="1200" dirty="0"/>
        </a:p>
      </dsp:txBody>
      <dsp:txXfrm>
        <a:off x="1260702" y="800186"/>
        <a:ext cx="1367026" cy="683513"/>
      </dsp:txXfrm>
    </dsp:sp>
    <dsp:sp modelId="{C4129FA4-3811-440F-8444-6E48C0B66E3F}">
      <dsp:nvSpPr>
        <dsp:cNvPr id="0" name=""/>
        <dsp:cNvSpPr/>
      </dsp:nvSpPr>
      <dsp:spPr>
        <a:xfrm>
          <a:off x="2520687" y="1715619"/>
          <a:ext cx="1367026" cy="683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SEKÁČI</a:t>
          </a:r>
          <a:endParaRPr lang="cs-CZ" sz="1600" kern="1200" dirty="0"/>
        </a:p>
      </dsp:txBody>
      <dsp:txXfrm>
        <a:off x="2520687" y="1715619"/>
        <a:ext cx="1367026" cy="683513"/>
      </dsp:txXfrm>
    </dsp:sp>
    <dsp:sp modelId="{83758788-F270-4D55-8D81-E8CFEFBB81B0}">
      <dsp:nvSpPr>
        <dsp:cNvPr id="0" name=""/>
        <dsp:cNvSpPr/>
      </dsp:nvSpPr>
      <dsp:spPr>
        <a:xfrm>
          <a:off x="2039415" y="3196819"/>
          <a:ext cx="1367026" cy="683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ŠTÍŘI</a:t>
          </a:r>
          <a:endParaRPr lang="cs-CZ" sz="1600" kern="1200" dirty="0"/>
        </a:p>
      </dsp:txBody>
      <dsp:txXfrm>
        <a:off x="2039415" y="3196819"/>
        <a:ext cx="1367026" cy="683513"/>
      </dsp:txXfrm>
    </dsp:sp>
    <dsp:sp modelId="{253F5032-ABD7-466D-B472-B863B0D6B3E5}">
      <dsp:nvSpPr>
        <dsp:cNvPr id="0" name=""/>
        <dsp:cNvSpPr/>
      </dsp:nvSpPr>
      <dsp:spPr>
        <a:xfrm>
          <a:off x="481989" y="3196819"/>
          <a:ext cx="1367026" cy="683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ROZTOČI</a:t>
          </a:r>
          <a:endParaRPr lang="cs-CZ" sz="1600" kern="1200" dirty="0"/>
        </a:p>
      </dsp:txBody>
      <dsp:txXfrm>
        <a:off x="481989" y="3196819"/>
        <a:ext cx="1367026" cy="683513"/>
      </dsp:txXfrm>
    </dsp:sp>
    <dsp:sp modelId="{CBBF8A72-F16F-4BC1-A940-1939318F0DB8}">
      <dsp:nvSpPr>
        <dsp:cNvPr id="0" name=""/>
        <dsp:cNvSpPr/>
      </dsp:nvSpPr>
      <dsp:spPr>
        <a:xfrm>
          <a:off x="718" y="1715619"/>
          <a:ext cx="1367026" cy="6835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PAVOUCI</a:t>
          </a:r>
          <a:endParaRPr lang="cs-CZ" sz="1600" kern="1200" dirty="0"/>
        </a:p>
      </dsp:txBody>
      <dsp:txXfrm>
        <a:off x="718" y="1715619"/>
        <a:ext cx="1367026" cy="683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DB13E5D-8896-4548-8152-6BCCDB9C7325}" type="datetimeFigureOut">
              <a:rPr lang="cs-CZ" smtClean="0"/>
              <a:pPr/>
              <a:t>21.9.2013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766ACFD-D741-4019-8B0D-52833556A8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464497"/>
          </a:xfrm>
        </p:spPr>
        <p:style>
          <a:lnRef idx="1">
            <a:schemeClr val="dk1"/>
          </a:lnRef>
          <a:fillRef idx="1001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6400" b="1" dirty="0">
                <a:solidFill>
                  <a:srgbClr val="00B0F0"/>
                </a:solidFill>
              </a:rPr>
              <a:t>ZÁKLADNÍ ŠKOLA SLOVAN, KROMĚŘÍŽ, PŘÍSPĚVKOVÁ ORGANIZACE</a:t>
            </a:r>
            <a:endParaRPr lang="cs-CZ" sz="6400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sz="6400" b="1" dirty="0">
                <a:solidFill>
                  <a:srgbClr val="00B0F0"/>
                </a:solidFill>
              </a:rPr>
              <a:t>ZEYEROVA 3354, 767 01 KROMĚŘÍŽ</a:t>
            </a:r>
            <a:endParaRPr lang="cs-CZ" sz="6400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sz="6400" dirty="0">
                <a:solidFill>
                  <a:srgbClr val="00B0F0"/>
                </a:solidFill>
              </a:rPr>
              <a:t> </a:t>
            </a:r>
          </a:p>
          <a:p>
            <a:pPr>
              <a:buNone/>
            </a:pPr>
            <a:r>
              <a:rPr lang="cs-CZ" sz="6400" dirty="0"/>
              <a:t>projekt v rámci vzdělávacího programu</a:t>
            </a:r>
          </a:p>
          <a:p>
            <a:pPr>
              <a:buNone/>
            </a:pPr>
            <a:r>
              <a:rPr lang="cs-CZ" sz="6400" dirty="0"/>
              <a:t>VZDĚLÁNÍ PRO KONKURENCESCHOPNOST</a:t>
            </a:r>
          </a:p>
          <a:p>
            <a:pPr>
              <a:buNone/>
            </a:pPr>
            <a:r>
              <a:rPr lang="cs-CZ" sz="6400" dirty="0"/>
              <a:t> </a:t>
            </a:r>
          </a:p>
          <a:p>
            <a:pPr>
              <a:buNone/>
            </a:pPr>
            <a:r>
              <a:rPr lang="cs-CZ" sz="6400" dirty="0"/>
              <a:t>ŠABLONA ČÍSLO: III/2</a:t>
            </a:r>
          </a:p>
          <a:p>
            <a:pPr>
              <a:buNone/>
            </a:pPr>
            <a:r>
              <a:rPr lang="cs-CZ" sz="6400" dirty="0"/>
              <a:t>NÁZEV:  INOVACE A ZKVALITNĚNÍ VÝUKY PROSTŘEDNICTVÍM ICT</a:t>
            </a:r>
          </a:p>
          <a:p>
            <a:pPr>
              <a:buNone/>
            </a:pPr>
            <a:r>
              <a:rPr lang="cs-CZ" sz="6400" dirty="0"/>
              <a:t> </a:t>
            </a:r>
          </a:p>
          <a:p>
            <a:pPr>
              <a:buNone/>
            </a:pPr>
            <a:r>
              <a:rPr lang="cs-CZ" sz="6400" dirty="0"/>
              <a:t>PŘEDMĚT:  PŘÍRODOPIS</a:t>
            </a:r>
          </a:p>
          <a:p>
            <a:pPr>
              <a:buNone/>
            </a:pPr>
            <a:r>
              <a:rPr lang="cs-CZ" sz="6400" dirty="0"/>
              <a:t>ROČNÍK:  VI.</a:t>
            </a:r>
          </a:p>
          <a:p>
            <a:pPr>
              <a:buNone/>
            </a:pPr>
            <a:r>
              <a:rPr lang="cs-CZ" sz="6400" dirty="0"/>
              <a:t>TÉMA: </a:t>
            </a:r>
            <a:r>
              <a:rPr lang="cs-CZ" sz="6400" dirty="0" smtClean="0"/>
              <a:t>HMYZ - PAVOUKOVCI</a:t>
            </a:r>
            <a:endParaRPr lang="cs-CZ" sz="6400" dirty="0"/>
          </a:p>
          <a:p>
            <a:pPr>
              <a:buNone/>
            </a:pPr>
            <a:r>
              <a:rPr lang="cs-CZ" sz="6400" dirty="0"/>
              <a:t>AUTOR: MGR. RADKA PETŘÍKOVÁ</a:t>
            </a:r>
          </a:p>
          <a:p>
            <a:pPr>
              <a:buNone/>
            </a:pPr>
            <a:r>
              <a:rPr lang="cs-CZ" sz="6400" dirty="0"/>
              <a:t>DATUM VYTVOŘENÍ: </a:t>
            </a:r>
            <a:r>
              <a:rPr lang="cs-CZ" sz="6400" dirty="0" smtClean="0"/>
              <a:t>1. 3. 2012</a:t>
            </a:r>
            <a:endParaRPr lang="cs-CZ" sz="6400" dirty="0"/>
          </a:p>
          <a:p>
            <a:pPr>
              <a:buNone/>
            </a:pPr>
            <a:r>
              <a:rPr lang="cs-CZ" sz="6400" dirty="0"/>
              <a:t> </a:t>
            </a:r>
          </a:p>
          <a:p>
            <a:pPr>
              <a:buNone/>
            </a:pPr>
            <a:r>
              <a:rPr lang="cs-CZ" sz="6400" dirty="0"/>
              <a:t> </a:t>
            </a:r>
          </a:p>
          <a:p>
            <a:pPr algn="ctr">
              <a:buNone/>
            </a:pPr>
            <a:r>
              <a:rPr lang="cs-CZ" sz="7200" b="1" dirty="0" smtClean="0">
                <a:solidFill>
                  <a:srgbClr val="FF0000"/>
                </a:solidFill>
              </a:rPr>
              <a:t>VY_32_INOVACE_15_RP</a:t>
            </a:r>
            <a:endParaRPr lang="cs-CZ" sz="72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11256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Anotace </a:t>
            </a:r>
            <a:endParaRPr lang="cs-CZ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44612"/>
          </a:xfrm>
        </p:spPr>
        <p:style>
          <a:lnRef idx="1">
            <a:schemeClr val="dk1"/>
          </a:lnRef>
          <a:fillRef idx="1002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600" u="sng" dirty="0" smtClean="0"/>
              <a:t>Prezentace je vytvořena </a:t>
            </a:r>
            <a:r>
              <a:rPr lang="cs-CZ" sz="1600" dirty="0" smtClean="0"/>
              <a:t>jako doplněk k učivu 6. ročníku</a:t>
            </a:r>
          </a:p>
          <a:p>
            <a:r>
              <a:rPr lang="cs-CZ" sz="1600" u="sng" dirty="0" smtClean="0"/>
              <a:t>Prezentace je určena </a:t>
            </a:r>
            <a:r>
              <a:rPr lang="cs-CZ" sz="1600" dirty="0" smtClean="0"/>
              <a:t>pro práci na interaktivní tabuli s připojením na internet</a:t>
            </a:r>
          </a:p>
          <a:p>
            <a:r>
              <a:rPr lang="cs-CZ" sz="1600" u="sng" dirty="0" smtClean="0"/>
              <a:t>Cílem prezentace </a:t>
            </a:r>
            <a:r>
              <a:rPr lang="cs-CZ" sz="1600" dirty="0" smtClean="0"/>
              <a:t>je výklad učiva o pavoukovcích</a:t>
            </a:r>
          </a:p>
          <a:p>
            <a:r>
              <a:rPr lang="cs-CZ" sz="1600" u="sng" dirty="0" smtClean="0"/>
              <a:t>Prezentace obsahuje</a:t>
            </a:r>
            <a:r>
              <a:rPr lang="cs-CZ" sz="1600" dirty="0" smtClean="0"/>
              <a:t> doplňkové texty k probíranému učivu</a:t>
            </a:r>
          </a:p>
          <a:p>
            <a:r>
              <a:rPr lang="cs-CZ" sz="1600" u="sng" dirty="0" smtClean="0"/>
              <a:t>Speciální vzdělávací potřeby</a:t>
            </a:r>
          </a:p>
          <a:p>
            <a:pPr>
              <a:buNone/>
            </a:pPr>
            <a:r>
              <a:rPr lang="cs-CZ" sz="1600" dirty="0" smtClean="0"/>
              <a:t>       učebnice Přírodopis pro 6. ročník (</a:t>
            </a:r>
            <a:r>
              <a:rPr lang="cs-CZ" sz="1600" dirty="0" err="1" smtClean="0"/>
              <a:t>Fraus</a:t>
            </a:r>
            <a:r>
              <a:rPr lang="cs-CZ" sz="1600" dirty="0" smtClean="0"/>
              <a:t>), sešit, psací potřeby , USB FLASH DISK, obrázky případně živé či mrtvé exponáty jednotlivých zástupců</a:t>
            </a:r>
          </a:p>
          <a:p>
            <a:r>
              <a:rPr lang="cs-CZ" sz="1600" u="sng" dirty="0" smtClean="0"/>
              <a:t>Délka aktivity </a:t>
            </a:r>
            <a:r>
              <a:rPr lang="cs-CZ" sz="1600" dirty="0" smtClean="0"/>
              <a:t> 2 x 30 minut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u="sng" dirty="0" smtClean="0"/>
              <a:t>Zkušenosti z pilotáže</a:t>
            </a:r>
          </a:p>
          <a:p>
            <a:pPr>
              <a:buNone/>
            </a:pPr>
            <a:r>
              <a:rPr lang="cs-CZ" sz="1600" dirty="0" smtClean="0"/>
              <a:t>       styl výkladu děti zaujal, podařilo se nám propojit moderní technologie s klasickou formou výuky za použití učebnice</a:t>
            </a:r>
          </a:p>
          <a:p>
            <a:pPr>
              <a:buNone/>
            </a:pPr>
            <a:r>
              <a:rPr lang="cs-CZ" sz="1600" dirty="0" smtClean="0"/>
              <a:t>       děti se aktivně zapojovaly a  výklad obohacovaly o vlastní prožitky a poznatky</a:t>
            </a:r>
          </a:p>
          <a:p>
            <a:pPr>
              <a:buNone/>
            </a:pPr>
            <a:r>
              <a:rPr lang="cs-CZ" sz="1600" dirty="0" smtClean="0"/>
              <a:t>       v podobném duchu si začaly připravovat i své referáty</a:t>
            </a:r>
          </a:p>
          <a:p>
            <a:pPr>
              <a:buNone/>
            </a:pPr>
            <a:r>
              <a:rPr lang="cs-CZ" sz="1600" dirty="0" smtClean="0"/>
              <a:t>         </a:t>
            </a:r>
          </a:p>
          <a:p>
            <a:pPr>
              <a:buNone/>
            </a:pPr>
            <a:r>
              <a:rPr lang="cs-CZ" sz="1600" dirty="0" smtClean="0"/>
              <a:t>         </a:t>
            </a:r>
          </a:p>
          <a:p>
            <a:pPr>
              <a:buNone/>
            </a:pPr>
            <a:endParaRPr lang="cs-CZ" sz="1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99032"/>
          </a:xfrm>
        </p:spPr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PAVOUKOVCI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152" y="5301208"/>
            <a:ext cx="2422798" cy="1080118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835696" y="1628800"/>
            <a:ext cx="56886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Říše</a:t>
            </a:r>
            <a:r>
              <a:rPr lang="cs-CZ" sz="3600" b="1" dirty="0" smtClean="0"/>
              <a:t>: živočichové</a:t>
            </a:r>
            <a:br>
              <a:rPr lang="cs-CZ" sz="3600" b="1" dirty="0" smtClean="0"/>
            </a:b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Kmen</a:t>
            </a:r>
            <a:r>
              <a:rPr lang="cs-CZ" sz="3600" b="1" dirty="0" smtClean="0"/>
              <a:t>: členovci</a:t>
            </a:r>
            <a:br>
              <a:rPr lang="cs-CZ" sz="3600" b="1" dirty="0" smtClean="0"/>
            </a:b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Podkmen</a:t>
            </a:r>
            <a:r>
              <a:rPr lang="cs-CZ" sz="3600" b="1" dirty="0" smtClean="0"/>
              <a:t>: </a:t>
            </a:r>
            <a:r>
              <a:rPr lang="cs-CZ" sz="3600" b="1" dirty="0" err="1" smtClean="0"/>
              <a:t>klepítkatci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Třída</a:t>
            </a:r>
            <a:r>
              <a:rPr lang="cs-CZ" sz="3600" b="1" dirty="0" smtClean="0"/>
              <a:t>: </a:t>
            </a:r>
            <a:r>
              <a:rPr lang="cs-CZ" sz="3600" b="1" dirty="0" smtClean="0">
                <a:latin typeface="Arial Black" pitchFamily="34" charset="0"/>
              </a:rPr>
              <a:t>pavoukovci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Řád</a:t>
            </a:r>
            <a:r>
              <a:rPr lang="cs-CZ" sz="3600" b="1" dirty="0" smtClean="0"/>
              <a:t>: pavouci</a:t>
            </a:r>
            <a:endParaRPr lang="cs-CZ" sz="3600" b="1" dirty="0"/>
          </a:p>
        </p:txBody>
      </p:sp>
      <p:pic>
        <p:nvPicPr>
          <p:cNvPr id="6" name="Picture 2" descr="C:\Documents and Settings\uzivatel\Dokumenty\Obrázky\OLYMPUS Master 2\2012\05\01\P5014420.JPG"/>
          <p:cNvPicPr>
            <a:picLocks noChangeAspect="1" noChangeArrowheads="1"/>
          </p:cNvPicPr>
          <p:nvPr/>
        </p:nvPicPr>
        <p:blipFill>
          <a:blip r:embed="rId2" cstate="print"/>
          <a:srcRect l="41163" t="29000" r="20721" b="17188"/>
          <a:stretch>
            <a:fillRect/>
          </a:stretch>
        </p:blipFill>
        <p:spPr bwMode="auto">
          <a:xfrm>
            <a:off x="5940152" y="4077072"/>
            <a:ext cx="2448272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CHARAKTERISTIKA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890664" cy="4525963"/>
          </a:xfrm>
        </p:spPr>
        <p:txBody>
          <a:bodyPr>
            <a:normAutofit fontScale="77500" lnSpcReduction="20000"/>
          </a:bodyPr>
          <a:lstStyle/>
          <a:p>
            <a:r>
              <a:rPr lang="cs-CZ" b="1" u="sng" dirty="0" smtClean="0"/>
              <a:t>TĚLO</a:t>
            </a:r>
            <a:r>
              <a:rPr lang="cs-CZ" dirty="0" smtClean="0"/>
              <a:t> – hlavohruď  a zadeček</a:t>
            </a:r>
          </a:p>
          <a:p>
            <a:r>
              <a:rPr lang="cs-CZ" b="1" u="sng" dirty="0" smtClean="0"/>
              <a:t>KONČETINY</a:t>
            </a:r>
            <a:r>
              <a:rPr lang="cs-CZ" dirty="0" smtClean="0"/>
              <a:t> – 1. pár – klepítka, </a:t>
            </a:r>
          </a:p>
          <a:p>
            <a:r>
              <a:rPr lang="cs-CZ" dirty="0" smtClean="0"/>
              <a:t>2. pár makadla, </a:t>
            </a:r>
          </a:p>
          <a:p>
            <a:r>
              <a:rPr lang="cs-CZ" dirty="0" smtClean="0"/>
              <a:t>3. – 6. pár – kráčivé nohy</a:t>
            </a:r>
          </a:p>
          <a:p>
            <a:r>
              <a:rPr lang="cs-CZ" b="1" u="sng" dirty="0" smtClean="0"/>
              <a:t>DÝCHÁNÍ</a:t>
            </a:r>
            <a:r>
              <a:rPr lang="cs-CZ" dirty="0" smtClean="0"/>
              <a:t> – plicními vaky</a:t>
            </a:r>
          </a:p>
          <a:p>
            <a:r>
              <a:rPr lang="cs-CZ" b="1" u="sng" dirty="0" smtClean="0"/>
              <a:t>VÝSKYT </a:t>
            </a:r>
            <a:r>
              <a:rPr lang="cs-CZ" dirty="0" smtClean="0"/>
              <a:t>– většina suchozemští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4499992" y="1196752"/>
          <a:ext cx="388843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KŘIŽÁK OBECNÝ </a:t>
            </a:r>
            <a:br>
              <a:rPr lang="cs-CZ" dirty="0" smtClean="0"/>
            </a:br>
            <a:r>
              <a:rPr lang="cs-CZ" sz="2800" dirty="0" smtClean="0"/>
              <a:t>obrázek – učebnice str. 68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7920880" cy="4824536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nejznámější, velmi hojný </a:t>
            </a:r>
          </a:p>
          <a:p>
            <a:r>
              <a:rPr lang="cs-CZ" dirty="0" smtClean="0"/>
              <a:t>výskyt - lesy a zahrady(mezi větvemi, stromů, na keřích, na plotech),   i v otevřené krajině </a:t>
            </a:r>
          </a:p>
          <a:p>
            <a:r>
              <a:rPr lang="cs-CZ" dirty="0" smtClean="0"/>
              <a:t>křížová kresba na hřbetní straně zadečku</a:t>
            </a:r>
          </a:p>
          <a:p>
            <a:r>
              <a:rPr lang="cs-CZ" dirty="0" smtClean="0"/>
              <a:t>8 oček</a:t>
            </a:r>
          </a:p>
          <a:p>
            <a:r>
              <a:rPr lang="cs-CZ" dirty="0" smtClean="0"/>
              <a:t>nohy zakončené hřebínky</a:t>
            </a:r>
          </a:p>
          <a:p>
            <a:r>
              <a:rPr lang="cs-CZ" dirty="0" smtClean="0"/>
              <a:t>svislá, pravidelná pavučina, během dne se zdržuje uprostřed</a:t>
            </a:r>
          </a:p>
          <a:p>
            <a:r>
              <a:rPr lang="cs-CZ" dirty="0" smtClean="0"/>
              <a:t>rozmnožování - dospělý samec si už nepřede síť, neloví, veškerý čas tráví vyhledáváním partnerky</a:t>
            </a:r>
          </a:p>
          <a:p>
            <a:r>
              <a:rPr lang="cs-CZ" dirty="0" smtClean="0"/>
              <a:t>k síti dospělé samice upřede vlastní vlákno - slouží jako komunikační prostředek  - brnká na něj jako na strunu a přenáší zvukové vibrace na partnerčinu síť - samička se přiblíží k jeho vláknu</a:t>
            </a:r>
          </a:p>
          <a:p>
            <a:r>
              <a:rPr lang="cs-CZ" dirty="0" smtClean="0"/>
              <a:t>dochází k páření</a:t>
            </a:r>
          </a:p>
          <a:p>
            <a:r>
              <a:rPr lang="cs-CZ" dirty="0" smtClean="0"/>
              <a:t>námluvy často končí zabitím samce</a:t>
            </a:r>
          </a:p>
          <a:p>
            <a:r>
              <a:rPr lang="cs-CZ" dirty="0" smtClean="0"/>
              <a:t>mláďata se líhnou na jaře z vajíček, která nakladla samice na podzim - dospívají až další rok na jaře</a:t>
            </a:r>
          </a:p>
          <a:p>
            <a:r>
              <a:rPr lang="cs-CZ" dirty="0" smtClean="0"/>
              <a:t>samice hynou po nakladení vajec.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POKOUTNÍK DOMÁCÍ</a:t>
            </a:r>
            <a:br>
              <a:rPr lang="cs-CZ" dirty="0" smtClean="0"/>
            </a:br>
            <a:r>
              <a:rPr lang="cs-CZ" sz="2800" dirty="0" smtClean="0"/>
              <a:t>obrázek – učebnice str. 68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7283152" cy="482600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hojný v domech, kůlnách, stájích, vyhledává tmavá, skrytá místa</a:t>
            </a:r>
          </a:p>
          <a:p>
            <a:r>
              <a:rPr lang="cs-CZ" dirty="0" smtClean="0"/>
              <a:t>v rozích místností spřádá husté, vodorovné pavučiny</a:t>
            </a:r>
          </a:p>
          <a:p>
            <a:r>
              <a:rPr lang="cs-CZ" dirty="0" smtClean="0"/>
              <a:t>má dlouhé nohy - vypadá mnohem větší </a:t>
            </a:r>
          </a:p>
          <a:p>
            <a:r>
              <a:rPr lang="cs-CZ" dirty="0" smtClean="0"/>
              <a:t>dožívá se několika let </a:t>
            </a:r>
          </a:p>
          <a:p>
            <a:r>
              <a:rPr lang="cs-CZ" dirty="0" smtClean="0"/>
              <a:t>potrava - hmyz, hlavně mouchy</a:t>
            </a:r>
          </a:p>
          <a:p>
            <a:r>
              <a:rPr lang="cs-CZ" dirty="0" smtClean="0"/>
              <a:t>samice zavěšuje svůj kulovitý kokon </a:t>
            </a:r>
            <a:r>
              <a:rPr lang="cs-CZ" dirty="0" smtClean="0"/>
              <a:t>                  s </a:t>
            </a:r>
            <a:r>
              <a:rPr lang="cs-CZ" dirty="0" smtClean="0"/>
              <a:t>vajíčky na pavučiny a maskuje ho kousíčky omítky </a:t>
            </a:r>
          </a:p>
          <a:p>
            <a:r>
              <a:rPr lang="cs-CZ" dirty="0" smtClean="0"/>
              <a:t>jedovatý, pro člověka nepředstavuje nebezpečí </a:t>
            </a:r>
          </a:p>
          <a:p>
            <a:r>
              <a:rPr lang="cs-CZ" dirty="0" smtClean="0"/>
              <a:t>vylézá na jaře po prvním oteplení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732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SKLÍPKANI</a:t>
            </a:r>
            <a:br>
              <a:rPr lang="cs-CZ" dirty="0" smtClean="0"/>
            </a:br>
            <a:r>
              <a:rPr lang="cs-CZ" sz="2800" dirty="0" smtClean="0"/>
              <a:t>obrázek – učebnice str. 68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výskyt  v pralesích, v korunách stromů, kde si stavějí hnízda, chovají se i v teráriích</a:t>
            </a:r>
          </a:p>
          <a:p>
            <a:r>
              <a:rPr lang="cs-CZ" b="1" dirty="0" smtClean="0"/>
              <a:t>Zemní sklípkani</a:t>
            </a:r>
            <a:r>
              <a:rPr lang="cs-CZ" dirty="0" smtClean="0"/>
              <a:t> - skrývají se v úkrytech na zemi, například pod kameny čí kousky dřeva</a:t>
            </a:r>
          </a:p>
          <a:p>
            <a:r>
              <a:rPr lang="cs-CZ" b="1" dirty="0" smtClean="0"/>
              <a:t>Podzemní sklípkani - </a:t>
            </a:r>
            <a:r>
              <a:rPr lang="cs-CZ" dirty="0" smtClean="0"/>
              <a:t>žijí ve zvláštních chodbičkách tvaru trubice vystlaných pavučinou</a:t>
            </a:r>
          </a:p>
          <a:p>
            <a:r>
              <a:rPr lang="cs-CZ" b="1" dirty="0" smtClean="0"/>
              <a:t>Potrava</a:t>
            </a:r>
          </a:p>
          <a:p>
            <a:r>
              <a:rPr lang="cs-CZ" dirty="0" smtClean="0"/>
              <a:t>Menší druhy se živí hmyzem ,větší druhy loví hmyz, ale také ještěrky, malé hady, hlodavce a stromové druhy také ptačí mláďata</a:t>
            </a:r>
          </a:p>
          <a:p>
            <a:r>
              <a:rPr lang="cs-CZ" dirty="0" smtClean="0"/>
              <a:t>probodne svou kořist klepítky a vstřikne do těla jed, čímž ji ochromí - do těla kořisti vstříkne trávící enzymy a pozře již rozloženou potravu v tekutém stavu - zbytky , které nedokáže rozložit (kosti,kůže) jsou zformovaný do ,,kuličky </a:t>
            </a:r>
            <a:r>
              <a:rPr lang="cs-CZ" i="1" dirty="0" smtClean="0"/>
              <a:t>a odhozeny.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Obranné postavení s kousnutím</a:t>
            </a:r>
            <a:endParaRPr lang="cs-CZ" dirty="0" smtClean="0"/>
          </a:p>
          <a:p>
            <a:r>
              <a:rPr lang="cs-CZ" dirty="0" smtClean="0"/>
              <a:t>vzpřímí hlavohruď a roztáhne klepítka - pokud toto nepřítele neodradí, tak se na něj vrhne a silně jej udeří – další útok je i s jedovatým kousnutím.</a:t>
            </a:r>
          </a:p>
          <a:p>
            <a:r>
              <a:rPr lang="cs-CZ" b="1" dirty="0" smtClean="0"/>
              <a:t>Uvolnění žahavých chloupků</a:t>
            </a:r>
            <a:endParaRPr lang="cs-CZ" dirty="0" smtClean="0"/>
          </a:p>
          <a:p>
            <a:r>
              <a:rPr lang="cs-CZ" dirty="0" smtClean="0"/>
              <a:t>tento způsob obrany mají převážně sklípkani z Ameriky  - pavouk v nebezpečí, nastaví proti útočníkovi zadeček a rychlými pohyby nohy vrhá chloupky proti nepříteli</a:t>
            </a:r>
          </a:p>
          <a:p>
            <a:r>
              <a:rPr lang="cs-CZ" b="1" dirty="0" smtClean="0"/>
              <a:t>Ostřikování výkaly</a:t>
            </a:r>
            <a:endParaRPr lang="cs-CZ" dirty="0" smtClean="0"/>
          </a:p>
          <a:p>
            <a:r>
              <a:rPr lang="cs-CZ" dirty="0" smtClean="0"/>
              <a:t>pavouk nadzvedne zadeček a ostříkne útočníka proudem trusu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VODOUCH STŘÍBŘITÝ</a:t>
            </a:r>
            <a:br>
              <a:rPr lang="cs-CZ" dirty="0" smtClean="0"/>
            </a:br>
            <a:r>
              <a:rPr lang="cs-CZ" sz="2800" dirty="0" smtClean="0"/>
              <a:t>obrázek – učebnice str. 68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jediný známý vodní pavouk </a:t>
            </a:r>
          </a:p>
          <a:p>
            <a:r>
              <a:rPr lang="cs-CZ" dirty="0" smtClean="0"/>
              <a:t>tmavohnědou hlavohruď a šedý zadeček</a:t>
            </a:r>
          </a:p>
          <a:p>
            <a:r>
              <a:rPr lang="cs-CZ" dirty="0" smtClean="0"/>
              <a:t>neumí přijímat rozpuštěný kyslík ve vodě, proto si staví zvláštní síťové klece ve tvaru zvonu mezi vodními rostlinami, v nichž ve vzduchové bublině schraňuje kyslík k dýchání</a:t>
            </a:r>
          </a:p>
          <a:p>
            <a:r>
              <a:rPr lang="cs-CZ" dirty="0" smtClean="0"/>
              <a:t>vzduch přenáší mezi chloupky na zadečku</a:t>
            </a:r>
          </a:p>
          <a:p>
            <a:r>
              <a:rPr lang="cs-CZ" dirty="0" smtClean="0"/>
              <a:t>jde o jednoho z mála druhů pavouků, jejichž samečci (10-15 mm) jsou větší než samičky (8-9 mm)</a:t>
            </a:r>
          </a:p>
          <a:p>
            <a:r>
              <a:rPr lang="cs-CZ" dirty="0" smtClean="0"/>
              <a:t>nejjedovatější pavouk České republiky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6624736" cy="1399032"/>
          </a:xfrm>
        </p:spPr>
        <p:txBody>
          <a:bodyPr/>
          <a:lstStyle/>
          <a:p>
            <a:r>
              <a:rPr lang="cs-CZ" dirty="0" smtClean="0"/>
              <a:t>BĚŽNÍK KOPRETINOVÝ</a:t>
            </a:r>
            <a:br>
              <a:rPr lang="cs-CZ" dirty="0" smtClean="0"/>
            </a:br>
            <a:r>
              <a:rPr lang="cs-CZ" sz="2800" dirty="0" smtClean="0"/>
              <a:t>obrázek – učebnice str. 68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zdržuje se na suchých loukách, zahradách a poblíž polních cest</a:t>
            </a:r>
          </a:p>
          <a:p>
            <a:r>
              <a:rPr lang="cs-CZ" dirty="0" smtClean="0"/>
              <a:t>běžník způsobuje ,,babí léto´´</a:t>
            </a:r>
          </a:p>
          <a:p>
            <a:r>
              <a:rPr lang="cs-CZ" dirty="0" smtClean="0"/>
              <a:t>samice je barevně velmi proměnlivá, od bílé, přes žlutou až k zelené, po stranách zadečku se mohou vyskytovat červené pruhy </a:t>
            </a:r>
          </a:p>
          <a:p>
            <a:r>
              <a:rPr lang="cs-CZ" dirty="0" smtClean="0"/>
              <a:t>u samců je zbarvení jednotné - hlavohruď je tmavě hnědá s úzkým světlým podélným pruhem, zadeček je kontrastně bíle a hnědě pruhovaný, na rozdíl od samice jsou nohy vždy světle a tmavě proužkované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Řád</a:t>
            </a:r>
            <a:r>
              <a:rPr lang="cs-CZ" sz="4000" b="1" dirty="0" smtClean="0"/>
              <a:t>: roztoči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435280" cy="5184576"/>
          </a:xfrm>
        </p:spPr>
        <p:txBody>
          <a:bodyPr>
            <a:normAutofit/>
          </a:bodyPr>
          <a:lstStyle/>
          <a:p>
            <a:r>
              <a:rPr lang="cs-CZ" dirty="0" smtClean="0"/>
              <a:t>drobní pavoukovci</a:t>
            </a:r>
          </a:p>
          <a:p>
            <a:r>
              <a:rPr lang="cs-CZ" dirty="0" smtClean="0"/>
              <a:t>nečlánkované tělo nepatrných rozměrů</a:t>
            </a:r>
          </a:p>
          <a:p>
            <a:r>
              <a:rPr lang="cs-CZ" dirty="0" smtClean="0"/>
              <a:t>hlavohruď srostlá se zadečkem</a:t>
            </a:r>
          </a:p>
          <a:p>
            <a:r>
              <a:rPr lang="cs-CZ" dirty="0" smtClean="0"/>
              <a:t>obtížní parazité živočichů, rostlin i člověka</a:t>
            </a:r>
          </a:p>
          <a:p>
            <a:r>
              <a:rPr lang="cs-CZ" dirty="0" smtClean="0"/>
              <a:t>cizopasí na povrchu těla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/>
          </a:bodyPr>
          <a:lstStyle/>
          <a:p>
            <a:r>
              <a:rPr lang="cs-CZ" dirty="0" smtClean="0"/>
              <a:t>KLÍŠTĚ OBECNÉ</a:t>
            </a:r>
            <a:br>
              <a:rPr lang="cs-CZ" dirty="0" smtClean="0"/>
            </a:br>
            <a:r>
              <a:rPr lang="cs-CZ" sz="2400" dirty="0" smtClean="0"/>
              <a:t>obrázek – učebnice str. 69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0851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živí se sáním krve na savcích, plazech nebo ptácích </a:t>
            </a:r>
          </a:p>
          <a:p>
            <a:r>
              <a:rPr lang="cs-CZ" dirty="0" smtClean="0"/>
              <a:t>klíšťata - přenašeči infekčních chorob - </a:t>
            </a:r>
            <a:r>
              <a:rPr lang="cs-CZ" dirty="0" err="1" smtClean="0"/>
              <a:t>lymská</a:t>
            </a:r>
            <a:r>
              <a:rPr lang="cs-CZ" dirty="0" smtClean="0"/>
              <a:t> borelióza a klíšťová encefalitida</a:t>
            </a:r>
          </a:p>
          <a:p>
            <a:r>
              <a:rPr lang="cs-CZ" dirty="0" smtClean="0"/>
              <a:t>velikost samic se pohybuje od 3,5 do 4,5 mm (po nasátí až 1 cm i více), samečci měří 2,2 – </a:t>
            </a:r>
            <a:r>
              <a:rPr lang="cs-CZ" dirty="0" err="1" smtClean="0"/>
              <a:t>2</a:t>
            </a:r>
            <a:r>
              <a:rPr lang="cs-CZ" dirty="0" smtClean="0"/>
              <a:t>,5 mm. </a:t>
            </a:r>
          </a:p>
          <a:p>
            <a:r>
              <a:rPr lang="cs-CZ" dirty="0" smtClean="0"/>
              <a:t>dospělá klíšťata se vyskytují v trávě vysoké od dvaceti centimetrů do jednoho metru na stoncích, popř. na nízkých keřících -  uchyceni za zadní nohy trpělivě čekají na procházejícího člověka či zvíře – pak se reflexně přichytí na jeho kůži</a:t>
            </a:r>
          </a:p>
          <a:p>
            <a:r>
              <a:rPr lang="cs-CZ" dirty="0" smtClean="0"/>
              <a:t>sání trvá jeden až dva týdny, klíště dokáže hladovět i déle než jeden rok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003232" cy="1399032"/>
          </a:xfrm>
        </p:spPr>
        <p:txBody>
          <a:bodyPr/>
          <a:lstStyle/>
          <a:p>
            <a:r>
              <a:rPr lang="cs-CZ" dirty="0" smtClean="0"/>
              <a:t>Klíště obecné - zajímavosti</a:t>
            </a:r>
            <a:r>
              <a:rPr lang="cs-CZ" sz="2800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7848872" cy="50405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    </a:t>
            </a:r>
            <a:r>
              <a:rPr lang="cs-CZ" u="sng" dirty="0" smtClean="0">
                <a:solidFill>
                  <a:srgbClr val="FFFF00"/>
                </a:solidFill>
              </a:rPr>
              <a:t>Ochranný chitinový štít</a:t>
            </a:r>
            <a:r>
              <a:rPr lang="cs-CZ" dirty="0" smtClean="0">
                <a:solidFill>
                  <a:srgbClr val="FFFF00"/>
                </a:solidFill>
              </a:rPr>
              <a:t>– </a:t>
            </a:r>
            <a:r>
              <a:rPr lang="cs-CZ" dirty="0" smtClean="0"/>
              <a:t>díky němu je tak obtížné klíště rozmáčknout</a:t>
            </a:r>
            <a:br>
              <a:rPr lang="cs-CZ" dirty="0" smtClean="0"/>
            </a:br>
            <a:r>
              <a:rPr lang="cs-CZ" u="sng" dirty="0" smtClean="0">
                <a:solidFill>
                  <a:srgbClr val="FFFF00"/>
                </a:solidFill>
              </a:rPr>
              <a:t>Speciální smyslový orgán </a:t>
            </a:r>
            <a:r>
              <a:rPr lang="cs-CZ" dirty="0" smtClean="0"/>
              <a:t>– díky němu vnímá přítomnost hostitele a dokáže ho vyhledat</a:t>
            </a:r>
            <a:br>
              <a:rPr lang="cs-CZ" dirty="0" smtClean="0"/>
            </a:br>
            <a:r>
              <a:rPr lang="cs-CZ" u="sng" dirty="0" smtClean="0">
                <a:solidFill>
                  <a:srgbClr val="FFFF00"/>
                </a:solidFill>
              </a:rPr>
              <a:t>Tykadla</a:t>
            </a:r>
            <a:r>
              <a:rPr lang="cs-CZ" dirty="0" smtClean="0"/>
              <a:t> – s jejich pomocí klíště nalezne na těle nejvhodnější místo k uchycení a přisátí</a:t>
            </a:r>
            <a:br>
              <a:rPr lang="cs-CZ" dirty="0" smtClean="0"/>
            </a:br>
            <a:r>
              <a:rPr lang="cs-CZ" u="sng" dirty="0" smtClean="0">
                <a:solidFill>
                  <a:srgbClr val="FFFF00"/>
                </a:solidFill>
              </a:rPr>
              <a:t>Kusadla</a:t>
            </a:r>
            <a:r>
              <a:rPr lang="cs-CZ" dirty="0" smtClean="0"/>
              <a:t> – s nimiž klíště prořezává pokožku hostitele</a:t>
            </a:r>
            <a:br>
              <a:rPr lang="cs-CZ" dirty="0" smtClean="0"/>
            </a:br>
            <a:r>
              <a:rPr lang="cs-CZ" u="sng" dirty="0" smtClean="0">
                <a:solidFill>
                  <a:srgbClr val="FFFF00"/>
                </a:solidFill>
              </a:rPr>
              <a:t>Sosáček se zpětnými háčky </a:t>
            </a:r>
            <a:r>
              <a:rPr lang="cs-CZ" dirty="0" smtClean="0"/>
              <a:t>– umožňuje sání a velmi pevné přichycení k hostiteli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9220" name="AutoShape 4" descr="data:image/jpeg;base64,/9j/4AAQSkZJRgABAQAAAQABAAD/2wCEAAkGBhQSEBUUExQUFRQWGBgYGBcWFRQXFxoXGBgVFxoaFxoYHCYeGB0kGhQUHy8gJCcpLCwsGB4xNTAqNSYrLCkBCQoKDgwOFQ8PFykeHxwpKSwsKSkpKSkpKSkpKSksKSkpKSkpKSksLCkpKSopKSkpKSwpKSwpNSkpKSksKSksKf/AABEIAMUBAAMBIgACEQEDEQH/xAAbAAABBQEBAAAAAAAAAAAAAAACAAEDBAUGB//EADsQAAEDAgQDBgYBBAEDBQEAAAEAAhEDIQQxQVESYXEFgZGhsfAGEyLB0eHxFDJCUgczcrIjYnOSwhX/xAAZAQEBAQEBAQAAAAAAAAAAAAAAAQIDBAX/xAAlEQEBAAIBBAEEAwEAAAAAAAAAAQIRAyExQVESBBMiYTJxgUL/2gAMAwEAAhEDEQA/AOzaLJp3TjyTOVClOShaUnsyvEZH8oHSHNEDKE+aBE80UIARtmnczVAgM0gLJRknNlAhaxTTF0nJuC6A3HNMGz6oAfq5opQOLiUmvSnVBw2QOM0xajlNyQA4JyE7TCSAYkpyme5DKBnpTGaEmUznoCKclRz6IZhBIeScqMp+NAQzTA6pnH1TC2SoPiTNQlyIPsgtBqQCRd5pybZoGiDZIXTOCYjTv5qAi3kmd7hO0+SGnnfVA8pzkmafe6cIEDeJSLUxFwnCAck8BEmQMW6pwc06E52QJyeEzmiNkmlAoScUFSoovmZBBO56BzlXdUlN81BNxqNzuaBzlG6ptugkL470BcgNTxUAqXv7KgtgpcagNRN8zZUTl+aXzLqsam6MPQTlycvUDaiRf4IJzUT/ADFW4sk5qINi8x3od7Jzc+9NfFIZRsqGJ804Ei2aYHZO1qgJyQHikT4JTkiGlBxBE7VOAimLrSPZTM3QjZAcRHVBODPRIulUquNhZPxD8THD0PmBrXOJDWhzuFsmTJ1sBopsk30dIckD6jWCXEBozJIA8SvPMN/yg9zg12HDpj/o1Q53cxzQTraV1WGw+Hx+GY+XPpPkgy5hzghwBzBCb9NfHXdPhviPD1XFlOqx7s4E6ZxIv3K0avcuJ+Mvg4UaYr4UOBpwSASXCL8bTnnmuh+Du3f6zCtqERUaeCoMhxAD6hycDPjspL4LOm40QSmM/lWSwAz5KN4kwqis4EidCSP2maCpQ2Pp0Ex3oXBBC58KJzlI8hV3GEDOqXuhNTNDU3UVWognNRD86yrGrFtULSRnmgtcUI+PZVBVkJ/mflBaZWkJ/nKoa0J3PiUFxr9E7SqzX25/ZI1clR0oGadx8PVLjuPd8lE6pFrqspyZ9UDXH35KrSrnXp3KSnXt1yQWD7BSB37u9Cx03TuduFAQt3oHOH4UbqtjOirVK+R5IDxNcxIVXj4nQm4uLJWqNGL5qKChgb319yuS/wCVWRhqIGrqn/i0D1XetHTl1yXNfHvZPzqFJwEmnVYT/wBjjwvPd9J5CVMuzfHdZRrYvsOnUwpw8Bv0tAexrWlr2AcD7ahwB113XKf8f4w0MTXwdT6Zl7WZhtRtqoadjw8Q5Qut+Iu2m4WhUrG5BgAavcYaOk58gV518A9lVMTixinOcGUnveXzerVePqA5X+qNIGqXus/jdvUq9EPa5hcRxAt4gYIkRLeYXkHYPZFb5uKYyu/Dvo8Rfwue3j4SQZLCO6x/uXb/ABT8aswv0N4XVjkDPAwb1OG87NFzbRedY81MU81C5/FVE1RwfJpzDQAGh5dUuLyGiVnLTXHLP9dt/wAb9t4nEUqhxDi9rXNFNzh9V+PiBdH1AQM7yus+bn7leedg9svwmHFFjWm7iXukkkm1hAAA676qSv8AElZ4ILrGx4RwnuLYI8Vn7uMavDlbt2mJx9Om6H1KbSZMOexptnYnRYuL+NsIwma4fyptc+I5tEea4oYOiDPy2gnUF0+ZWlg/6YCHYak/cu4i497iR4Qp92Vbw6bOF+OcPUqBo42zk57WtaTlFnEiZ1ELYL55FcZ272Dh61BzsOxrKrPq4RbiAzESQeUaqX4R7ceR8itIqASzis4tizTOoGW46LpMnO4+nU1X5KvU66n1TmpNxooS+VWBE++acuQcf6Qucim+ZvzuiL7nogiLZnOFHeZRE5qZcgn45gaTdRubMHU5bBNOY115ILIqR3p+Ob8lC12iUQVUdm45d91HiOfQqcgbbIHNsfBaZZbiQY3yP5RMrzY5j9KerR1sY9/lVKlIWPcoLLa+x5gqf51oPXks1r/S36TsxM2yMe5CCzUqzPOFQrVrcwcuR2Q1cYA2fGc7C/ULLpdsU6o4QSTbTTQqLpt4Kp+1o/PC5+jX4XG/Q/ZW/wCp+nO6on7Z7eZhaLqrpIEQ0RJJMACevguUpf8AKrQJfh3NaZuyo1xiYyLR6hH8YYE4mk0tMmmXODbfVYAjrYR37rhm1qgYSAGlpb9QaGPzieKJkOLQdbjZYtrpjJZ1dx8QfEeHxuFfTa80qnDxhlZoHHEyz6SfquIi4MaSuZ7G/wCRKuGw4osptcQXQ9zyYDr8IZlAPNcnWcf7iZJJOc63J3MqJlzeyftr9Nul2/L+J7buMl2ZJ3JzK3qLw4TuuHct/wCHu0P8Dpl0XHPHp0dsL7bL2oQ1TgTyQuC89emKz2oJIVs4c/x6J39mPABIImcwQLKNdFeniSFD2mx1Xhe1zRUbuIm8i+cjfzTuahBW5lYzcJXVdj491SlLxw1BZzdJGo5EKwXw4aD8rjxUKs0+03ARxGNpt5rtOX282XB6rqvRC4yRvP2WRhe3f9hI1iy0qOLa4EgidsjH3XSZyuOXHlj3G3NC2xOg87/ZEbXF58vcJwwXJ7vBbYKna5GfkUoEXHMn/bqjBkmctOQQnIRpsiBcBCechqPNRtffl99FI86bR4qjuIuCmcAd4RR5eCTjE934WmEVZkD33KlXEX5juz/atuNozjr5KnWIOuce/JBSqui8HWwOs3VXEVbZ98XUmLeJv3W3BH5VWi6QdchGygyviftQUqJueKoeEZwBH1GRy05rHLK2FNgC0wQRe2it/HNE/wBOxzQSGvbJGUOa4R48PiFa7G7boV6LG8dP5gYAQTEmwIvnlpus+XT/AJZ1D4gcT9Qt7haWH7YDni8H7oe0MDRElzmMkAiXNFj1KxnYik2SKjXOtDWuBcTyhE1tv08ZYznJuOqyPiIUHAmo9rKjhLbEmbQSAc9JOhWSzF4iu4so/S0G7hIgbl2nQKw34Za1ofVqSwS55DYMDMTM3jM3Ut21Jru5ri+mCLCx31UL6cc1f7Qw3A+QDwPAcJzAOUx4Hoqbgpt0kQq/2Kyao6KKjhi9wa0S46dBPTTNb3YfZRaOI5nTZc87qOmM6tUM1uia2U5MKMleZ6ZFqnhobxcTWyDM6ZmetojcpUPm8Jh5+lvFeSIk2/XNQf1/08MCxmYv7/KZnaxBH+o0yJ6kXzAVTqsHBteySGscbgGQcvOYPuVRxHZ7muixPI52lBiMY58F143ziVE55OkXRSdhT/qVGKRUhe6342uoqr3NN/EZeKLsJb3KWjiSPyo24gnVSgTmI6INjB9rzAce/r6rUsTYyNx6hcoaZCv9ndpFhg3bqPuF0w5ddK5cnBLN4uii3PWPfJRxflr5J2PBa075Jqtu8+/Fep4tAq20kTZELm9kVT0yHeo3O3zue7REd8bITYykcuXvdM19r8+XetuatVMHrcRkszEO278r7eav4t0AQY05fysyrUnMGLcsv4UFbEfU0EZjMRfKJ+/eoKdaCTFxwx3jXcXCOoDJve+toUQpkcW8Rzg5dd0EdbDB7SwggHWSLyD3HIg8gsfF/CNGpIPEDMSW03O0/wAi3iz3Oq3ieKJva7hIFsgdkDhkZuIPcMrKLLpzLvgJkNDqpIAM/QA6ZMySSLdFfwHwThmFruF7+bn5HQ8LYBteFtvoyOHSQeewPMXv0R0QRIMiIvvKmo18r7cpjg1uMwtFggNlxDTwgg8RAjKYYc9wpPjBwGFPCLue1uRtHE4z/wDRRdr0KtLGf1DTTgAACrLKbhw8JHzLNaZLrOLdDfJYPbXbLsVVIqODKbT/AGscHBo5RZ9QzE5DkAVm+XSeK6DszsttfBUS4XDSAdbOcPsqJ+Emg3Lj4D0Wt8Ldqmqyo0gNazg+WGgw1haQGyf7j9MknOZWjXprzZ3V6PRxzfdj1eyGUWMLWFsj/wB1yCRJLhe0DUWRYZ7cjI8FtYh/zMNwx9TTYhs6XvFo+myxH0o0WLXXHE9ZmyruUvEoqgWWkFUqu5ynqnaVXcqE0q1Sr3+q4PeQNYUNAt4xMxqpOEQ7MkG3Tf0sqJq2CES0kRo6x1NtNN1nmQdlMR4puIZFNmlZx8u4/tSUMRB+oSDp90fyQcjHVRupEZhU20GUxBLDI1FzA8Ak+kMwZByyHoSqWHqFpkbRtmtajWa5hkQ/XWeY2zyWMnTFY7Mxn+BNjYHY/tazhHvZYDWeK3cM/jaD4x4Fd+DPf415fqePWsoKJmY6Jn2AnM5d10nmNeaaozT3vZel43dTa8dPsmcNR795ogQAffRC8AWzH4Ga25qWL99clmYhszrGfVamJZJHj0JyhZOIudBAk3g+5PooKVRt50Met/JM1pc4wdhpkpXOJzgDzj0KBozEZXbDt8/wgalUzjKZ8B/KG0AkZD0En0RT9G0m8zlr6FNiBmAO7XhtEIJHQPqN9AekohlE/Tn6CEIi40tbbO6q9p9q08M0mq6JEAZlxEmGgazrkN1FkFjcc2i01aruFoJBH+x2aNSdlyHZHZjsdXdXrf8ARbkGjhadmNA/xGbjr1NoaeHq4+t8ys7/ANFpgcMhsf60531cV2dJ7Wta2mA0NAaAMrbeKx3df49PKy6oOCDaPpG0RPcMlWiQgqukeUe8lS7K7XbWdUbk6m4iN2gwHD79264c08u3BfC9hK3A+DkcxMKPG9nhxPAZHKUqzUWDx5YdINssgdjnruuEeqzzGNWpkZhQQuk7RwheC4ME5mHFxA0sucrWKjU6q7wqryrFRypvzWoVIEbSlTZxCRkDHfzTkclamzEqKoVI5RuUAFSU3kdPJD8sxbODPiCPTzUoIcTEwN4nbTO60JaVNhOZaOcT3bqxQ4d5962VIbKWmsVvFt06AIEROWhJ6DX7K/hZbMnidY5yRNoM3BsM/NYuErkGxW3TxLnvBeDPDBMyDcAR4eRyTiusozzT8KOL33KREdcj35JwMtRn5oneNpt116L3x8yu0aLZhDOe3pojj0hMTttuujkgqi2/2WVisOQdwDPdf9LafT1576hVMSzblGqDBeZE65bA5zfJRUiWy8Xkx0An+4eS0sTh4u0HUxPkN9VTLWlsXtlOf7EFQQNI+Zw5NcO8H+E7DIvmIBItlN+8wELSBY6CJHvmjrU9BqeltPsoMTtb4k+U7gY1z6ojfhAIBAMXdoYHisLBfDtStUNbFS7UNJEkaTBhrdOELrsTg2FweW3EmdTBsDuYNleosANwQSAALG4kx4eamvbp8tdmQabgAI2gZWziEVOgY9j3v3rScJA1jXXP0skxwI8OtrIm1f5JtYxOXMZ+q53sDs4f12I2p8Yy/wB3WJM9F1bnhkxrf9hcv2W75fa+JpnJ/EN8gx4nuBWcp2dML302atIjPxVao1dB8kFoDha2R6TPOIus3FdnEXbcHxHVebPj11j08fLvpVLC4803AyY16KbG9j/N4jSd8yJcQAeISTLSNxc7HJVKlJNQrOpvD25jwI2O4XGX29Fx8xkVqJBuq9SkumxFFtcFzQA8TxNFuIATLQdbHr1zw8ThyPfuVd6XupYeu6k7ibcag3GRFxynNa3C14aWcDy5kk5OBk6TYggjpfJZjm/juSpcVM8dJxBMhwBiRMxK3MmMsUmKw3C4iZI2nwNs1WcFrYntylUh3y+Co0mBm3h0BmxMbAFLtDs8cDagIIeJLf8AIaTldpixVsZl9sgFSgggaEa8/wAoCxMGrLSRtEgnI8O+t8lbwzmuGcOEy0nvtZVKdW91OQImZmfVStRcoOAdeY5WI5j8Lbw13ZGzeRByAgjPJc9RcbLf7Lp/SXWHEemWvffwTin5Q5rrCrTW3nkhOuYk6e90ovEWhJ7sgPY5+S90fMruQLJtT796J4ulM++5dHIIHL37lRFgn3bP8KbMfhI/hBQxGHt3x5KlicLOWW/T3K2ajdwq76eWX6CgwamGNznoehj8KM0rh20CDK2qmFPudenP1VOrhZAO3rmis1uc7GRlnex96J44QN7k2Gp081PWpQDvM8jz97hQtaSRa0T3AZeOvNQNSFjeN8thcclIGTAi5APhnbofRCLudNwSfTIbRJCdpveczne2w1GaKKJtoAR+Oey5KnftoAjITE6/KJmfBdaDfUgDv5dVyNNpHbPEQYykixiiW+ErOXhvDz/TtjVEzpl9ihpvnQzP5mPDyQZtMHX0gR5J5nLO+e/P0REeOwbXiYIzuLGO7PXNZGJwfDrIOR16O581uh0b5D8n7qnivU+Wi458cyd+PluLDgtIIJa4XBBgjvR1n8f95kQLgAcJykjId2efJWarOImwFpz0jn0JVZwIMixXlsuL2Y5TJnYrBFt4todCqL2LfGOIbw6XmwcJ0IDsugzVOvhQ4AtAEnf6J2BN2nkfFRtlPAMgtvuLG0+OaNuKexpYHBzLHLyE3Ckq0I5KFzCtTJLjKlotY4QXBpMn6gRAAmxFjOUclDwp+FGAnyPii4UTQj4VNh8IXuAAknQKbXsnwGFL3ADU+yumDQAGjIWH2UXZ3Z/y2kZutJ06dArho+gXq4sPjN14ubk+V1O0QOabDofPzTU6cu+xVpuH19Pe6mZhp0Xd5rXSireNo35/hJxg7pjBI3RO56rbmGYy6n34JnAnLL7XKfh97c0XPKyANhOv5TsGR268/wBJb9J9+9UTs8/fsoITT9LeRjyKhqUtsvTNWmiRf3qgqN65nL3yUViY6nDjofHyVbC0DYjY/b7BXcfn5Zb2JJ5SpcDQltsj4HnHcoKtbCDMbZcyZ8OSrHD32OYOkzmfea3HYcA7j73/AEoqmHImORFve6KxoNwYvvnxDMjbTwXKYUk9sVCZ/ti//wAQ/B813tXCSCY5Tyhcb2f2eT2xXF/obJvqQxnlxnwWcvDeHn+nQMfFjkTY9/6EI6rocAe/xmecG6N2FIEQIE6aW/aF1IwcjseWkqshbVi8jLPr+1TcR4+h1Kd07QInLVRsbeRNjf319VlqIXZwc8+VpRDDgj7696OjTJvnqesel1PRZvYCZ52iY6z4LNkrcy12UH9lOIkQRyN/BUatAiQfBdA1pub226qVtL6S0idWyPHPrkuV4Zeztjz2d3KHIg5HTbmIVd9IdD5LsW9iNP8AczOTYkR/FlIz4NY45uAtkRr1C5/Zydp9Rh5cK5qHgK9FpfBFAZ/MdyL4Hk1aOF+HsPTP0Umg6E/UdLy6fJWcGSX6nHw887O+H6tWCGww/wCTpA7tT3LpsH2CKYtd25zP4C6d1Ia+9EApfbqu+HFMXm5OfLLp4ZLMJHeP5+6NuEsNlqfL+rKxt6ZeKHgytaPQ/wArrpw2ptw339+aEUO6fLRXi3b2LpnMjotIndnlkEqn2+yXDlnz6ZImGSqh5mN/f5Qgfb1N0TBblfx9ymHnfyzQM4a6/ZM7L0TtEEeB/SeCfP1n7KBp9+CAd2Ynpa4807Rcg/xf+EQcc55ZdbIMbG0PqziPAi5UnZ1feNlfqUNOYPvuVZ2AF+GYkmPEKKusOnIA652n0SjP3ks6oXsvr5RY/ZXqNTiA0y+yA30gua7AwE43tCqdajaY7m8R/wDwuoblOqhwmDDOOJl73VCTH9zo22aGjuUs7LLqX9gOHkBVKuEztn7/AAtNz8+/L7oSzltrKqMg4AGyVPsqdPc/ytb5Qk+SkDBv7spo2x29liZAjPb3qi//AJwI4ov0tmVrFvj+kgB3beCaXbPb2fGl8/yp2YISLCD5Wi4+6sg+/FM4fbWE0bJlMCOUfj8J2tiRz99ExJ5HuTumWnvP4Q2TsvensotPG/h+VHxe+9PuOvOVUE5yE+46IeGMvcpz6/wgYuTBsiOh/Sepyz/ad3TX9W71QHlPkYTOFr9yI/jylDy5yPWEEzxEHp6pFoCSSqI6z4E82+bg37qVguf+79JkkAkf+X4RhsG366eaSSBAZ9yjLvpna/okkoHeZsnA/H3skkgFgDgJAOfvzRBoB7oSSQO4wfe37KcN9PtqkkgHjt3geMJcVwN480klAwEkd/vyUgbrzP4SSQRudce9/wAIiMkySKMD0I9ExGmlvWEkkQE2HP8AEpPfAJSSRQ8OZ2A8wHeqPikE5GftKZJAIM+Eju9Umtt4pJIH26/ZM7Pw8/4SSWkD/iDGd/fh5oXXskkoP//Z"/>
          <p:cNvSpPr>
            <a:spLocks noChangeAspect="1" noChangeArrowheads="1"/>
          </p:cNvSpPr>
          <p:nvPr/>
        </p:nvSpPr>
        <p:spPr bwMode="auto">
          <a:xfrm>
            <a:off x="63500" y="-898525"/>
            <a:ext cx="2438400" cy="1876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ZÁKOŽKA SVRABOVÁ</a:t>
            </a:r>
            <a:br>
              <a:rPr lang="cs-CZ" dirty="0" smtClean="0"/>
            </a:br>
            <a:r>
              <a:rPr lang="cs-CZ" sz="2800" dirty="0" smtClean="0"/>
              <a:t>obrázek – učebnice str. 69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způsobuje onemocnění zvané svrab</a:t>
            </a:r>
          </a:p>
          <a:p>
            <a:r>
              <a:rPr lang="cs-CZ" dirty="0" smtClean="0"/>
              <a:t>jedná se o ektoparazita, který žije ve svrchních vrstvách kůže, kde si vrtá chodbičky a živí se tkáňovým mokem</a:t>
            </a:r>
          </a:p>
          <a:p>
            <a:r>
              <a:rPr lang="cs-CZ" dirty="0" smtClean="0"/>
              <a:t>nákaza – nedodržováním hygienických zásad</a:t>
            </a:r>
          </a:p>
          <a:p>
            <a:r>
              <a:rPr lang="cs-CZ" dirty="0" smtClean="0"/>
              <a:t>do chodbiček též ukládá vajíčka, ze kterých se později líhnou larvy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5256584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VÝSKYT</a:t>
            </a:r>
            <a:r>
              <a:rPr lang="cs-CZ" dirty="0" smtClean="0"/>
              <a:t> – tropické, subtropické oblasti</a:t>
            </a:r>
          </a:p>
          <a:p>
            <a:r>
              <a:rPr lang="cs-CZ" b="1" dirty="0" smtClean="0"/>
              <a:t>VZHLED</a:t>
            </a:r>
            <a:r>
              <a:rPr lang="cs-CZ" dirty="0" smtClean="0"/>
              <a:t> – připomínají raky</a:t>
            </a:r>
          </a:p>
          <a:p>
            <a:r>
              <a:rPr lang="cs-CZ" dirty="0" smtClean="0"/>
              <a:t>makadla v podobě klepet</a:t>
            </a:r>
          </a:p>
          <a:p>
            <a:r>
              <a:rPr lang="cs-CZ" dirty="0" smtClean="0"/>
              <a:t>hrot s jedovou žlázou – chytání kořisti nebo obrana</a:t>
            </a:r>
          </a:p>
          <a:p>
            <a:r>
              <a:rPr lang="cs-CZ" b="1" dirty="0" smtClean="0"/>
              <a:t>JED</a:t>
            </a:r>
            <a:r>
              <a:rPr lang="cs-CZ" dirty="0" smtClean="0"/>
              <a:t> účinně působí jen na jiné členovce a pro lidi je relativně neškodný; bodnutí způsobí jen místní reakci (bolest, otok) - několik druhů štírů však může být nebezpečných i pro člověka </a:t>
            </a:r>
          </a:p>
          <a:p>
            <a:r>
              <a:rPr lang="cs-CZ" dirty="0" smtClean="0"/>
              <a:t>štíři nejsou schopní vyloučit při bodnutí dostatečné množství jedu potřebného k zabití zdravého dospělého člověka, bodnutí ale dokáže zabít děti či staré nebo nemocné osoby</a:t>
            </a:r>
          </a:p>
          <a:p>
            <a:r>
              <a:rPr lang="cs-CZ" dirty="0" smtClean="0"/>
              <a:t>nejsou-li vydrážděni, jsou štíři plachá a neškodná zvířata, jed používají jen k lovu - před nebezpečím se pokoušejí uniknout, nebo se vůbec nehýbou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ŠTÍR KÝLNATÝ</a:t>
            </a:r>
            <a:br>
              <a:rPr lang="cs-CZ" dirty="0" smtClean="0"/>
            </a:br>
            <a:r>
              <a:rPr lang="cs-CZ" sz="2800" dirty="0" smtClean="0"/>
              <a:t>obrázek – učebnice str. 69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363272" cy="511256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VÝSKYT – u Slapské přehrady</a:t>
            </a:r>
          </a:p>
          <a:p>
            <a:r>
              <a:rPr lang="cs-CZ" dirty="0" smtClean="0"/>
              <a:t>jediný druh štíra v ČR</a:t>
            </a:r>
          </a:p>
          <a:p>
            <a:r>
              <a:rPr lang="cs-CZ" dirty="0" smtClean="0"/>
              <a:t>loví po setmění, kořist registrují dotykem</a:t>
            </a:r>
          </a:p>
          <a:p>
            <a:r>
              <a:rPr lang="cs-CZ" dirty="0" smtClean="0"/>
              <a:t>při páření mají komplikované rituály, kdy nejdříve dochází k rituálnímu tanci a následně, pokud sameček samičce vyhovuje, sameček vypustí spermie na zem a samičku na buňky natlačí - tím dojde </a:t>
            </a:r>
            <a:r>
              <a:rPr lang="cs-CZ" dirty="0" smtClean="0"/>
              <a:t>                  k </a:t>
            </a:r>
            <a:r>
              <a:rPr lang="cs-CZ" dirty="0" smtClean="0"/>
              <a:t>oplození samičky</a:t>
            </a:r>
          </a:p>
          <a:p>
            <a:r>
              <a:rPr lang="cs-CZ" dirty="0" smtClean="0"/>
              <a:t>samice rodí živá mláďata, která nosí na hřbetě, 30 – 35 mláďat zůstává s matkou ještě nějaký čas po prvním svlékání.</a:t>
            </a:r>
          </a:p>
          <a:p>
            <a:r>
              <a:rPr lang="cs-CZ" dirty="0" smtClean="0"/>
              <a:t>jsou </a:t>
            </a:r>
            <a:r>
              <a:rPr lang="cs-CZ" dirty="0" err="1" smtClean="0"/>
              <a:t>gonochoristé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73274"/>
          </a:xfrm>
        </p:spPr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511256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OBRÁZEK – vlastní tvorba</a:t>
            </a:r>
          </a:p>
          <a:p>
            <a:pPr>
              <a:buNone/>
            </a:pPr>
            <a:r>
              <a:rPr lang="cs-CZ" sz="2000" dirty="0" smtClean="0"/>
              <a:t>ČABRADOVÁ, Věra; HASCH, František; SEJPKA, Jaroslav; VANĚČKOVÁ, Ivana: Přírodopis 6,</a:t>
            </a:r>
            <a:r>
              <a:rPr lang="cs-CZ" sz="2000" b="1" dirty="0" smtClean="0"/>
              <a:t> </a:t>
            </a:r>
            <a:r>
              <a:rPr lang="cs-CZ" sz="2000" dirty="0" smtClean="0"/>
              <a:t>učebnice pro základní školy a víceletá gymnázia, Nakladatelství </a:t>
            </a:r>
            <a:r>
              <a:rPr lang="cs-CZ" sz="2000" dirty="0" err="1" smtClean="0"/>
              <a:t>Fraus</a:t>
            </a:r>
            <a:r>
              <a:rPr lang="cs-CZ" sz="2000" dirty="0" smtClean="0"/>
              <a:t> Plzeň 2003. ISBN 80-7238-211-X </a:t>
            </a:r>
          </a:p>
          <a:p>
            <a:pPr>
              <a:buNone/>
            </a:pPr>
            <a:r>
              <a:rPr lang="cs-CZ" sz="2000" dirty="0" smtClean="0"/>
              <a:t>      strany: 67 - 69</a:t>
            </a:r>
          </a:p>
          <a:p>
            <a:endParaRPr lang="cs-CZ" dirty="0"/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772</TotalTime>
  <Words>950</Words>
  <Application>Microsoft Office PowerPoint</Application>
  <PresentationFormat>Předvádění na obrazovce (4:3)</PresentationFormat>
  <Paragraphs>139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Talent</vt:lpstr>
      <vt:lpstr>Snímek 1</vt:lpstr>
      <vt:lpstr>Anotace </vt:lpstr>
      <vt:lpstr>PAVOUKOVCI</vt:lpstr>
      <vt:lpstr>CHARAKTERISTIKA</vt:lpstr>
      <vt:lpstr>KŘIŽÁK OBECNÝ  obrázek – učebnice str. 68</vt:lpstr>
      <vt:lpstr>POKOUTNÍK DOMÁCÍ obrázek – učebnice str. 68</vt:lpstr>
      <vt:lpstr>SKLÍPKANI obrázek – učebnice str. 68</vt:lpstr>
      <vt:lpstr>VODOUCH STŘÍBŘITÝ obrázek – učebnice str. 68</vt:lpstr>
      <vt:lpstr>BĚŽNÍK KOPRETINOVÝ obrázek – učebnice str. 68</vt:lpstr>
      <vt:lpstr>Řád: roztoči</vt:lpstr>
      <vt:lpstr>KLÍŠTĚ OBECNÉ obrázek – učebnice str. 69</vt:lpstr>
      <vt:lpstr>Klíště obecné - zajímavosti </vt:lpstr>
      <vt:lpstr>ZÁKOŽKA SVRABOVÁ obrázek – učebnice str. 69</vt:lpstr>
      <vt:lpstr>ŠTÍŘI</vt:lpstr>
      <vt:lpstr>ŠTÍR KÝLNATÝ obrázek – učebnice str. 69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Pavoukovci</dc:title>
  <dc:creator>uzivatel</dc:creator>
  <cp:lastModifiedBy>Dum</cp:lastModifiedBy>
  <cp:revision>81</cp:revision>
  <dcterms:created xsi:type="dcterms:W3CDTF">2012-03-05T07:16:34Z</dcterms:created>
  <dcterms:modified xsi:type="dcterms:W3CDTF">2013-09-21T06:33:22Z</dcterms:modified>
</cp:coreProperties>
</file>