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080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78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159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565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105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72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10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640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339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377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234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6869C-B2F2-447E-BE59-E30F87533D5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917AB-B053-456B-9813-1C8B6F6DE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556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412776"/>
            <a:ext cx="856895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Hydroxidy – obecná charakteristika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8. 5. 2012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VY_32_INOVACE_21_PZ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58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5750" y="847163"/>
            <a:ext cx="25209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</a:t>
            </a:r>
          </a:p>
          <a:p>
            <a:endParaRPr lang="cs-CZ" sz="2000" b="1" dirty="0"/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473" y="1354996"/>
            <a:ext cx="90485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Výukový </a:t>
            </a:r>
            <a:r>
              <a:rPr lang="cs-CZ" dirty="0" smtClean="0"/>
              <a:t>materiál </a:t>
            </a:r>
            <a:r>
              <a:rPr lang="cs-CZ" dirty="0" smtClean="0"/>
              <a:t>je určen pro výuku v 8. ročníku. Žáci jsou postupně seznamováni s hydroxidy:</a:t>
            </a:r>
          </a:p>
          <a:p>
            <a:r>
              <a:rPr lang="cs-CZ" b="1" dirty="0" smtClean="0"/>
              <a:t>definice, odvozování názvů a vzorců, obecné vlastnosti (disociace na ionty ve vodě, žíraviny)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odvozování vzorců je využita postupná animace a žáci jsou upozorněni na stejné slučovací </a:t>
            </a:r>
            <a:r>
              <a:rPr lang="cs-CZ" dirty="0" smtClean="0"/>
              <a:t>poměry, jaké </a:t>
            </a:r>
            <a:r>
              <a:rPr lang="cs-CZ" dirty="0" smtClean="0"/>
              <a:t>znají z odvozování vzorců halogenidů.</a:t>
            </a:r>
          </a:p>
          <a:p>
            <a:r>
              <a:rPr lang="cs-CZ" dirty="0" smtClean="0"/>
              <a:t> Výklad je doplněn demonstračním pokusem - změna teploty při rozpouštění a otázkami na závěrečné procvičení učiva..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817" y="3748390"/>
            <a:ext cx="88931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Pilotáž:</a:t>
            </a:r>
          </a:p>
          <a:p>
            <a:endParaRPr lang="cs-CZ" b="1" dirty="0"/>
          </a:p>
          <a:p>
            <a:r>
              <a:rPr lang="cs-CZ" dirty="0" smtClean="0"/>
              <a:t>Materiál byl ověřován ve dvou třídách osmého ročníku. Při odvozování vzorců se osvědčila analogie s halogenidy. Obrázky již tradičně velmi </a:t>
            </a:r>
            <a:r>
              <a:rPr lang="cs-CZ" smtClean="0"/>
              <a:t>dobře posloužily </a:t>
            </a:r>
            <a:r>
              <a:rPr lang="cs-CZ" dirty="0" smtClean="0"/>
              <a:t>k aktivizaci většiny žáků ve třídě. Problémy byly pouze u slabých žáků se čtením závorek ve vzorci a rovnicí rozkladu hydroxidů na ionty.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4620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3855" y="2420888"/>
            <a:ext cx="8280920" cy="16813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9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lgerian" pitchFamily="82" charset="0"/>
              </a:rPr>
              <a:t>HYDROXIDY</a:t>
            </a:r>
            <a:endParaRPr lang="cs-CZ" sz="9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40928" y="4725144"/>
            <a:ext cx="2324547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zásady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5123198"/>
            <a:ext cx="1996572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louhy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630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1196752"/>
            <a:ext cx="8892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SLOUČENINY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HYDROXIDOVÉHO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 ANIONTU (OH)</a:t>
            </a:r>
            <a:r>
              <a:rPr lang="cs-CZ" sz="3600" baseline="30000" dirty="0" smtClean="0">
                <a:solidFill>
                  <a:srgbClr val="FF0000"/>
                </a:solidFill>
                <a:latin typeface="Arial Black" pitchFamily="34" charset="0"/>
              </a:rPr>
              <a:t>-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A  KOVOVÉHO 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 NEBO AMONNÉHO KATIONTU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3604374"/>
            <a:ext cx="4771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Napiš vzorec následujících kationtů: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4514" y="4212268"/>
            <a:ext cx="134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sodný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4514" y="4935177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hlinitý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514" y="5687670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amonný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4212268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Na</a:t>
            </a:r>
            <a:r>
              <a:rPr lang="cs-CZ" sz="2800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935177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Al</a:t>
            </a:r>
            <a:r>
              <a:rPr lang="cs-CZ" sz="2800" baseline="30000" dirty="0" smtClean="0">
                <a:solidFill>
                  <a:srgbClr val="00B050"/>
                </a:solidFill>
                <a:latin typeface="Arial Black" pitchFamily="34" charset="0"/>
              </a:rPr>
              <a:t>3+</a:t>
            </a:r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5687670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NH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4</a:t>
            </a:r>
            <a:r>
              <a:rPr lang="cs-CZ" sz="2800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26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23528" y="435593"/>
            <a:ext cx="3672408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NÁZVOSLOVÍ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87270"/>
            <a:ext cx="2715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podst</a:t>
            </a:r>
            <a:r>
              <a:rPr lang="cs-CZ" sz="2800" dirty="0" smtClean="0">
                <a:latin typeface="Arial Black" pitchFamily="34" charset="0"/>
              </a:rPr>
              <a:t>. jméno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087270"/>
            <a:ext cx="3187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přídavné jméno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087270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+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1081" y="3684973"/>
            <a:ext cx="2585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hydroxid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56570" y="3140968"/>
            <a:ext cx="134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sodný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3796305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hlinitý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561964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amonný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2888149" y="3402578"/>
            <a:ext cx="1539835" cy="56300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866149" y="4057915"/>
            <a:ext cx="156183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888149" y="4196431"/>
            <a:ext cx="1539835" cy="62714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79587" y="5263665"/>
            <a:ext cx="48822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odvozené od kationtu,</a:t>
            </a:r>
          </a:p>
          <a:p>
            <a:r>
              <a:rPr lang="cs-CZ" sz="2400" dirty="0" smtClean="0">
                <a:latin typeface="Arial Black" pitchFamily="34" charset="0"/>
              </a:rPr>
              <a:t>koncovka = </a:t>
            </a:r>
            <a:r>
              <a:rPr lang="cs-CZ" sz="2400" dirty="0" err="1" smtClean="0">
                <a:latin typeface="Arial Black" pitchFamily="34" charset="0"/>
              </a:rPr>
              <a:t>ox</a:t>
            </a:r>
            <a:r>
              <a:rPr lang="cs-CZ" sz="2400" dirty="0" smtClean="0">
                <a:latin typeface="Arial Black" pitchFamily="34" charset="0"/>
              </a:rPr>
              <a:t>. číslo</a:t>
            </a:r>
          </a:p>
          <a:p>
            <a:r>
              <a:rPr lang="cs-CZ" sz="2400" dirty="0" smtClean="0">
                <a:latin typeface="Arial Black" pitchFamily="34" charset="0"/>
              </a:rPr>
              <a:t>	        = velikost náboje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76672"/>
            <a:ext cx="324036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VZORCE</a:t>
            </a:r>
            <a:endParaRPr lang="cs-CZ" sz="4000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146253"/>
              </p:ext>
            </p:extLst>
          </p:nvPr>
        </p:nvGraphicFramePr>
        <p:xfrm>
          <a:off x="286694" y="2708920"/>
          <a:ext cx="8677793" cy="3744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4330"/>
                <a:gridCol w="2479369"/>
                <a:gridCol w="1782047"/>
                <a:gridCol w="1782047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název 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hydroxidu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odvození vzorce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vzorec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slučovací 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poměr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aseline="30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l"/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aseline="30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aseline="-25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aseline="-25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131840" y="1660158"/>
            <a:ext cx="5086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 odvozujeme podobně jako halogenidy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1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476672"/>
            <a:ext cx="4492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hydroxid sod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ný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2419" y="192292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Na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49338" y="1922929"/>
            <a:ext cx="1441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(OH)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6892" y="1692096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0994" y="1692095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-I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801784" y="2021973"/>
            <a:ext cx="1229210" cy="5699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801784" y="2021973"/>
            <a:ext cx="1229210" cy="5699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496892" y="2496664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0994" y="2496663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97065" y="3435097"/>
            <a:ext cx="1810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NaOH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0531" y="4861449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 : 1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99221"/>
            <a:ext cx="5307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hydroxid vápe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natý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65732" y="1922929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Ca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90985" y="1922929"/>
            <a:ext cx="1441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(OH)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1708" y="1692096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45107" y="1745005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-I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266073" y="2040240"/>
            <a:ext cx="1229210" cy="5699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346824" y="2040240"/>
            <a:ext cx="1148459" cy="5905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39341" y="248517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62741" y="2399982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9215" y="3429000"/>
            <a:ext cx="2409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Ca(OH)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4486" y="4335475"/>
            <a:ext cx="5688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čtení vzorce: Ca OH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dvakrát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2628" y="5517232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 : 2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30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5" grpId="0"/>
      <p:bldP spid="16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82769"/>
            <a:ext cx="4580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hydroxid hlin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itý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70586" y="1922929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Al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1922929"/>
            <a:ext cx="1441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(OH)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9249" y="1692096"/>
            <a:ext cx="545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9598" y="1692096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-I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054091" y="2021973"/>
            <a:ext cx="1229210" cy="5699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860388" y="2021973"/>
            <a:ext cx="1229210" cy="5699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30996" y="2442229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39413" y="2442229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6336" y="3398897"/>
            <a:ext cx="2239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Al(OH)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1546" y="4561964"/>
            <a:ext cx="2876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přečti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715852"/>
            <a:ext cx="3196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 . . . . . . . . . . . . . . . . . . . .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98911" y="4524424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Al OH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třikrát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48253" y="5540057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 : 3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92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844594"/>
              </p:ext>
            </p:extLst>
          </p:nvPr>
        </p:nvGraphicFramePr>
        <p:xfrm>
          <a:off x="179512" y="1772816"/>
          <a:ext cx="8677793" cy="3744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4330"/>
                <a:gridCol w="2479369"/>
                <a:gridCol w="1782047"/>
                <a:gridCol w="1782047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název 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hydroxidu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odvození vzorce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vzorec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slučovací 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poměr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hydroxid sodný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2000" baseline="30000" dirty="0" smtClean="0">
                          <a:latin typeface="Arial Black" pitchFamily="34" charset="0"/>
                        </a:rPr>
                        <a:t>I</a:t>
                      </a:r>
                      <a:r>
                        <a:rPr lang="cs-CZ" sz="2000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dirty="0" smtClean="0">
                          <a:latin typeface="Arial Black" pitchFamily="34" charset="0"/>
                        </a:rPr>
                        <a:t>(OH)</a:t>
                      </a:r>
                      <a:r>
                        <a:rPr lang="cs-CZ" sz="2000" baseline="-25000" dirty="0" smtClean="0">
                          <a:latin typeface="Arial Black" pitchFamily="34" charset="0"/>
                        </a:rPr>
                        <a:t>1 </a:t>
                      </a:r>
                      <a:r>
                        <a:rPr lang="cs-CZ" sz="2000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aseline="30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sz="2000" dirty="0" err="1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NaOH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 : 1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l"/>
                      <a:endParaRPr lang="cs-CZ" dirty="0" smtClean="0">
                        <a:latin typeface="Arial Black" pitchFamily="34" charset="0"/>
                      </a:endParaRPr>
                    </a:p>
                    <a:p>
                      <a:pPr algn="l"/>
                      <a:r>
                        <a:rPr lang="cs-CZ" dirty="0" smtClean="0">
                          <a:latin typeface="Arial Black" pitchFamily="34" charset="0"/>
                        </a:rPr>
                        <a:t>hydroxid vápenatý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sz="2000" baseline="30000" dirty="0" smtClean="0">
                          <a:latin typeface="Arial Black" pitchFamily="34" charset="0"/>
                        </a:rPr>
                        <a:t>II</a:t>
                      </a:r>
                      <a:r>
                        <a:rPr lang="cs-CZ" sz="2000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dirty="0" smtClean="0">
                          <a:latin typeface="Arial Black" pitchFamily="34" charset="0"/>
                        </a:rPr>
                        <a:t>(OH)</a:t>
                      </a:r>
                      <a:r>
                        <a:rPr lang="cs-CZ" sz="20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aseline="30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Ca(OH)</a:t>
                      </a:r>
                      <a:r>
                        <a:rPr lang="cs-CZ" sz="2000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baseline="-25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 : 2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 smtClean="0">
                        <a:latin typeface="Arial Black" pitchFamily="34" charset="0"/>
                      </a:endParaRPr>
                    </a:p>
                    <a:p>
                      <a:r>
                        <a:rPr lang="cs-CZ" dirty="0" smtClean="0">
                          <a:latin typeface="Arial Black" pitchFamily="34" charset="0"/>
                        </a:rPr>
                        <a:t>hydroxid hlinitý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Al</a:t>
                      </a:r>
                      <a:r>
                        <a:rPr lang="cs-CZ" sz="20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III</a:t>
                      </a:r>
                      <a:r>
                        <a:rPr lang="cs-CZ" sz="2000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1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(OH)</a:t>
                      </a:r>
                      <a:r>
                        <a:rPr lang="cs-CZ" sz="2000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3</a:t>
                      </a:r>
                      <a:r>
                        <a:rPr lang="cs-CZ" sz="2000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-I</a:t>
                      </a:r>
                      <a:endParaRPr lang="cs-CZ" sz="2000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Al(OH)</a:t>
                      </a:r>
                      <a:r>
                        <a:rPr lang="cs-CZ" sz="2000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baseline="-250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 : 3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947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0177" y="476672"/>
            <a:ext cx="324036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vlastnosti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42644"/>
            <a:ext cx="458465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rozpouštění ve vodě 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2198" y="346956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1681" y="3915149"/>
            <a:ext cx="3566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rozklad na ionty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033805" y="4438369"/>
            <a:ext cx="3930884" cy="835594"/>
            <a:chOff x="4033805" y="4438369"/>
            <a:chExt cx="3930884" cy="835594"/>
          </a:xfrm>
        </p:grpSpPr>
        <p:sp>
          <p:nvSpPr>
            <p:cNvPr id="5" name="TextovéPole 4"/>
            <p:cNvSpPr txBox="1"/>
            <p:nvPr/>
          </p:nvSpPr>
          <p:spPr>
            <a:xfrm>
              <a:off x="4033805" y="4566077"/>
              <a:ext cx="39308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>
                  <a:latin typeface="Arial Black" pitchFamily="34" charset="0"/>
                </a:rPr>
                <a:t>NaOH</a:t>
              </a:r>
              <a:r>
                <a:rPr lang="cs-CZ" sz="2800" dirty="0" smtClean="0">
                  <a:latin typeface="Arial Black" pitchFamily="34" charset="0"/>
                </a:rPr>
                <a:t> </a:t>
              </a:r>
              <a:r>
                <a:rPr lang="cs-CZ" sz="4000" b="1" dirty="0" smtClean="0">
                  <a:latin typeface="Arial Black" pitchFamily="34" charset="0"/>
                </a:rPr>
                <a:t>→</a:t>
              </a:r>
              <a:r>
                <a:rPr lang="cs-CZ" sz="2800" dirty="0" smtClean="0">
                  <a:latin typeface="Arial Black" pitchFamily="34" charset="0"/>
                </a:rPr>
                <a:t> Na</a:t>
              </a:r>
              <a:r>
                <a:rPr lang="cs-CZ" sz="2800" baseline="30000" dirty="0" smtClean="0">
                  <a:latin typeface="Arial Black" pitchFamily="34" charset="0"/>
                </a:rPr>
                <a:t>+</a:t>
              </a:r>
              <a:r>
                <a:rPr lang="cs-CZ" sz="2800" dirty="0" smtClean="0">
                  <a:latin typeface="Arial Black" pitchFamily="34" charset="0"/>
                </a:rPr>
                <a:t> + OH</a:t>
              </a:r>
              <a:r>
                <a:rPr lang="cs-CZ" sz="2800" baseline="30000" dirty="0" smtClean="0">
                  <a:latin typeface="Arial Black" pitchFamily="34" charset="0"/>
                </a:rPr>
                <a:t>-</a:t>
              </a:r>
              <a:endParaRPr lang="cs-CZ" sz="2800" baseline="30000" dirty="0">
                <a:latin typeface="Arial Black" pitchFamily="34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284815" y="4438369"/>
              <a:ext cx="8159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>
                  <a:latin typeface="Arial Black" pitchFamily="34" charset="0"/>
                </a:rPr>
                <a:t>H</a:t>
              </a:r>
              <a:r>
                <a:rPr lang="cs-CZ" sz="1400" baseline="-25000" dirty="0" smtClean="0">
                  <a:latin typeface="Arial Black" pitchFamily="34" charset="0"/>
                </a:rPr>
                <a:t>2</a:t>
              </a:r>
              <a:r>
                <a:rPr lang="cs-CZ" sz="1400" dirty="0" smtClean="0">
                  <a:latin typeface="Arial Black" pitchFamily="34" charset="0"/>
                </a:rPr>
                <a:t>O</a:t>
              </a:r>
              <a:endParaRPr lang="cs-CZ" sz="1400" dirty="0">
                <a:latin typeface="Arial Black" pitchFamily="34" charset="0"/>
              </a:endParaRPr>
            </a:p>
          </p:txBody>
        </p:sp>
      </p:grpSp>
      <p:cxnSp>
        <p:nvCxnSpPr>
          <p:cNvPr id="8" name="Přímá spojnice se šipkou 7"/>
          <p:cNvCxnSpPr/>
          <p:nvPr/>
        </p:nvCxnSpPr>
        <p:spPr>
          <a:xfrm flipH="1">
            <a:off x="4881258" y="5203713"/>
            <a:ext cx="1152128" cy="6338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396954" y="5130983"/>
            <a:ext cx="0" cy="7065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96295" y="5890180"/>
            <a:ext cx="1796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sodný kation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02198" y="5890180"/>
            <a:ext cx="2463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hydroxidový anion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681" y="2971800"/>
            <a:ext cx="3764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uvolňuje se teplo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RG38T0MW\MC900351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581" y="2494139"/>
            <a:ext cx="1112193" cy="139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208777" y="3048744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(pokus)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74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3" grpId="0"/>
      <p:bldP spid="15" grpId="0"/>
      <p:bldP spid="7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3618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vznikají žíraviny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827"/>
            <a:ext cx="876141" cy="876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0276" y="1412776"/>
            <a:ext cx="6446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Vyjmenuj základní pravidla pro práci s žíravinami: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06010" y="1916832"/>
            <a:ext cx="574920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- používání základních ochranných pomůcek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964414"/>
            <a:ext cx="548714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- při rozpouštění sypeme </a:t>
            </a:r>
            <a:r>
              <a:rPr lang="cs-CZ" u="sng" dirty="0" smtClean="0">
                <a:solidFill>
                  <a:srgbClr val="00B050"/>
                </a:solidFill>
                <a:latin typeface="Arial Black" pitchFamily="34" charset="0"/>
              </a:rPr>
              <a:t>hydroxid do vody</a:t>
            </a:r>
            <a:endParaRPr lang="cs-CZ" u="sng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0HJFE8EK\MC9001979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16" y="1916832"/>
            <a:ext cx="2052368" cy="181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spojnice 6"/>
          <p:cNvSpPr/>
          <p:nvPr/>
        </p:nvSpPr>
        <p:spPr>
          <a:xfrm flipV="1">
            <a:off x="7602239" y="2593547"/>
            <a:ext cx="64567" cy="4571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798767" y="2203199"/>
            <a:ext cx="1939483" cy="2123215"/>
            <a:chOff x="6804248" y="2186597"/>
            <a:chExt cx="1939483" cy="2123215"/>
          </a:xfrm>
        </p:grpSpPr>
        <p:pic>
          <p:nvPicPr>
            <p:cNvPr id="1029" name="Picture 5" descr="C:\Users\ZS SLOVAN\AppData\Local\Microsoft\Windows\Temporary Internet Files\Content.IE5\0HJFE8EK\MC900379787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4248" y="2729095"/>
              <a:ext cx="1595985" cy="1580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Users\ZS SLOVAN\AppData\Local\Microsoft\Windows\Temporary Internet Files\Content.IE5\RG38T0MW\MC900335785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4272" y="2186597"/>
              <a:ext cx="1259459" cy="539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Vývojový diagram: spojnice 12"/>
            <p:cNvSpPr/>
            <p:nvPr/>
          </p:nvSpPr>
          <p:spPr>
            <a:xfrm>
              <a:off x="7590213" y="2838294"/>
              <a:ext cx="76593" cy="92334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7730213" y="2507423"/>
              <a:ext cx="76593" cy="92334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7615843" y="3333968"/>
              <a:ext cx="76593" cy="92334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2051720" y="4945869"/>
            <a:ext cx="710297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při potřísnění oplachujeme postižené místo proudem</a:t>
            </a:r>
          </a:p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   vody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8" name="Picture 2" descr="C:\Users\ZS SLOVAN\AppData\Local\Microsoft\Windows\Temporary Internet Files\Content.IE5\6J24D9TF\MC900250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32009"/>
            <a:ext cx="1757647" cy="169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09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70176" y="476672"/>
            <a:ext cx="4589856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napiš vzorce: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1985" y="1939485"/>
            <a:ext cx="3725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hydroxid draselný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4835" y="2689316"/>
            <a:ext cx="3142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hydroxid lithný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1985" y="3413672"/>
            <a:ext cx="3932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hydroxid zinečnatý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1985" y="4155563"/>
            <a:ext cx="3542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hydroxid železitý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1652" y="2056253"/>
            <a:ext cx="1071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1652" y="2689316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LiOH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1652" y="3474146"/>
            <a:ext cx="1721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Zn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79454" y="4155563"/>
            <a:ext cx="1688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Fe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06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0176" y="476672"/>
            <a:ext cx="7974232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Napiš rovnice rozkladu na ionty: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4323"/>
            <a:ext cx="17048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KOH </a:t>
            </a:r>
            <a:r>
              <a:rPr lang="cs-CZ" sz="4000" b="1" dirty="0" smtClean="0">
                <a:latin typeface="Franklin Gothic Book"/>
              </a:rPr>
              <a:t>→</a:t>
            </a:r>
            <a:endParaRPr lang="cs-CZ" sz="40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48268"/>
            <a:ext cx="24144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Ca(OH)</a:t>
            </a:r>
            <a:r>
              <a:rPr lang="cs-CZ" sz="2800" baseline="-25000" dirty="0" smtClean="0">
                <a:latin typeface="Arial Black" pitchFamily="34" charset="0"/>
              </a:rPr>
              <a:t>2 </a:t>
            </a:r>
            <a:r>
              <a:rPr lang="cs-CZ" sz="4000" dirty="0" smtClean="0">
                <a:latin typeface="Franklin Gothic Book"/>
              </a:rPr>
              <a:t>→</a:t>
            </a:r>
            <a:r>
              <a:rPr lang="cs-CZ" sz="2800" baseline="-25000" dirty="0" smtClean="0">
                <a:latin typeface="Arial Black" pitchFamily="34" charset="0"/>
              </a:rPr>
              <a:t> 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67466" y="2152414"/>
            <a:ext cx="1840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97121" y="4179774"/>
            <a:ext cx="2377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2+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+ 2OH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7623" y="1602658"/>
            <a:ext cx="81301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hydroxid draselný </a:t>
            </a:r>
            <a:r>
              <a:rPr lang="cs-CZ" sz="2000" dirty="0" smtClean="0">
                <a:latin typeface="Franklin Gothic Book"/>
              </a:rPr>
              <a:t>→ </a:t>
            </a:r>
            <a:r>
              <a:rPr lang="cs-CZ" sz="2000" dirty="0" smtClean="0">
                <a:latin typeface="Arial Black" pitchFamily="34" charset="0"/>
              </a:rPr>
              <a:t>draselný kation a hydroxidový anion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0175" y="3614209"/>
            <a:ext cx="8323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hydroxid vápenatý </a:t>
            </a:r>
            <a:r>
              <a:rPr lang="cs-CZ" dirty="0" smtClean="0">
                <a:latin typeface="Franklin Gothic Book"/>
              </a:rPr>
              <a:t>→ </a:t>
            </a:r>
            <a:r>
              <a:rPr lang="cs-CZ" dirty="0" smtClean="0">
                <a:latin typeface="Arial Black" pitchFamily="34" charset="0"/>
              </a:rPr>
              <a:t> vápenatý kation a dva hydroxidové anionty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77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299" y="692696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253986" y="1196752"/>
            <a:ext cx="83504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BENEŠ, P., PUMPR</a:t>
            </a:r>
            <a:r>
              <a:rPr lang="cs-CZ" dirty="0" smtClean="0"/>
              <a:t>, V., BANÝR,J</a:t>
            </a:r>
            <a:r>
              <a:rPr lang="cs-CZ" dirty="0"/>
              <a:t>. </a:t>
            </a:r>
            <a:r>
              <a:rPr lang="cs-CZ" dirty="0" smtClean="0"/>
              <a:t> Základy </a:t>
            </a:r>
            <a:r>
              <a:rPr lang="cs-CZ" dirty="0"/>
              <a:t>chemie </a:t>
            </a:r>
            <a:r>
              <a:rPr lang="cs-CZ" dirty="0" smtClean="0"/>
              <a:t>1. </a:t>
            </a:r>
            <a:r>
              <a:rPr lang="cs-CZ" dirty="0"/>
              <a:t>vyd. 1. Praha: Fortuna, </a:t>
            </a:r>
            <a:r>
              <a:rPr lang="cs-CZ" dirty="0" smtClean="0"/>
              <a:t>1993. </a:t>
            </a:r>
          </a:p>
          <a:p>
            <a:r>
              <a:rPr lang="cs-CZ" dirty="0" smtClean="0"/>
              <a:t>ISBN 8071680435. s. 101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299" y="2253818"/>
            <a:ext cx="1180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8924" y="2623150"/>
            <a:ext cx="88650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VOLNÝ. </a:t>
            </a:r>
            <a:r>
              <a:rPr lang="cs-CZ" i="1" dirty="0"/>
              <a:t>http://cs.wikipedia.org</a:t>
            </a:r>
            <a:r>
              <a:rPr lang="cs-CZ" dirty="0"/>
              <a:t> [online]. 22. 02. 2008, 15:46[cit. </a:t>
            </a:r>
            <a:r>
              <a:rPr lang="cs-CZ" dirty="0" smtClean="0"/>
              <a:t>2012-05-08]. </a:t>
            </a:r>
            <a:r>
              <a:rPr lang="cs-CZ" dirty="0"/>
              <a:t>File: </a:t>
            </a:r>
            <a:r>
              <a:rPr lang="cs-CZ" dirty="0" err="1"/>
              <a:t>Hazard_C.svg</a:t>
            </a:r>
            <a:r>
              <a:rPr lang="cs-CZ" dirty="0"/>
              <a:t>. Dostupné z WWW: &lt;http://cs.wikipedia.org/wiki/Soubor: </a:t>
            </a:r>
            <a:r>
              <a:rPr lang="cs-CZ" dirty="0" err="1"/>
              <a:t>Hazard_C.svg</a:t>
            </a:r>
            <a:r>
              <a:rPr lang="cs-CZ" dirty="0"/>
              <a:t>.</a:t>
            </a:r>
            <a:r>
              <a:rPr lang="en-US" dirty="0"/>
              <a:t>&gt;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0159" y="3516284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378322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705</TotalTime>
  <Words>523</Words>
  <Application>Microsoft Office PowerPoint</Application>
  <PresentationFormat>Předvádění na obrazovce (4:3)</PresentationFormat>
  <Paragraphs>156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32</cp:revision>
  <dcterms:created xsi:type="dcterms:W3CDTF">2012-04-12T16:37:59Z</dcterms:created>
  <dcterms:modified xsi:type="dcterms:W3CDTF">2013-02-09T21:40:23Z</dcterms:modified>
</cp:coreProperties>
</file>