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38F455-2132-4B88-A1F6-BB1D16F9445F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680BBEE-3942-4511-A317-9FFA50CBEB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95536" y="1413867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</a:t>
            </a:r>
          </a:p>
          <a:p>
            <a:r>
              <a:rPr lang="cs-CZ" dirty="0" smtClean="0"/>
              <a:t>ROČNÍK: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Dusík</a:t>
            </a:r>
          </a:p>
          <a:p>
            <a:r>
              <a:rPr lang="cs-CZ" dirty="0" smtClean="0"/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</a:p>
          <a:p>
            <a:r>
              <a:rPr lang="cs-CZ" dirty="0" smtClean="0"/>
              <a:t>DATUM VYTVOŘENÍ: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4. 2. 2012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VY_32_INOVACE_09_PZ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343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708665"/>
            <a:ext cx="88924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Anotace</a:t>
            </a:r>
          </a:p>
          <a:p>
            <a:endParaRPr lang="cs-CZ" sz="2000" b="1" u="sng" dirty="0"/>
          </a:p>
          <a:p>
            <a:r>
              <a:rPr lang="cs-CZ" sz="2000" dirty="0" smtClean="0"/>
              <a:t>Materiál je určen pro žáky 8. ročníku. Jeho obsahem jsou základní údaje o významném prvku – dusíku. Je určen především pro výklad, ale lze jej použít i pro opakování učiva. Žáci v průběhu výuky nejenom pasivně přijímají informace, ale aktivně se podílejí na tvorbě zápisu ( opírajíc se o své dosavadní znalosti, nebo o nápovědu podávanou prostřednictvím obrázků)</a:t>
            </a:r>
          </a:p>
          <a:p>
            <a:endParaRPr lang="cs-CZ" sz="2000" dirty="0" smtClean="0"/>
          </a:p>
          <a:p>
            <a:r>
              <a:rPr lang="cs-CZ" sz="2000" b="1" dirty="0" smtClean="0"/>
              <a:t>Pilotáž:</a:t>
            </a:r>
          </a:p>
          <a:p>
            <a:r>
              <a:rPr lang="cs-CZ" sz="2000" dirty="0" smtClean="0"/>
              <a:t>Materiál byl ověřován ve dvou třídách a  obou  se setkal s kladným ohlasem.</a:t>
            </a:r>
          </a:p>
          <a:p>
            <a:r>
              <a:rPr lang="cs-CZ" sz="2000" dirty="0" smtClean="0"/>
              <a:t>Aktivně se do výuky zapojovali i žáci, kteří jsou obvykle pasivní. Obrázky byly pro žáky dobrou motivací.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633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636912"/>
            <a:ext cx="5173211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Dusík</a:t>
            </a:r>
          </a:p>
          <a:p>
            <a:r>
              <a:rPr lang="cs-CZ" sz="6000" b="1" i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Nitrogenium N</a:t>
            </a:r>
            <a:r>
              <a:rPr lang="cs-CZ" sz="6000" b="1" i="1" baseline="-25000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2</a:t>
            </a:r>
            <a:endParaRPr lang="cs-CZ" sz="6000" b="1" i="1" baseline="-25000" dirty="0">
              <a:solidFill>
                <a:schemeClr val="accent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763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29556" y="129286"/>
            <a:ext cx="3096344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výskyt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7229" y="4481819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b) vázaný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9512" y="2075143"/>
            <a:ext cx="3096344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a)</a:t>
            </a:r>
            <a:r>
              <a:rPr lang="cs-CZ" sz="60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</a:t>
            </a: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volný</a:t>
            </a:r>
            <a:endParaRPr lang="cs-CZ" sz="60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7585" y="1370348"/>
            <a:ext cx="4099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(doplň chybějící údaje)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2469" y="2279842"/>
            <a:ext cx="27911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. . . . . . .  78%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51605" y="2242054"/>
            <a:ext cx="1399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vzduch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9337" y="392206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40467" y="5319856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. . . . . . . . . . 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58057" y="5166091"/>
            <a:ext cx="1661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bílkoviny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1533" y="3371735"/>
            <a:ext cx="1694336" cy="169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5496" y="1749086"/>
            <a:ext cx="1456481" cy="1456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5076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076056" y="4869160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91880" y="3310684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99992" y="1831700"/>
            <a:ext cx="374441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0776" y="548680"/>
            <a:ext cx="3785160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vlastnosti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0776" y="2104524"/>
            <a:ext cx="3929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skupenství a barva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4821" y="3583508"/>
            <a:ext cx="1426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zápach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434372"/>
            <a:ext cx="3040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vzorec  molekuly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91254" y="1981413"/>
            <a:ext cx="31618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bezbarvý plyn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37725" y="3521952"/>
            <a:ext cx="29322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bez zápachu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28439" y="5020753"/>
            <a:ext cx="2366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vzorec  N</a:t>
            </a:r>
            <a:r>
              <a:rPr lang="cs-CZ" sz="4000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4000" baseline="-25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292352" y="812227"/>
            <a:ext cx="4463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Doplň požadované údaje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5417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/>
      <p:bldP spid="9" grpId="0"/>
      <p:bldP spid="10" grpId="0"/>
      <p:bldP spid="11" grpId="0"/>
      <p:bldP spid="12" grpId="0"/>
      <p:bldP spid="1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25536" y="2943153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323699"/>
            <a:ext cx="54321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základě výskytu čistého dusíku vyvoď jeho reaktivitu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0515" y="3172326"/>
            <a:ext cx="32544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málo reaktivní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7770" y="4720788"/>
            <a:ext cx="4395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 názvu odvoď hořlavost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34664" y="4801907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73269" y="332656"/>
            <a:ext cx="4570731" cy="1371222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má . . . . . .  hustotu</a:t>
            </a:r>
          </a:p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než vzduch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95260" y="5034487"/>
            <a:ext cx="22631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nehořlavý</a:t>
            </a:r>
            <a:endParaRPr lang="cs-CZ" sz="4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2699792" y="573454"/>
            <a:ext cx="1619821" cy="1619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9552" y="836712"/>
            <a:ext cx="1930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Doplň text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46916" y="330032"/>
            <a:ext cx="12410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menší</a:t>
            </a:r>
            <a:endParaRPr lang="cs-CZ" sz="32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5232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 animBg="1"/>
      <p:bldP spid="8" grpId="0" animBg="1"/>
      <p:bldP spid="11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39552" y="3535836"/>
            <a:ext cx="7560840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Destilace zkapalněného vzduchu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548680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výroba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289840"/>
            <a:ext cx="90364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základě znalostí o jiných prvcích navrhni způsob výroby dusíku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243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298808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využití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553186" y="2253771"/>
            <a:ext cx="3168352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zdravotnictví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481071" y="3470851"/>
            <a:ext cx="3636726" cy="2996754"/>
            <a:chOff x="5481071" y="3470851"/>
            <a:chExt cx="3636726" cy="2996754"/>
          </a:xfrm>
        </p:grpSpPr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1071" y="3925112"/>
              <a:ext cx="2088232" cy="20882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46878" y="3470851"/>
              <a:ext cx="1570919" cy="29967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8997" y="17929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335" y="3384195"/>
            <a:ext cx="1292598" cy="3393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216024" y="2168039"/>
            <a:ext cx="4644008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Výroba NH</a:t>
            </a:r>
            <a:r>
              <a:rPr lang="cs-CZ" sz="4000" b="1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 HNO</a:t>
            </a:r>
            <a:r>
              <a:rPr lang="cs-CZ" sz="4000" b="1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95936" y="404664"/>
            <a:ext cx="3384376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výroba hnojiv</a:t>
            </a:r>
            <a:endParaRPr lang="cs-CZ" sz="40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037650" y="3573172"/>
            <a:ext cx="2176803" cy="2421959"/>
            <a:chOff x="2037650" y="3573172"/>
            <a:chExt cx="2176803" cy="2421959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7650" y="3573172"/>
              <a:ext cx="1428750" cy="1971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1355" y="4982033"/>
              <a:ext cx="1013098" cy="10130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592999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0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108" y="810181"/>
            <a:ext cx="933621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Napiš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chemickou rovnici vzniku amoniaku </a:t>
            </a:r>
            <a:r>
              <a:rPr lang="cs-CZ" sz="3200" b="1" dirty="0" smtClean="0">
                <a:solidFill>
                  <a:srgbClr val="C00000"/>
                </a:solidFill>
              </a:rPr>
              <a:t>       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NH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reakcí </a:t>
            </a:r>
            <a:r>
              <a:rPr lang="cs-CZ" sz="3200" b="1" dirty="0" smtClean="0">
                <a:solidFill>
                  <a:srgbClr val="C00000"/>
                </a:solidFill>
              </a:rPr>
              <a:t>dusíku a vodíku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320743" y="2461538"/>
            <a:ext cx="6120680" cy="914400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</a:t>
            </a:r>
            <a:r>
              <a:rPr lang="cs-CZ" sz="4000" b="1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+ 3H</a:t>
            </a:r>
            <a:r>
              <a:rPr lang="cs-CZ" sz="4000" b="1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→ 2NH</a:t>
            </a:r>
            <a:r>
              <a:rPr lang="cs-CZ" sz="4000" b="1" baseline="-2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endParaRPr lang="cs-CZ" sz="4000" b="1" baseline="-25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284984"/>
            <a:ext cx="85844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Které rostliny  dokáží vázat vzdušný kyslík 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p</a:t>
            </a:r>
            <a:r>
              <a:rPr lang="cs-CZ" sz="3200" b="1" dirty="0" smtClean="0">
                <a:solidFill>
                  <a:srgbClr val="C00000"/>
                </a:solidFill>
              </a:rPr>
              <a:t>omocí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hlízkových </a:t>
            </a:r>
            <a:r>
              <a:rPr lang="cs-CZ" sz="3200" b="1" dirty="0" smtClean="0">
                <a:solidFill>
                  <a:srgbClr val="C00000"/>
                </a:solidFill>
              </a:rPr>
              <a:t>bakterií a využívat jej 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k </a:t>
            </a:r>
            <a:r>
              <a:rPr lang="cs-CZ" sz="3200" b="1" dirty="0" smtClean="0">
                <a:solidFill>
                  <a:srgbClr val="C00000"/>
                </a:solidFill>
              </a:rPr>
              <a:t>tvorbě bílkovin 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69160"/>
            <a:ext cx="1828800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4139952" y="5446504"/>
            <a:ext cx="4896545" cy="1130424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bobovité - luskoviny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79024" y="138207"/>
            <a:ext cx="3168352" cy="661098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tx1"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Doplňující otázky</a:t>
            </a:r>
            <a:endParaRPr lang="cs-CZ" sz="28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tx1"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8328" y="2092206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61907" y="4985226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133236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7" grpId="0" animBg="1"/>
      <p:bldP spid="8" grpId="0" animBg="1"/>
      <p:bldP spid="6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3170" y="796333"/>
            <a:ext cx="88408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Zdroje:</a:t>
            </a:r>
          </a:p>
          <a:p>
            <a:endParaRPr lang="cs-CZ" dirty="0" smtClean="0"/>
          </a:p>
          <a:p>
            <a:r>
              <a:rPr lang="cs-CZ" dirty="0" smtClean="0"/>
              <a:t>MACH</a:t>
            </a:r>
            <a:r>
              <a:rPr lang="cs-CZ" dirty="0"/>
              <a:t>, J., PLUCKOVÁ, I., ŠIBOR, J. Chemie, Úvod do obecné a anorganické chemie. 1. vyd. Brno: Nová škola, 2010. ISBN 978-80-7289-133-7. s. </a:t>
            </a:r>
            <a:r>
              <a:rPr lang="cs-CZ" dirty="0" smtClean="0"/>
              <a:t>50</a:t>
            </a:r>
            <a:endParaRPr lang="cs-CZ" dirty="0"/>
          </a:p>
          <a:p>
            <a:endParaRPr lang="cs-CZ" dirty="0" smtClean="0"/>
          </a:p>
          <a:p>
            <a:r>
              <a:rPr lang="cs-CZ" sz="2400" i="1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/>
              <a:t>MASUR.</a:t>
            </a:r>
            <a:r>
              <a:rPr lang="en-US" dirty="0" smtClean="0"/>
              <a:t> </a:t>
            </a:r>
            <a:r>
              <a:rPr lang="cs-CZ" dirty="0" smtClean="0"/>
              <a:t>Http:// cs.wikipedia.org.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4. 9. 2010,12:28</a:t>
            </a:r>
            <a:r>
              <a:rPr lang="en-US" dirty="0" smtClean="0"/>
              <a:t> [</a:t>
            </a:r>
            <a:r>
              <a:rPr lang="cs-CZ" dirty="0" smtClean="0"/>
              <a:t>cit. 2012- 02 04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  <a:p>
            <a:r>
              <a:rPr lang="cs-CZ" dirty="0" smtClean="0"/>
              <a:t>File:Gas_cylinder_ammonia.jpg.</a:t>
            </a:r>
            <a:endParaRPr lang="en-US" dirty="0" smtClean="0"/>
          </a:p>
          <a:p>
            <a:r>
              <a:rPr lang="cs-CZ" dirty="0" smtClean="0"/>
              <a:t> Dostupné z www.</a:t>
            </a:r>
            <a:r>
              <a:rPr lang="en-US" dirty="0" smtClean="0"/>
              <a:t>&lt;</a:t>
            </a:r>
            <a:r>
              <a:rPr lang="cs-CZ" dirty="0"/>
              <a:t>http://</a:t>
            </a:r>
            <a:r>
              <a:rPr lang="cs-CZ" dirty="0" smtClean="0"/>
              <a:t>cs.wikipedia.org/wiki/Soubor:Gas_cylinder_ammonia.jpg</a:t>
            </a:r>
            <a:r>
              <a:rPr lang="en-US" dirty="0" smtClean="0"/>
              <a:t>&gt;</a:t>
            </a:r>
            <a:endParaRPr lang="cs-CZ" dirty="0"/>
          </a:p>
          <a:p>
            <a:endParaRPr lang="en-US" dirty="0" smtClean="0"/>
          </a:p>
          <a:p>
            <a:r>
              <a:rPr lang="en-US" dirty="0" err="1" smtClean="0"/>
              <a:t>VINNOCUR,Jeffrey.M</a:t>
            </a:r>
            <a:r>
              <a:rPr lang="en-US" dirty="0" smtClean="0"/>
              <a:t>. Http:</a:t>
            </a:r>
            <a:r>
              <a:rPr lang="cs-CZ" dirty="0"/>
              <a:t> cs.wikipedia.org.</a:t>
            </a:r>
            <a:r>
              <a:rPr lang="en-US" dirty="0"/>
              <a:t>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 smtClean="0"/>
              <a:t>.</a:t>
            </a:r>
            <a:r>
              <a:rPr lang="en-US" dirty="0" smtClean="0"/>
              <a:t>23. 4. 2006, 23:08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2012-02-04</a:t>
            </a:r>
            <a:r>
              <a:rPr lang="en-US" dirty="0" smtClean="0"/>
              <a:t>]</a:t>
            </a:r>
            <a:r>
              <a:rPr lang="cs-CZ" dirty="0"/>
              <a:t>.</a:t>
            </a:r>
          </a:p>
          <a:p>
            <a:r>
              <a:rPr lang="en-US" dirty="0" smtClean="0"/>
              <a:t>File: </a:t>
            </a:r>
            <a:r>
              <a:rPr lang="cs-CZ" dirty="0" err="1"/>
              <a:t>Liquid</a:t>
            </a:r>
            <a:r>
              <a:rPr lang="cs-CZ" dirty="0"/>
              <a:t> </a:t>
            </a:r>
            <a:r>
              <a:rPr lang="cs-CZ" dirty="0" err="1"/>
              <a:t>nitrogen</a:t>
            </a:r>
            <a:r>
              <a:rPr lang="cs-CZ" dirty="0"/>
              <a:t> </a:t>
            </a:r>
            <a:r>
              <a:rPr lang="cs-CZ" dirty="0" smtClean="0"/>
              <a:t>tank.JPG</a:t>
            </a:r>
            <a:endParaRPr lang="en-US" dirty="0" smtClean="0"/>
          </a:p>
          <a:p>
            <a:r>
              <a:rPr lang="cs-CZ" dirty="0"/>
              <a:t>Dostupné z www.</a:t>
            </a:r>
            <a:r>
              <a:rPr lang="en-US" dirty="0"/>
              <a:t>&lt;</a:t>
            </a:r>
            <a:r>
              <a:rPr lang="cs-CZ" dirty="0"/>
              <a:t>http://cs.wikipedia.org/wiki/Soubor</a:t>
            </a:r>
            <a:r>
              <a:rPr lang="cs-CZ" dirty="0" smtClean="0"/>
              <a:t>:</a:t>
            </a:r>
            <a:r>
              <a:rPr lang="en-US" dirty="0" smtClean="0"/>
              <a:t> </a:t>
            </a:r>
            <a:r>
              <a:rPr lang="cs-CZ" dirty="0" err="1"/>
              <a:t>Liquid</a:t>
            </a:r>
            <a:r>
              <a:rPr lang="cs-CZ" dirty="0"/>
              <a:t> </a:t>
            </a:r>
            <a:r>
              <a:rPr lang="cs-CZ" dirty="0" err="1"/>
              <a:t>nitrogen</a:t>
            </a:r>
            <a:r>
              <a:rPr lang="cs-CZ" dirty="0"/>
              <a:t> </a:t>
            </a:r>
            <a:r>
              <a:rPr lang="cs-CZ" dirty="0" smtClean="0"/>
              <a:t>tank.jpg</a:t>
            </a:r>
            <a:r>
              <a:rPr lang="en-US" dirty="0"/>
              <a:t>&gt;</a:t>
            </a:r>
            <a:endParaRPr lang="cs-CZ" dirty="0"/>
          </a:p>
          <a:p>
            <a:endParaRPr lang="en-US" dirty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</a:t>
            </a:r>
            <a:endParaRPr lang="en-US" i="1" dirty="0" smtClean="0"/>
          </a:p>
          <a:p>
            <a:endParaRPr lang="en-US" i="1" dirty="0"/>
          </a:p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105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222</TotalTime>
  <Words>429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Dum</cp:lastModifiedBy>
  <cp:revision>31</cp:revision>
  <dcterms:created xsi:type="dcterms:W3CDTF">2012-02-05T13:08:37Z</dcterms:created>
  <dcterms:modified xsi:type="dcterms:W3CDTF">2013-09-21T09:59:13Z</dcterms:modified>
</cp:coreProperties>
</file>