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1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157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CD0BB1-92AB-46B7-AE27-75C53FA9AA62}" type="doc">
      <dgm:prSet loTypeId="urn:microsoft.com/office/officeart/2005/8/layout/hierarchy6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5903694-BDC3-4D4D-926D-B45EF4473619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5400" b="1" cap="none" spc="0" dirty="0" smtClean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rPr>
            <a:t>Chemické složení sloučeniny</a:t>
          </a:r>
          <a:endParaRPr lang="cs-CZ" sz="5400" b="1" cap="none" spc="0" dirty="0">
            <a:ln w="31550" cmpd="sng">
              <a:gradFill>
                <a:gsLst>
                  <a:gs pos="70000">
                    <a:schemeClr val="accent6">
                      <a:shade val="50000"/>
                      <a:satMod val="190000"/>
                    </a:schemeClr>
                  </a:gs>
                  <a:gs pos="0">
                    <a:schemeClr val="accent6">
                      <a:tint val="77000"/>
                      <a:satMod val="180000"/>
                    </a:schemeClr>
                  </a:gs>
                </a:gsLst>
                <a:lin ang="5400000"/>
              </a:gradFill>
              <a:prstDash val="solid"/>
            </a:ln>
            <a:solidFill>
              <a:schemeClr val="accent6">
                <a:tint val="15000"/>
                <a:satMod val="200000"/>
              </a:schemeClr>
            </a:solidFill>
            <a:effectLst>
              <a:outerShdw blurRad="50800" dist="40000" dir="5400000" algn="tl" rotWithShape="0">
                <a:srgbClr val="000000">
                  <a:shade val="5000"/>
                  <a:satMod val="120000"/>
                  <a:alpha val="33000"/>
                </a:srgbClr>
              </a:outerShdw>
            </a:effectLst>
          </a:endParaRPr>
        </a:p>
      </dgm:t>
    </dgm:pt>
    <dgm:pt modelId="{5545F20A-2D5A-45C1-A663-AC36F032A7AD}" type="parTrans" cxnId="{25DE4D2F-E772-4402-8AEB-C7DC05BABC23}">
      <dgm:prSet/>
      <dgm:spPr/>
      <dgm:t>
        <a:bodyPr/>
        <a:lstStyle/>
        <a:p>
          <a:endParaRPr lang="cs-CZ"/>
        </a:p>
      </dgm:t>
    </dgm:pt>
    <dgm:pt modelId="{90FE368D-DFC8-4529-BCA6-5CE5560F6305}" type="sibTrans" cxnId="{25DE4D2F-E772-4402-8AEB-C7DC05BABC23}">
      <dgm:prSet/>
      <dgm:spPr/>
      <dgm:t>
        <a:bodyPr/>
        <a:lstStyle/>
        <a:p>
          <a:endParaRPr lang="cs-CZ"/>
        </a:p>
      </dgm:t>
    </dgm:pt>
    <dgm:pt modelId="{135303CB-0E5F-4EFA-B785-CFE18CB79B8E}">
      <dgm:prSet phldrT="[Text]" custT="1"/>
      <dgm:spPr>
        <a:gradFill flip="none" rotWithShape="0">
          <a:gsLst>
            <a:gs pos="0">
              <a:schemeClr val="accent6">
                <a:lumMod val="60000"/>
                <a:lumOff val="40000"/>
                <a:shade val="30000"/>
                <a:satMod val="115000"/>
              </a:schemeClr>
            </a:gs>
            <a:gs pos="50000">
              <a:schemeClr val="accent6">
                <a:lumMod val="60000"/>
                <a:lumOff val="40000"/>
                <a:shade val="67500"/>
                <a:satMod val="115000"/>
              </a:schemeClr>
            </a:gs>
            <a:gs pos="100000">
              <a:schemeClr val="accent6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</dgm:spPr>
      <dgm:t>
        <a:bodyPr/>
        <a:lstStyle/>
        <a:p>
          <a:r>
            <a:rPr lang="cs-CZ" sz="4400" b="1" cap="none" spc="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 Black" pitchFamily="34" charset="0"/>
            </a:rPr>
            <a:t>vzorec</a:t>
          </a:r>
        </a:p>
        <a:p>
          <a:r>
            <a:rPr lang="cs-CZ" sz="4400" b="1" cap="none" spc="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 Black" pitchFamily="34" charset="0"/>
            </a:rPr>
            <a:t>CO</a:t>
          </a:r>
          <a:r>
            <a:rPr lang="cs-CZ" sz="4400" b="1" cap="none" spc="0" baseline="-2500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 Black" pitchFamily="34" charset="0"/>
            </a:rPr>
            <a:t>2</a:t>
          </a:r>
          <a:endParaRPr lang="cs-CZ" sz="4400" b="1" cap="none" spc="0" dirty="0">
            <a:ln w="17780" cmpd="sng">
              <a:solidFill>
                <a:schemeClr val="accent1">
                  <a:tint val="3000"/>
                </a:schemeClr>
              </a:solidFill>
              <a:prstDash val="solid"/>
              <a:miter lim="800000"/>
            </a:ln>
            <a:gradFill>
              <a:gsLst>
                <a:gs pos="10000">
                  <a:schemeClr val="accent1">
                    <a:tint val="63000"/>
                    <a:sat val="105000"/>
                  </a:schemeClr>
                </a:gs>
                <a:gs pos="90000">
                  <a:schemeClr val="accent1">
                    <a:shade val="50000"/>
                    <a:satMod val="100000"/>
                  </a:schemeClr>
                </a:gs>
              </a:gsLst>
              <a:lin ang="5400000"/>
            </a:gradFill>
            <a:effectLst>
              <a:outerShdw blurRad="55000" dist="50800" dir="5400000" algn="tl">
                <a:srgbClr val="000000">
                  <a:alpha val="33000"/>
                </a:srgbClr>
              </a:outerShdw>
            </a:effectLst>
            <a:latin typeface="Arial Black" pitchFamily="34" charset="0"/>
          </a:endParaRPr>
        </a:p>
      </dgm:t>
    </dgm:pt>
    <dgm:pt modelId="{5968AD47-B45D-4E5D-9233-35C92BC92C9C}" type="parTrans" cxnId="{198C0DC2-A92F-4671-AE2D-C841C5FB30F4}">
      <dgm:prSet/>
      <dgm:spPr/>
      <dgm:t>
        <a:bodyPr/>
        <a:lstStyle/>
        <a:p>
          <a:endParaRPr lang="cs-CZ"/>
        </a:p>
      </dgm:t>
    </dgm:pt>
    <dgm:pt modelId="{131C7596-7006-4C77-AB93-2A3114E20AA6}" type="sibTrans" cxnId="{198C0DC2-A92F-4671-AE2D-C841C5FB30F4}">
      <dgm:prSet/>
      <dgm:spPr/>
      <dgm:t>
        <a:bodyPr/>
        <a:lstStyle/>
        <a:p>
          <a:endParaRPr lang="cs-CZ"/>
        </a:p>
      </dgm:t>
    </dgm:pt>
    <dgm:pt modelId="{0346DEF7-A9CB-4205-97F7-F80774177EF8}">
      <dgm:prSet phldrT="[Text]" custT="1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8900000" scaled="1"/>
          <a:tileRect/>
        </a:gradFill>
      </dgm:spPr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r>
            <a:rPr lang="cs-CZ" sz="40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rPr>
            <a:t>název</a:t>
          </a:r>
        </a:p>
        <a:p>
          <a:r>
            <a:rPr lang="cs-CZ" sz="30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rPr>
            <a:t>oxid uhličitý</a:t>
          </a:r>
          <a:endParaRPr lang="cs-CZ" sz="30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Arial Black" pitchFamily="34" charset="0"/>
          </a:endParaRPr>
        </a:p>
      </dgm:t>
    </dgm:pt>
    <dgm:pt modelId="{1791E9FB-C985-4C44-BE6F-99F76DC6F548}" type="parTrans" cxnId="{0CC8A5C7-0CB0-4541-9E26-A3041ADCCA65}">
      <dgm:prSet/>
      <dgm:spPr/>
      <dgm:t>
        <a:bodyPr/>
        <a:lstStyle/>
        <a:p>
          <a:endParaRPr lang="cs-CZ"/>
        </a:p>
      </dgm:t>
    </dgm:pt>
    <dgm:pt modelId="{0FD570E7-C514-429C-8EF0-5BDE76389658}" type="sibTrans" cxnId="{0CC8A5C7-0CB0-4541-9E26-A3041ADCCA65}">
      <dgm:prSet/>
      <dgm:spPr/>
      <dgm:t>
        <a:bodyPr/>
        <a:lstStyle/>
        <a:p>
          <a:endParaRPr lang="cs-CZ"/>
        </a:p>
      </dgm:t>
    </dgm:pt>
    <dgm:pt modelId="{DFBF4C20-3642-4990-932A-42D3DC0351E0}" type="pres">
      <dgm:prSet presAssocID="{B7CD0BB1-92AB-46B7-AE27-75C53FA9AA62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4E9AC3-9E0B-4D0E-B6B8-C1B5652B5152}" type="pres">
      <dgm:prSet presAssocID="{B7CD0BB1-92AB-46B7-AE27-75C53FA9AA62}" presName="hierFlow" presStyleCnt="0"/>
      <dgm:spPr/>
    </dgm:pt>
    <dgm:pt modelId="{0311008E-ECFD-4254-87A1-9864A8CDD9E8}" type="pres">
      <dgm:prSet presAssocID="{B7CD0BB1-92AB-46B7-AE27-75C53FA9AA62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37B73FA8-D050-4F46-8C57-BCC35F8370E1}" type="pres">
      <dgm:prSet presAssocID="{A5903694-BDC3-4D4D-926D-B45EF4473619}" presName="Name14" presStyleCnt="0"/>
      <dgm:spPr/>
    </dgm:pt>
    <dgm:pt modelId="{228BAC01-1A56-466C-BDB7-790658CA61F0}" type="pres">
      <dgm:prSet presAssocID="{A5903694-BDC3-4D4D-926D-B45EF4473619}" presName="level1Shape" presStyleLbl="node0" presStyleIdx="0" presStyleCnt="1" custScaleX="175836" custLinFactNeighborX="-1309" custLinFactNeighborY="-105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48F0FD3-2A8D-46FF-9669-2802DD44D32E}" type="pres">
      <dgm:prSet presAssocID="{A5903694-BDC3-4D4D-926D-B45EF4473619}" presName="hierChild2" presStyleCnt="0"/>
      <dgm:spPr/>
    </dgm:pt>
    <dgm:pt modelId="{6FB833DC-66C6-47D1-9FCF-815DC044468F}" type="pres">
      <dgm:prSet presAssocID="{5968AD47-B45D-4E5D-9233-35C92BC92C9C}" presName="Name19" presStyleLbl="parChTrans1D2" presStyleIdx="0" presStyleCnt="2"/>
      <dgm:spPr/>
      <dgm:t>
        <a:bodyPr/>
        <a:lstStyle/>
        <a:p>
          <a:endParaRPr lang="cs-CZ"/>
        </a:p>
      </dgm:t>
    </dgm:pt>
    <dgm:pt modelId="{5DDDC952-CE8C-442C-B79C-22BB2C797008}" type="pres">
      <dgm:prSet presAssocID="{135303CB-0E5F-4EFA-B785-CFE18CB79B8E}" presName="Name21" presStyleCnt="0"/>
      <dgm:spPr/>
    </dgm:pt>
    <dgm:pt modelId="{3C034960-56D8-441C-8EC8-AD10FE46A5F6}" type="pres">
      <dgm:prSet presAssocID="{135303CB-0E5F-4EFA-B785-CFE18CB79B8E}" presName="level2Shape" presStyleLbl="node2" presStyleIdx="0" presStyleCnt="2"/>
      <dgm:spPr/>
      <dgm:t>
        <a:bodyPr/>
        <a:lstStyle/>
        <a:p>
          <a:endParaRPr lang="cs-CZ"/>
        </a:p>
      </dgm:t>
    </dgm:pt>
    <dgm:pt modelId="{A5B2CC4E-C0D9-47A1-96A0-52F3AAAF8646}" type="pres">
      <dgm:prSet presAssocID="{135303CB-0E5F-4EFA-B785-CFE18CB79B8E}" presName="hierChild3" presStyleCnt="0"/>
      <dgm:spPr/>
    </dgm:pt>
    <dgm:pt modelId="{B2F60F81-BEF4-47D7-A52D-1C38A47B1B95}" type="pres">
      <dgm:prSet presAssocID="{1791E9FB-C985-4C44-BE6F-99F76DC6F548}" presName="Name19" presStyleLbl="parChTrans1D2" presStyleIdx="1" presStyleCnt="2"/>
      <dgm:spPr/>
      <dgm:t>
        <a:bodyPr/>
        <a:lstStyle/>
        <a:p>
          <a:endParaRPr lang="cs-CZ"/>
        </a:p>
      </dgm:t>
    </dgm:pt>
    <dgm:pt modelId="{3CB2A897-F2FC-46AC-901A-2EA65C5CD100}" type="pres">
      <dgm:prSet presAssocID="{0346DEF7-A9CB-4205-97F7-F80774177EF8}" presName="Name21" presStyleCnt="0"/>
      <dgm:spPr/>
    </dgm:pt>
    <dgm:pt modelId="{F0152F3A-FF93-4FE3-A118-C71678E23AEB}" type="pres">
      <dgm:prSet presAssocID="{0346DEF7-A9CB-4205-97F7-F80774177EF8}" presName="level2Shape" presStyleLbl="node2" presStyleIdx="1" presStyleCnt="2"/>
      <dgm:spPr/>
      <dgm:t>
        <a:bodyPr/>
        <a:lstStyle/>
        <a:p>
          <a:endParaRPr lang="cs-CZ"/>
        </a:p>
      </dgm:t>
    </dgm:pt>
    <dgm:pt modelId="{7FF5228B-7028-4FCE-9FC3-B7BC62EBCE52}" type="pres">
      <dgm:prSet presAssocID="{0346DEF7-A9CB-4205-97F7-F80774177EF8}" presName="hierChild3" presStyleCnt="0"/>
      <dgm:spPr/>
    </dgm:pt>
    <dgm:pt modelId="{D51333AF-AB71-4B3D-A827-F3ACC3C1CE18}" type="pres">
      <dgm:prSet presAssocID="{B7CD0BB1-92AB-46B7-AE27-75C53FA9AA62}" presName="bgShapesFlow" presStyleCnt="0"/>
      <dgm:spPr/>
    </dgm:pt>
  </dgm:ptLst>
  <dgm:cxnLst>
    <dgm:cxn modelId="{D297BEFD-1409-4619-AABF-9FCFC959ACBA}" type="presOf" srcId="{135303CB-0E5F-4EFA-B785-CFE18CB79B8E}" destId="{3C034960-56D8-441C-8EC8-AD10FE46A5F6}" srcOrd="0" destOrd="0" presId="urn:microsoft.com/office/officeart/2005/8/layout/hierarchy6"/>
    <dgm:cxn modelId="{85120FA5-1C81-42E9-9381-9DE8E5988583}" type="presOf" srcId="{0346DEF7-A9CB-4205-97F7-F80774177EF8}" destId="{F0152F3A-FF93-4FE3-A118-C71678E23AEB}" srcOrd="0" destOrd="0" presId="urn:microsoft.com/office/officeart/2005/8/layout/hierarchy6"/>
    <dgm:cxn modelId="{25DE4D2F-E772-4402-8AEB-C7DC05BABC23}" srcId="{B7CD0BB1-92AB-46B7-AE27-75C53FA9AA62}" destId="{A5903694-BDC3-4D4D-926D-B45EF4473619}" srcOrd="0" destOrd="0" parTransId="{5545F20A-2D5A-45C1-A663-AC36F032A7AD}" sibTransId="{90FE368D-DFC8-4529-BCA6-5CE5560F6305}"/>
    <dgm:cxn modelId="{198C0DC2-A92F-4671-AE2D-C841C5FB30F4}" srcId="{A5903694-BDC3-4D4D-926D-B45EF4473619}" destId="{135303CB-0E5F-4EFA-B785-CFE18CB79B8E}" srcOrd="0" destOrd="0" parTransId="{5968AD47-B45D-4E5D-9233-35C92BC92C9C}" sibTransId="{131C7596-7006-4C77-AB93-2A3114E20AA6}"/>
    <dgm:cxn modelId="{0CC8A5C7-0CB0-4541-9E26-A3041ADCCA65}" srcId="{A5903694-BDC3-4D4D-926D-B45EF4473619}" destId="{0346DEF7-A9CB-4205-97F7-F80774177EF8}" srcOrd="1" destOrd="0" parTransId="{1791E9FB-C985-4C44-BE6F-99F76DC6F548}" sibTransId="{0FD570E7-C514-429C-8EF0-5BDE76389658}"/>
    <dgm:cxn modelId="{2B08EA42-1C93-490E-8C3A-21F48A4182EF}" type="presOf" srcId="{5968AD47-B45D-4E5D-9233-35C92BC92C9C}" destId="{6FB833DC-66C6-47D1-9FCF-815DC044468F}" srcOrd="0" destOrd="0" presId="urn:microsoft.com/office/officeart/2005/8/layout/hierarchy6"/>
    <dgm:cxn modelId="{30ED0B7B-B2F3-4B47-ACF9-8122A4282703}" type="presOf" srcId="{A5903694-BDC3-4D4D-926D-B45EF4473619}" destId="{228BAC01-1A56-466C-BDB7-790658CA61F0}" srcOrd="0" destOrd="0" presId="urn:microsoft.com/office/officeart/2005/8/layout/hierarchy6"/>
    <dgm:cxn modelId="{07B4FE7C-9B38-48C4-9CDE-D02BE793B2B0}" type="presOf" srcId="{1791E9FB-C985-4C44-BE6F-99F76DC6F548}" destId="{B2F60F81-BEF4-47D7-A52D-1C38A47B1B95}" srcOrd="0" destOrd="0" presId="urn:microsoft.com/office/officeart/2005/8/layout/hierarchy6"/>
    <dgm:cxn modelId="{EE92B802-06BD-412B-97D8-CAAF5272DDAC}" type="presOf" srcId="{B7CD0BB1-92AB-46B7-AE27-75C53FA9AA62}" destId="{DFBF4C20-3642-4990-932A-42D3DC0351E0}" srcOrd="0" destOrd="0" presId="urn:microsoft.com/office/officeart/2005/8/layout/hierarchy6"/>
    <dgm:cxn modelId="{0FB5A232-4ED9-49E8-A220-A820006838C2}" type="presParOf" srcId="{DFBF4C20-3642-4990-932A-42D3DC0351E0}" destId="{FD4E9AC3-9E0B-4D0E-B6B8-C1B5652B5152}" srcOrd="0" destOrd="0" presId="urn:microsoft.com/office/officeart/2005/8/layout/hierarchy6"/>
    <dgm:cxn modelId="{B125EDAF-0BA7-49E2-81E4-6D8D8FA62741}" type="presParOf" srcId="{FD4E9AC3-9E0B-4D0E-B6B8-C1B5652B5152}" destId="{0311008E-ECFD-4254-87A1-9864A8CDD9E8}" srcOrd="0" destOrd="0" presId="urn:microsoft.com/office/officeart/2005/8/layout/hierarchy6"/>
    <dgm:cxn modelId="{69D937EC-32E4-4AD9-B61C-D25EEEA91D62}" type="presParOf" srcId="{0311008E-ECFD-4254-87A1-9864A8CDD9E8}" destId="{37B73FA8-D050-4F46-8C57-BCC35F8370E1}" srcOrd="0" destOrd="0" presId="urn:microsoft.com/office/officeart/2005/8/layout/hierarchy6"/>
    <dgm:cxn modelId="{02AC563C-E573-4E65-9A2F-2E1EE204FB07}" type="presParOf" srcId="{37B73FA8-D050-4F46-8C57-BCC35F8370E1}" destId="{228BAC01-1A56-466C-BDB7-790658CA61F0}" srcOrd="0" destOrd="0" presId="urn:microsoft.com/office/officeart/2005/8/layout/hierarchy6"/>
    <dgm:cxn modelId="{457D889A-6BC4-4A05-9E5A-0063B733DA16}" type="presParOf" srcId="{37B73FA8-D050-4F46-8C57-BCC35F8370E1}" destId="{348F0FD3-2A8D-46FF-9669-2802DD44D32E}" srcOrd="1" destOrd="0" presId="urn:microsoft.com/office/officeart/2005/8/layout/hierarchy6"/>
    <dgm:cxn modelId="{0146E341-1769-4450-B734-F97AE678A63C}" type="presParOf" srcId="{348F0FD3-2A8D-46FF-9669-2802DD44D32E}" destId="{6FB833DC-66C6-47D1-9FCF-815DC044468F}" srcOrd="0" destOrd="0" presId="urn:microsoft.com/office/officeart/2005/8/layout/hierarchy6"/>
    <dgm:cxn modelId="{1A88652D-2A02-4B4D-A577-F357023B3DC3}" type="presParOf" srcId="{348F0FD3-2A8D-46FF-9669-2802DD44D32E}" destId="{5DDDC952-CE8C-442C-B79C-22BB2C797008}" srcOrd="1" destOrd="0" presId="urn:microsoft.com/office/officeart/2005/8/layout/hierarchy6"/>
    <dgm:cxn modelId="{12DBC8C1-4D5D-4B38-881A-42E2F11E17C8}" type="presParOf" srcId="{5DDDC952-CE8C-442C-B79C-22BB2C797008}" destId="{3C034960-56D8-441C-8EC8-AD10FE46A5F6}" srcOrd="0" destOrd="0" presId="urn:microsoft.com/office/officeart/2005/8/layout/hierarchy6"/>
    <dgm:cxn modelId="{93EFA584-883E-473F-AE8B-3927700D5297}" type="presParOf" srcId="{5DDDC952-CE8C-442C-B79C-22BB2C797008}" destId="{A5B2CC4E-C0D9-47A1-96A0-52F3AAAF8646}" srcOrd="1" destOrd="0" presId="urn:microsoft.com/office/officeart/2005/8/layout/hierarchy6"/>
    <dgm:cxn modelId="{845BEE39-D207-4845-AA70-C455B1561BCD}" type="presParOf" srcId="{348F0FD3-2A8D-46FF-9669-2802DD44D32E}" destId="{B2F60F81-BEF4-47D7-A52D-1C38A47B1B95}" srcOrd="2" destOrd="0" presId="urn:microsoft.com/office/officeart/2005/8/layout/hierarchy6"/>
    <dgm:cxn modelId="{0A6C59D7-A49B-48CD-A76A-D5B70BADE39D}" type="presParOf" srcId="{348F0FD3-2A8D-46FF-9669-2802DD44D32E}" destId="{3CB2A897-F2FC-46AC-901A-2EA65C5CD100}" srcOrd="3" destOrd="0" presId="urn:microsoft.com/office/officeart/2005/8/layout/hierarchy6"/>
    <dgm:cxn modelId="{3C2D52A6-0263-4EDE-AE9E-EB179D6F4469}" type="presParOf" srcId="{3CB2A897-F2FC-46AC-901A-2EA65C5CD100}" destId="{F0152F3A-FF93-4FE3-A118-C71678E23AEB}" srcOrd="0" destOrd="0" presId="urn:microsoft.com/office/officeart/2005/8/layout/hierarchy6"/>
    <dgm:cxn modelId="{3F16E151-F825-4C00-AD8C-D6FE69581465}" type="presParOf" srcId="{3CB2A897-F2FC-46AC-901A-2EA65C5CD100}" destId="{7FF5228B-7028-4FCE-9FC3-B7BC62EBCE52}" srcOrd="1" destOrd="0" presId="urn:microsoft.com/office/officeart/2005/8/layout/hierarchy6"/>
    <dgm:cxn modelId="{0A1D3CEF-B3F6-4ABB-905B-3AC2A01B06C5}" type="presParOf" srcId="{DFBF4C20-3642-4990-932A-42D3DC0351E0}" destId="{D51333AF-AB71-4B3D-A827-F3ACC3C1CE18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97A679-BB39-4102-A3A7-5BFEEBDF966E}" type="doc">
      <dgm:prSet loTypeId="urn:microsoft.com/office/officeart/2005/8/layout/process1" loCatId="process" qsTypeId="urn:microsoft.com/office/officeart/2005/8/quickstyle/simple1" qsCatId="simple" csTypeId="urn:microsoft.com/office/officeart/2005/8/colors/colorful1" csCatId="colorful" phldr="1"/>
      <dgm:spPr/>
    </dgm:pt>
    <dgm:pt modelId="{B174D897-9805-4801-B552-B94EC5615270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cs-CZ" sz="2400" dirty="0" smtClean="0">
              <a:latin typeface="Arial Black" pitchFamily="34" charset="0"/>
            </a:rPr>
            <a:t>Náboj </a:t>
          </a:r>
        </a:p>
        <a:p>
          <a:r>
            <a:rPr lang="cs-CZ" sz="2400" dirty="0" smtClean="0">
              <a:latin typeface="Arial Black" pitchFamily="34" charset="0"/>
            </a:rPr>
            <a:t>atomu = 0</a:t>
          </a:r>
          <a:endParaRPr lang="cs-CZ" sz="2400" dirty="0">
            <a:latin typeface="Arial Black" pitchFamily="34" charset="0"/>
          </a:endParaRPr>
        </a:p>
      </dgm:t>
    </dgm:pt>
    <dgm:pt modelId="{8E786DD0-8FEF-43A9-91CC-6B050A505642}" type="parTrans" cxnId="{8C343A85-829C-44CC-B85C-69B6EB56990A}">
      <dgm:prSet/>
      <dgm:spPr/>
      <dgm:t>
        <a:bodyPr/>
        <a:lstStyle/>
        <a:p>
          <a:endParaRPr lang="cs-CZ"/>
        </a:p>
      </dgm:t>
    </dgm:pt>
    <dgm:pt modelId="{CCD5CED4-5873-4314-85CE-E88517FDCB27}" type="sibTrans" cxnId="{8C343A85-829C-44CC-B85C-69B6EB56990A}">
      <dgm:prSet/>
      <dgm:spPr>
        <a:solidFill>
          <a:schemeClr val="accent2">
            <a:lumMod val="50000"/>
          </a:schemeClr>
        </a:solidFill>
      </dgm:spPr>
      <dgm:t>
        <a:bodyPr/>
        <a:lstStyle/>
        <a:p>
          <a:endParaRPr lang="cs-CZ"/>
        </a:p>
      </dgm:t>
    </dgm:pt>
    <dgm:pt modelId="{8F23BA8B-9ADD-4BC1-81EC-7BF42A30AF9B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2400" dirty="0" smtClean="0">
              <a:latin typeface="Arial Black" pitchFamily="34" charset="0"/>
            </a:rPr>
            <a:t>Náboj </a:t>
          </a:r>
        </a:p>
        <a:p>
          <a:r>
            <a:rPr lang="cs-CZ" sz="2400" dirty="0" smtClean="0">
              <a:latin typeface="Arial Black" pitchFamily="34" charset="0"/>
            </a:rPr>
            <a:t>molekuly = 0</a:t>
          </a:r>
          <a:endParaRPr lang="cs-CZ" sz="2400" dirty="0">
            <a:latin typeface="Arial Black" pitchFamily="34" charset="0"/>
          </a:endParaRPr>
        </a:p>
      </dgm:t>
    </dgm:pt>
    <dgm:pt modelId="{CFFA953B-AD3A-4774-AEDA-697FE571B76A}" type="parTrans" cxnId="{10754BCC-C745-43BC-A104-4C56FDD419F9}">
      <dgm:prSet/>
      <dgm:spPr/>
      <dgm:t>
        <a:bodyPr/>
        <a:lstStyle/>
        <a:p>
          <a:endParaRPr lang="cs-CZ"/>
        </a:p>
      </dgm:t>
    </dgm:pt>
    <dgm:pt modelId="{2885B73C-E55B-4A42-97A7-426F14CB6263}" type="sibTrans" cxnId="{10754BCC-C745-43BC-A104-4C56FDD419F9}">
      <dgm:prSet/>
      <dgm:spPr>
        <a:solidFill>
          <a:srgbClr val="00B050"/>
        </a:solidFill>
      </dgm:spPr>
      <dgm:t>
        <a:bodyPr/>
        <a:lstStyle/>
        <a:p>
          <a:endParaRPr lang="cs-CZ"/>
        </a:p>
      </dgm:t>
    </dgm:pt>
    <dgm:pt modelId="{DD8287EC-BD7B-4FA6-9F12-760C82FB53DA}">
      <dgm:prSet phldrT="[Text]"/>
      <dgm:spPr>
        <a:solidFill>
          <a:schemeClr val="bg1"/>
        </a:solidFill>
        <a:ln>
          <a:solidFill>
            <a:srgbClr val="FF0000"/>
          </a:solidFill>
        </a:ln>
      </dgm:spPr>
      <dgm:t>
        <a:bodyPr/>
        <a:lstStyle/>
        <a:p>
          <a:r>
            <a:rPr lang="cs-CZ" dirty="0" smtClean="0">
              <a:solidFill>
                <a:srgbClr val="FF0000"/>
              </a:solidFill>
              <a:latin typeface="Arial Black" pitchFamily="34" charset="0"/>
            </a:rPr>
            <a:t>Součet hodnot </a:t>
          </a:r>
          <a:r>
            <a:rPr lang="cs-CZ" dirty="0" err="1" smtClean="0">
              <a:solidFill>
                <a:srgbClr val="FF0000"/>
              </a:solidFill>
              <a:latin typeface="Arial Black" pitchFamily="34" charset="0"/>
            </a:rPr>
            <a:t>ox</a:t>
          </a:r>
          <a:r>
            <a:rPr lang="cs-CZ" dirty="0" smtClean="0">
              <a:solidFill>
                <a:srgbClr val="FF0000"/>
              </a:solidFill>
              <a:latin typeface="Arial Black" pitchFamily="34" charset="0"/>
            </a:rPr>
            <a:t>. č. = 0</a:t>
          </a:r>
          <a:endParaRPr lang="cs-CZ" dirty="0">
            <a:solidFill>
              <a:srgbClr val="FF0000"/>
            </a:solidFill>
            <a:latin typeface="Arial Black" pitchFamily="34" charset="0"/>
          </a:endParaRPr>
        </a:p>
      </dgm:t>
    </dgm:pt>
    <dgm:pt modelId="{9AF6A11B-C8BD-47D4-90FD-E30E2CFE6813}" type="parTrans" cxnId="{16806137-A47C-4954-844B-D33372C1D135}">
      <dgm:prSet/>
      <dgm:spPr/>
      <dgm:t>
        <a:bodyPr/>
        <a:lstStyle/>
        <a:p>
          <a:endParaRPr lang="cs-CZ"/>
        </a:p>
      </dgm:t>
    </dgm:pt>
    <dgm:pt modelId="{0F248C3A-45A8-4B4D-91BA-FD03DF00413A}" type="sibTrans" cxnId="{16806137-A47C-4954-844B-D33372C1D135}">
      <dgm:prSet/>
      <dgm:spPr/>
      <dgm:t>
        <a:bodyPr/>
        <a:lstStyle/>
        <a:p>
          <a:endParaRPr lang="cs-CZ"/>
        </a:p>
      </dgm:t>
    </dgm:pt>
    <dgm:pt modelId="{A8D5EBAD-7868-4C72-848F-94D1FE8A3197}" type="pres">
      <dgm:prSet presAssocID="{2797A679-BB39-4102-A3A7-5BFEEBDF966E}" presName="Name0" presStyleCnt="0">
        <dgm:presLayoutVars>
          <dgm:dir/>
          <dgm:resizeHandles val="exact"/>
        </dgm:presLayoutVars>
      </dgm:prSet>
      <dgm:spPr/>
    </dgm:pt>
    <dgm:pt modelId="{E55F3646-4F00-4EBD-A429-1CCDECBBFD24}" type="pres">
      <dgm:prSet presAssocID="{B174D897-9805-4801-B552-B94EC5615270}" presName="node" presStyleLbl="node1" presStyleIdx="0" presStyleCnt="3" custScaleX="995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5C5CA3-C0BA-4433-B552-909954BF31C6}" type="pres">
      <dgm:prSet presAssocID="{CCD5CED4-5873-4314-85CE-E88517FDCB27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FC4604C-A7E4-44F8-84A4-1D46482A705C}" type="pres">
      <dgm:prSet presAssocID="{CCD5CED4-5873-4314-85CE-E88517FDCB27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8D84BF49-0F70-41CB-8BC7-C95FC3587E36}" type="pres">
      <dgm:prSet presAssocID="{8F23BA8B-9ADD-4BC1-81EC-7BF42A30AF9B}" presName="node" presStyleLbl="node1" presStyleIdx="1" presStyleCnt="3" custScaleX="1229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6867AF-6C7C-42EA-944C-5DF6479DB899}" type="pres">
      <dgm:prSet presAssocID="{2885B73C-E55B-4A42-97A7-426F14CB626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E7FD5CD3-7C88-41FF-B074-3252F1E60D84}" type="pres">
      <dgm:prSet presAssocID="{2885B73C-E55B-4A42-97A7-426F14CB6263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E5D4415C-8E54-454B-8020-CD0CBDDE341F}" type="pres">
      <dgm:prSet presAssocID="{DD8287EC-BD7B-4FA6-9F12-760C82FB53DA}" presName="node" presStyleLbl="node1" presStyleIdx="2" presStyleCnt="3" custScaleX="139786" custLinFactNeighborX="-16576" custLinFactNeighborY="-35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754BCC-C745-43BC-A104-4C56FDD419F9}" srcId="{2797A679-BB39-4102-A3A7-5BFEEBDF966E}" destId="{8F23BA8B-9ADD-4BC1-81EC-7BF42A30AF9B}" srcOrd="1" destOrd="0" parTransId="{CFFA953B-AD3A-4774-AEDA-697FE571B76A}" sibTransId="{2885B73C-E55B-4A42-97A7-426F14CB6263}"/>
    <dgm:cxn modelId="{E57FD6A7-7A07-4A55-8223-7224F673A3CB}" type="presOf" srcId="{2797A679-BB39-4102-A3A7-5BFEEBDF966E}" destId="{A8D5EBAD-7868-4C72-848F-94D1FE8A3197}" srcOrd="0" destOrd="0" presId="urn:microsoft.com/office/officeart/2005/8/layout/process1"/>
    <dgm:cxn modelId="{1EF5EA72-67CA-4F51-80FD-D63DFE876AB1}" type="presOf" srcId="{CCD5CED4-5873-4314-85CE-E88517FDCB27}" destId="{EFC4604C-A7E4-44F8-84A4-1D46482A705C}" srcOrd="1" destOrd="0" presId="urn:microsoft.com/office/officeart/2005/8/layout/process1"/>
    <dgm:cxn modelId="{314A8091-A2B9-46A1-ABC1-68ADB59CD54E}" type="presOf" srcId="{8F23BA8B-9ADD-4BC1-81EC-7BF42A30AF9B}" destId="{8D84BF49-0F70-41CB-8BC7-C95FC3587E36}" srcOrd="0" destOrd="0" presId="urn:microsoft.com/office/officeart/2005/8/layout/process1"/>
    <dgm:cxn modelId="{AB5E9082-CB17-4FD4-A9B9-C13162512CB3}" type="presOf" srcId="{2885B73C-E55B-4A42-97A7-426F14CB6263}" destId="{616867AF-6C7C-42EA-944C-5DF6479DB899}" srcOrd="0" destOrd="0" presId="urn:microsoft.com/office/officeart/2005/8/layout/process1"/>
    <dgm:cxn modelId="{DE2AD8BE-A932-404C-A8AB-071190573E1F}" type="presOf" srcId="{CCD5CED4-5873-4314-85CE-E88517FDCB27}" destId="{095C5CA3-C0BA-4433-B552-909954BF31C6}" srcOrd="0" destOrd="0" presId="urn:microsoft.com/office/officeart/2005/8/layout/process1"/>
    <dgm:cxn modelId="{16806137-A47C-4954-844B-D33372C1D135}" srcId="{2797A679-BB39-4102-A3A7-5BFEEBDF966E}" destId="{DD8287EC-BD7B-4FA6-9F12-760C82FB53DA}" srcOrd="2" destOrd="0" parTransId="{9AF6A11B-C8BD-47D4-90FD-E30E2CFE6813}" sibTransId="{0F248C3A-45A8-4B4D-91BA-FD03DF00413A}"/>
    <dgm:cxn modelId="{EB591E3E-A01D-4B27-93E1-9E854BA2BAF8}" type="presOf" srcId="{DD8287EC-BD7B-4FA6-9F12-760C82FB53DA}" destId="{E5D4415C-8E54-454B-8020-CD0CBDDE341F}" srcOrd="0" destOrd="0" presId="urn:microsoft.com/office/officeart/2005/8/layout/process1"/>
    <dgm:cxn modelId="{A0FC3A5E-32BF-435C-9A0B-A20BC8CA116E}" type="presOf" srcId="{B174D897-9805-4801-B552-B94EC5615270}" destId="{E55F3646-4F00-4EBD-A429-1CCDECBBFD24}" srcOrd="0" destOrd="0" presId="urn:microsoft.com/office/officeart/2005/8/layout/process1"/>
    <dgm:cxn modelId="{1D9016BF-9D7A-4BCB-8735-15A4C35BAE2B}" type="presOf" srcId="{2885B73C-E55B-4A42-97A7-426F14CB6263}" destId="{E7FD5CD3-7C88-41FF-B074-3252F1E60D84}" srcOrd="1" destOrd="0" presId="urn:microsoft.com/office/officeart/2005/8/layout/process1"/>
    <dgm:cxn modelId="{8C343A85-829C-44CC-B85C-69B6EB56990A}" srcId="{2797A679-BB39-4102-A3A7-5BFEEBDF966E}" destId="{B174D897-9805-4801-B552-B94EC5615270}" srcOrd="0" destOrd="0" parTransId="{8E786DD0-8FEF-43A9-91CC-6B050A505642}" sibTransId="{CCD5CED4-5873-4314-85CE-E88517FDCB27}"/>
    <dgm:cxn modelId="{C55194BC-F687-4F86-9183-BA4F74E41003}" type="presParOf" srcId="{A8D5EBAD-7868-4C72-848F-94D1FE8A3197}" destId="{E55F3646-4F00-4EBD-A429-1CCDECBBFD24}" srcOrd="0" destOrd="0" presId="urn:microsoft.com/office/officeart/2005/8/layout/process1"/>
    <dgm:cxn modelId="{7B4F2EA7-0640-4062-9D96-EA706B6F0A39}" type="presParOf" srcId="{A8D5EBAD-7868-4C72-848F-94D1FE8A3197}" destId="{095C5CA3-C0BA-4433-B552-909954BF31C6}" srcOrd="1" destOrd="0" presId="urn:microsoft.com/office/officeart/2005/8/layout/process1"/>
    <dgm:cxn modelId="{65102FFA-F13E-4596-B204-87F18AE58E7E}" type="presParOf" srcId="{095C5CA3-C0BA-4433-B552-909954BF31C6}" destId="{EFC4604C-A7E4-44F8-84A4-1D46482A705C}" srcOrd="0" destOrd="0" presId="urn:microsoft.com/office/officeart/2005/8/layout/process1"/>
    <dgm:cxn modelId="{3F47809A-8855-4978-9E13-D0BDB4E1037B}" type="presParOf" srcId="{A8D5EBAD-7868-4C72-848F-94D1FE8A3197}" destId="{8D84BF49-0F70-41CB-8BC7-C95FC3587E36}" srcOrd="2" destOrd="0" presId="urn:microsoft.com/office/officeart/2005/8/layout/process1"/>
    <dgm:cxn modelId="{EFCB0D87-17DD-46CC-98EB-96B23F566B6A}" type="presParOf" srcId="{A8D5EBAD-7868-4C72-848F-94D1FE8A3197}" destId="{616867AF-6C7C-42EA-944C-5DF6479DB899}" srcOrd="3" destOrd="0" presId="urn:microsoft.com/office/officeart/2005/8/layout/process1"/>
    <dgm:cxn modelId="{2EDEC477-54A7-4F26-8508-82C7A4F3903A}" type="presParOf" srcId="{616867AF-6C7C-42EA-944C-5DF6479DB899}" destId="{E7FD5CD3-7C88-41FF-B074-3252F1E60D84}" srcOrd="0" destOrd="0" presId="urn:microsoft.com/office/officeart/2005/8/layout/process1"/>
    <dgm:cxn modelId="{7D54CC53-9654-47C1-AE64-8A7351529FB7}" type="presParOf" srcId="{A8D5EBAD-7868-4C72-848F-94D1FE8A3197}" destId="{E5D4415C-8E54-454B-8020-CD0CBDDE341F}" srcOrd="4" destOrd="0" presId="urn:microsoft.com/office/officeart/2005/8/layout/process1"/>
  </dgm:cxnLst>
  <dgm:bg>
    <a:solidFill>
      <a:srgbClr val="0070C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8BAC01-1A56-466C-BDB7-790658CA61F0}">
      <dsp:nvSpPr>
        <dsp:cNvPr id="0" name=""/>
        <dsp:cNvSpPr/>
      </dsp:nvSpPr>
      <dsp:spPr>
        <a:xfrm>
          <a:off x="792095" y="175373"/>
          <a:ext cx="5392307" cy="2044445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b="1" kern="1200" cap="none" spc="0" dirty="0" smtClean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rPr>
            <a:t>Chemické složení sloučeniny</a:t>
          </a:r>
          <a:endParaRPr lang="cs-CZ" sz="5400" b="1" kern="1200" cap="none" spc="0" dirty="0">
            <a:ln w="31550" cmpd="sng">
              <a:gradFill>
                <a:gsLst>
                  <a:gs pos="70000">
                    <a:schemeClr val="accent6">
                      <a:shade val="50000"/>
                      <a:satMod val="190000"/>
                    </a:schemeClr>
                  </a:gs>
                  <a:gs pos="0">
                    <a:schemeClr val="accent6">
                      <a:tint val="77000"/>
                      <a:satMod val="180000"/>
                    </a:schemeClr>
                  </a:gs>
                </a:gsLst>
                <a:lin ang="5400000"/>
              </a:gradFill>
              <a:prstDash val="solid"/>
            </a:ln>
            <a:solidFill>
              <a:schemeClr val="accent6">
                <a:tint val="15000"/>
                <a:satMod val="200000"/>
              </a:schemeClr>
            </a:solidFill>
            <a:effectLst>
              <a:outerShdw blurRad="50800" dist="40000" dir="5400000" algn="tl" rotWithShape="0">
                <a:srgbClr val="000000">
                  <a:shade val="5000"/>
                  <a:satMod val="120000"/>
                  <a:alpha val="33000"/>
                </a:srgbClr>
              </a:outerShdw>
            </a:effectLst>
          </a:endParaRPr>
        </a:p>
      </dsp:txBody>
      <dsp:txXfrm>
        <a:off x="851975" y="235253"/>
        <a:ext cx="5272547" cy="1924685"/>
      </dsp:txXfrm>
    </dsp:sp>
    <dsp:sp modelId="{6FB833DC-66C6-47D1-9FCF-815DC044468F}">
      <dsp:nvSpPr>
        <dsp:cNvPr id="0" name=""/>
        <dsp:cNvSpPr/>
      </dsp:nvSpPr>
      <dsp:spPr>
        <a:xfrm>
          <a:off x="1535057" y="2219819"/>
          <a:ext cx="1953192" cy="1033385"/>
        </a:xfrm>
        <a:custGeom>
          <a:avLst/>
          <a:gdLst/>
          <a:ahLst/>
          <a:cxnLst/>
          <a:rect l="0" t="0" r="0" b="0"/>
          <a:pathLst>
            <a:path>
              <a:moveTo>
                <a:pt x="1953192" y="0"/>
              </a:moveTo>
              <a:lnTo>
                <a:pt x="1953192" y="516692"/>
              </a:lnTo>
              <a:lnTo>
                <a:pt x="0" y="516692"/>
              </a:lnTo>
              <a:lnTo>
                <a:pt x="0" y="10333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034960-56D8-441C-8EC8-AD10FE46A5F6}">
      <dsp:nvSpPr>
        <dsp:cNvPr id="0" name=""/>
        <dsp:cNvSpPr/>
      </dsp:nvSpPr>
      <dsp:spPr>
        <a:xfrm>
          <a:off x="1722" y="3253205"/>
          <a:ext cx="3066668" cy="2044445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chemeClr val="accent6">
                <a:lumMod val="60000"/>
                <a:lumOff val="40000"/>
                <a:shade val="30000"/>
                <a:satMod val="115000"/>
              </a:schemeClr>
            </a:gs>
            <a:gs pos="50000">
              <a:schemeClr val="accent6">
                <a:lumMod val="60000"/>
                <a:lumOff val="40000"/>
                <a:shade val="67500"/>
                <a:satMod val="115000"/>
              </a:schemeClr>
            </a:gs>
            <a:gs pos="100000">
              <a:schemeClr val="accent6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cap="none" spc="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 Black" pitchFamily="34" charset="0"/>
            </a:rPr>
            <a:t>vzorec</a:t>
          </a:r>
        </a:p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cap="none" spc="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 Black" pitchFamily="34" charset="0"/>
            </a:rPr>
            <a:t>CO</a:t>
          </a:r>
          <a:r>
            <a:rPr lang="cs-CZ" sz="4400" b="1" kern="1200" cap="none" spc="0" baseline="-2500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 Black" pitchFamily="34" charset="0"/>
            </a:rPr>
            <a:t>2</a:t>
          </a:r>
          <a:endParaRPr lang="cs-CZ" sz="4400" b="1" kern="1200" cap="none" spc="0" dirty="0">
            <a:ln w="17780" cmpd="sng">
              <a:solidFill>
                <a:schemeClr val="accent1">
                  <a:tint val="3000"/>
                </a:schemeClr>
              </a:solidFill>
              <a:prstDash val="solid"/>
              <a:miter lim="800000"/>
            </a:ln>
            <a:gradFill>
              <a:gsLst>
                <a:gs pos="10000">
                  <a:schemeClr val="accent1">
                    <a:tint val="63000"/>
                    <a:sat val="105000"/>
                  </a:schemeClr>
                </a:gs>
                <a:gs pos="90000">
                  <a:schemeClr val="accent1">
                    <a:shade val="50000"/>
                    <a:satMod val="100000"/>
                  </a:schemeClr>
                </a:gs>
              </a:gsLst>
              <a:lin ang="5400000"/>
            </a:gradFill>
            <a:effectLst>
              <a:outerShdw blurRad="55000" dist="50800" dir="5400000" algn="tl">
                <a:srgbClr val="000000">
                  <a:alpha val="33000"/>
                </a:srgbClr>
              </a:outerShdw>
            </a:effectLst>
            <a:latin typeface="Arial Black" pitchFamily="34" charset="0"/>
          </a:endParaRPr>
        </a:p>
      </dsp:txBody>
      <dsp:txXfrm>
        <a:off x="61602" y="3313085"/>
        <a:ext cx="2946908" cy="1924685"/>
      </dsp:txXfrm>
    </dsp:sp>
    <dsp:sp modelId="{B2F60F81-BEF4-47D7-A52D-1C38A47B1B95}">
      <dsp:nvSpPr>
        <dsp:cNvPr id="0" name=""/>
        <dsp:cNvSpPr/>
      </dsp:nvSpPr>
      <dsp:spPr>
        <a:xfrm>
          <a:off x="3488249" y="2219819"/>
          <a:ext cx="2033477" cy="10333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6692"/>
              </a:lnTo>
              <a:lnTo>
                <a:pt x="2033477" y="516692"/>
              </a:lnTo>
              <a:lnTo>
                <a:pt x="2033477" y="10333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152F3A-FF93-4FE3-A118-C71678E23AEB}">
      <dsp:nvSpPr>
        <dsp:cNvPr id="0" name=""/>
        <dsp:cNvSpPr/>
      </dsp:nvSpPr>
      <dsp:spPr>
        <a:xfrm>
          <a:off x="3988392" y="3253205"/>
          <a:ext cx="3066668" cy="2044445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8900000" scaled="1"/>
          <a:tileRect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rPr>
            <a:t>název</a:t>
          </a:r>
        </a:p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rPr>
            <a:t>oxid uhličitý</a:t>
          </a:r>
          <a:endParaRPr lang="cs-CZ" sz="30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Arial Black" pitchFamily="34" charset="0"/>
          </a:endParaRPr>
        </a:p>
      </dsp:txBody>
      <dsp:txXfrm>
        <a:off x="4048272" y="3313085"/>
        <a:ext cx="2946908" cy="19246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5F3646-4F00-4EBD-A429-1CCDECBBFD24}">
      <dsp:nvSpPr>
        <dsp:cNvPr id="0" name=""/>
        <dsp:cNvSpPr/>
      </dsp:nvSpPr>
      <dsp:spPr>
        <a:xfrm>
          <a:off x="4977" y="1829335"/>
          <a:ext cx="2051789" cy="1237872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Arial Black" pitchFamily="34" charset="0"/>
            </a:rPr>
            <a:t>Náboj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Arial Black" pitchFamily="34" charset="0"/>
            </a:rPr>
            <a:t>atomu = 0</a:t>
          </a:r>
          <a:endParaRPr lang="cs-CZ" sz="2400" kern="1200" dirty="0">
            <a:latin typeface="Arial Black" pitchFamily="34" charset="0"/>
          </a:endParaRPr>
        </a:p>
      </dsp:txBody>
      <dsp:txXfrm>
        <a:off x="41233" y="1865591"/>
        <a:ext cx="1979277" cy="1165360"/>
      </dsp:txXfrm>
    </dsp:sp>
    <dsp:sp modelId="{095C5CA3-C0BA-4433-B552-909954BF31C6}">
      <dsp:nvSpPr>
        <dsp:cNvPr id="0" name=""/>
        <dsp:cNvSpPr/>
      </dsp:nvSpPr>
      <dsp:spPr>
        <a:xfrm>
          <a:off x="2262877" y="2192694"/>
          <a:ext cx="436954" cy="5111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262877" y="2294925"/>
        <a:ext cx="305868" cy="306692"/>
      </dsp:txXfrm>
    </dsp:sp>
    <dsp:sp modelId="{8D84BF49-0F70-41CB-8BC7-C95FC3587E36}">
      <dsp:nvSpPr>
        <dsp:cNvPr id="0" name=""/>
        <dsp:cNvSpPr/>
      </dsp:nvSpPr>
      <dsp:spPr>
        <a:xfrm>
          <a:off x="2881208" y="1829335"/>
          <a:ext cx="2534087" cy="1237872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Arial Black" pitchFamily="34" charset="0"/>
            </a:rPr>
            <a:t>Náboj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Arial Black" pitchFamily="34" charset="0"/>
            </a:rPr>
            <a:t>molekuly = 0</a:t>
          </a:r>
          <a:endParaRPr lang="cs-CZ" sz="2400" kern="1200" dirty="0">
            <a:latin typeface="Arial Black" pitchFamily="34" charset="0"/>
          </a:endParaRPr>
        </a:p>
      </dsp:txBody>
      <dsp:txXfrm>
        <a:off x="2917464" y="1865591"/>
        <a:ext cx="2461575" cy="1165360"/>
      </dsp:txXfrm>
    </dsp:sp>
    <dsp:sp modelId="{616867AF-6C7C-42EA-944C-5DF6479DB899}">
      <dsp:nvSpPr>
        <dsp:cNvPr id="0" name=""/>
        <dsp:cNvSpPr/>
      </dsp:nvSpPr>
      <dsp:spPr>
        <a:xfrm rot="21555096">
          <a:off x="5587226" y="2171517"/>
          <a:ext cx="364555" cy="511154"/>
        </a:xfrm>
        <a:prstGeom prst="rightArrow">
          <a:avLst>
            <a:gd name="adj1" fmla="val 60000"/>
            <a:gd name="adj2" fmla="val 50000"/>
          </a:avLst>
        </a:prstGeom>
        <a:solidFill>
          <a:srgbClr val="00B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5587231" y="2274462"/>
        <a:ext cx="255189" cy="306692"/>
      </dsp:txXfrm>
    </dsp:sp>
    <dsp:sp modelId="{E5D4415C-8E54-454B-8020-CD0CBDDE341F}">
      <dsp:nvSpPr>
        <dsp:cNvPr id="0" name=""/>
        <dsp:cNvSpPr/>
      </dsp:nvSpPr>
      <dsp:spPr>
        <a:xfrm>
          <a:off x="6103079" y="1784983"/>
          <a:ext cx="2881136" cy="1237872"/>
        </a:xfrm>
        <a:prstGeom prst="roundRect">
          <a:avLst>
            <a:gd name="adj" fmla="val 10000"/>
          </a:avLst>
        </a:prstGeom>
        <a:solidFill>
          <a:schemeClr val="bg1"/>
        </a:solidFill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  <a:latin typeface="Arial Black" pitchFamily="34" charset="0"/>
            </a:rPr>
            <a:t>Součet hodnot </a:t>
          </a:r>
          <a:r>
            <a:rPr lang="cs-CZ" sz="2400" kern="1200" dirty="0" err="1" smtClean="0">
              <a:solidFill>
                <a:srgbClr val="FF0000"/>
              </a:solidFill>
              <a:latin typeface="Arial Black" pitchFamily="34" charset="0"/>
            </a:rPr>
            <a:t>ox</a:t>
          </a:r>
          <a:r>
            <a:rPr lang="cs-CZ" sz="2400" kern="1200" dirty="0" smtClean="0">
              <a:solidFill>
                <a:srgbClr val="FF0000"/>
              </a:solidFill>
              <a:latin typeface="Arial Black" pitchFamily="34" charset="0"/>
            </a:rPr>
            <a:t>. č. = 0</a:t>
          </a:r>
          <a:endParaRPr lang="cs-CZ" sz="2400" kern="1200" dirty="0">
            <a:solidFill>
              <a:srgbClr val="FF0000"/>
            </a:solidFill>
            <a:latin typeface="Arial Black" pitchFamily="34" charset="0"/>
          </a:endParaRPr>
        </a:p>
      </dsp:txBody>
      <dsp:txXfrm>
        <a:off x="6139335" y="1821239"/>
        <a:ext cx="2808624" cy="1165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618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106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539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901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715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69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210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090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366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16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23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9815C-4255-417A-AD81-7879034C9C57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CDFF3-D8EF-47F5-BB11-B6DB3BE9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020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03073" y="1268760"/>
            <a:ext cx="8280920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C</a:t>
            </a:r>
            <a:r>
              <a:rPr lang="cs-CZ" b="1" dirty="0" smtClean="0"/>
              <a:t>hemické sloučeniny - úvod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18. 3. 2012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VY_32_INOVACE_14_PZ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981" y="28723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644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77887"/>
            <a:ext cx="882047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Anotace</a:t>
            </a:r>
          </a:p>
          <a:p>
            <a:endParaRPr lang="cs-CZ" sz="2400" b="1" dirty="0"/>
          </a:p>
          <a:p>
            <a:r>
              <a:rPr lang="cs-CZ" sz="2400" dirty="0" smtClean="0"/>
              <a:t>Materiál je určen pro úvodní hodinu kapitoly „Chemické sloučeniny“ </a:t>
            </a:r>
          </a:p>
          <a:p>
            <a:r>
              <a:rPr lang="cs-CZ" sz="2400" dirty="0" smtClean="0"/>
              <a:t>v osmém ročníku. </a:t>
            </a:r>
          </a:p>
          <a:p>
            <a:r>
              <a:rPr lang="cs-CZ" sz="2400" dirty="0" smtClean="0"/>
              <a:t>Na základě opakování základní charakteristiky jednotlivých skupin chemických látek a podstaty chemické vazby jsou žáci seznámeni s novým pojmem </a:t>
            </a:r>
            <a:r>
              <a:rPr lang="cs-CZ" sz="2400" b="1" dirty="0" smtClean="0"/>
              <a:t>oxidační číslo, </a:t>
            </a:r>
            <a:r>
              <a:rPr lang="cs-CZ" sz="2400" dirty="0" smtClean="0"/>
              <a:t>dále s principem českého názvosloví anorganických sloučenin pomocí </a:t>
            </a:r>
            <a:r>
              <a:rPr lang="cs-CZ" sz="2400" b="1" dirty="0" smtClean="0"/>
              <a:t>koncovek podle oxidačního čísla prvku.</a:t>
            </a:r>
          </a:p>
          <a:p>
            <a:endParaRPr lang="cs-CZ" sz="2400" dirty="0" smtClean="0"/>
          </a:p>
          <a:p>
            <a:r>
              <a:rPr lang="cs-CZ" sz="2400" b="1" dirty="0" smtClean="0"/>
              <a:t>Pilotáž</a:t>
            </a:r>
          </a:p>
          <a:p>
            <a:r>
              <a:rPr lang="cs-CZ" sz="2400" dirty="0" smtClean="0"/>
              <a:t>Materiál byl pilotován ve dvou paralelních třídách osmého ročníku. Forma prezentace v PowerPointu se osvědčila, zejména svou přehledností, kdy žáci  sledují postupnou animaci pojmů na tabuli a nejsou zahlceni spoustou textu, jak tomu bývá u klasického zápisu.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844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1713" y="2860194"/>
            <a:ext cx="61991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Bodoni MT Poster Compressed" pitchFamily="18" charset="0"/>
              </a:rPr>
              <a:t>Chemické sloučeniny</a:t>
            </a:r>
            <a:endParaRPr lang="cs-CZ" sz="9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Bodoni MT Poster Compressed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0072" y="4850329"/>
            <a:ext cx="1572866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odoni MT Poster Compressed" pitchFamily="18" charset="0"/>
              </a:rPr>
              <a:t>úvod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odoni MT Poster Compresse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39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41434"/>
            <a:ext cx="84249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Popiš jednotlivé látky podle částicového složení: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8723" y="1753652"/>
            <a:ext cx="66944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a) . . . . . . . . . . . . . . . . . . . . . . . . . </a:t>
            </a:r>
            <a:endParaRPr lang="cs-CZ" sz="2800" b="1" dirty="0">
              <a:latin typeface="Arial Black" pitchFamily="34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6778622" y="1130067"/>
            <a:ext cx="2124046" cy="1770389"/>
            <a:chOff x="490959" y="692696"/>
            <a:chExt cx="2304256" cy="2047582"/>
          </a:xfrm>
        </p:grpSpPr>
        <p:sp>
          <p:nvSpPr>
            <p:cNvPr id="5" name="Zaoblený obdélník 4"/>
            <p:cNvSpPr/>
            <p:nvPr/>
          </p:nvSpPr>
          <p:spPr>
            <a:xfrm>
              <a:off x="490959" y="692696"/>
              <a:ext cx="2304256" cy="2047582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ývojový diagram: spojnice 5"/>
            <p:cNvSpPr/>
            <p:nvPr/>
          </p:nvSpPr>
          <p:spPr>
            <a:xfrm>
              <a:off x="819288" y="1984468"/>
              <a:ext cx="723105" cy="648072"/>
            </a:xfrm>
            <a:prstGeom prst="flowChartConnector">
              <a:avLst/>
            </a:prstGeom>
            <a:gradFill flip="none" rotWithShape="1">
              <a:gsLst>
                <a:gs pos="0">
                  <a:schemeClr val="accent2">
                    <a:lumMod val="75000"/>
                    <a:shade val="30000"/>
                    <a:satMod val="115000"/>
                  </a:schemeClr>
                </a:gs>
                <a:gs pos="50000">
                  <a:schemeClr val="accent2">
                    <a:lumMod val="75000"/>
                    <a:shade val="67500"/>
                    <a:satMod val="115000"/>
                  </a:schemeClr>
                </a:gs>
                <a:gs pos="100000">
                  <a:schemeClr val="accent2">
                    <a:lumMod val="75000"/>
                    <a:shade val="100000"/>
                    <a:satMod val="11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" name="Skupina 6"/>
            <p:cNvGrpSpPr/>
            <p:nvPr/>
          </p:nvGrpSpPr>
          <p:grpSpPr>
            <a:xfrm>
              <a:off x="666421" y="909753"/>
              <a:ext cx="524620" cy="695253"/>
              <a:chOff x="666421" y="909753"/>
              <a:chExt cx="524620" cy="695253"/>
            </a:xfrm>
          </p:grpSpPr>
          <p:sp>
            <p:nvSpPr>
              <p:cNvPr id="14" name="Vývojový diagram: spojnice 13"/>
              <p:cNvSpPr/>
              <p:nvPr/>
            </p:nvSpPr>
            <p:spPr>
              <a:xfrm>
                <a:off x="733841" y="909753"/>
                <a:ext cx="457200" cy="457200"/>
              </a:xfrm>
              <a:prstGeom prst="flowChartConnector">
                <a:avLst/>
              </a:prstGeom>
              <a:gradFill flip="none" rotWithShape="1">
                <a:gsLst>
                  <a:gs pos="0">
                    <a:schemeClr val="accent1">
                      <a:shade val="30000"/>
                      <a:satMod val="115000"/>
                    </a:schemeClr>
                  </a:gs>
                  <a:gs pos="50000">
                    <a:schemeClr val="accent1">
                      <a:shade val="67500"/>
                      <a:satMod val="115000"/>
                    </a:schemeClr>
                  </a:gs>
                  <a:gs pos="100000">
                    <a:schemeClr val="accent1">
                      <a:shade val="100000"/>
                      <a:satMod val="11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Vývojový diagram: spojnice 14"/>
              <p:cNvSpPr/>
              <p:nvPr/>
            </p:nvSpPr>
            <p:spPr>
              <a:xfrm>
                <a:off x="666421" y="1147806"/>
                <a:ext cx="457200" cy="457200"/>
              </a:xfrm>
              <a:prstGeom prst="flowChartConnector">
                <a:avLst/>
              </a:prstGeom>
              <a:gradFill flip="none" rotWithShape="1">
                <a:gsLst>
                  <a:gs pos="0">
                    <a:schemeClr val="accent1">
                      <a:shade val="30000"/>
                      <a:satMod val="115000"/>
                    </a:schemeClr>
                  </a:gs>
                  <a:gs pos="50000">
                    <a:schemeClr val="accent1">
                      <a:shade val="67500"/>
                      <a:satMod val="115000"/>
                    </a:schemeClr>
                  </a:gs>
                  <a:gs pos="100000">
                    <a:schemeClr val="accent1">
                      <a:shade val="100000"/>
                      <a:satMod val="11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" name="Skupina 7"/>
            <p:cNvGrpSpPr/>
            <p:nvPr/>
          </p:nvGrpSpPr>
          <p:grpSpPr>
            <a:xfrm>
              <a:off x="1574756" y="803571"/>
              <a:ext cx="894519" cy="888228"/>
              <a:chOff x="1542393" y="828259"/>
              <a:chExt cx="894519" cy="888228"/>
            </a:xfrm>
          </p:grpSpPr>
          <p:sp>
            <p:nvSpPr>
              <p:cNvPr id="12" name="Vývojový diagram: spojnice 11"/>
              <p:cNvSpPr/>
              <p:nvPr/>
            </p:nvSpPr>
            <p:spPr>
              <a:xfrm>
                <a:off x="1835696" y="1077393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Vývojový diagram: spojnice 12"/>
              <p:cNvSpPr/>
              <p:nvPr/>
            </p:nvSpPr>
            <p:spPr>
              <a:xfrm>
                <a:off x="1542393" y="828259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1746073" y="1755868"/>
              <a:ext cx="745136" cy="861568"/>
              <a:chOff x="1746073" y="1755868"/>
              <a:chExt cx="745136" cy="861568"/>
            </a:xfrm>
          </p:grpSpPr>
          <p:sp>
            <p:nvSpPr>
              <p:cNvPr id="10" name="Vývojový diagram: spojnice 9"/>
              <p:cNvSpPr/>
              <p:nvPr/>
            </p:nvSpPr>
            <p:spPr>
              <a:xfrm>
                <a:off x="1746073" y="1755868"/>
                <a:ext cx="457200" cy="457200"/>
              </a:xfrm>
              <a:prstGeom prst="flowChartConnector">
                <a:avLst/>
              </a:prstGeom>
              <a:gradFill flip="none" rotWithShape="1">
                <a:gsLst>
                  <a:gs pos="0">
                    <a:schemeClr val="accent1">
                      <a:shade val="30000"/>
                      <a:satMod val="115000"/>
                    </a:schemeClr>
                  </a:gs>
                  <a:gs pos="50000">
                    <a:schemeClr val="accent1">
                      <a:shade val="67500"/>
                      <a:satMod val="115000"/>
                    </a:schemeClr>
                  </a:gs>
                  <a:gs pos="100000">
                    <a:schemeClr val="accent1">
                      <a:shade val="100000"/>
                      <a:satMod val="11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Vývojový diagram: spojnice 10"/>
              <p:cNvSpPr/>
              <p:nvPr/>
            </p:nvSpPr>
            <p:spPr>
              <a:xfrm>
                <a:off x="1889993" y="1978342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6" name="Skupina 15"/>
          <p:cNvGrpSpPr/>
          <p:nvPr/>
        </p:nvGrpSpPr>
        <p:grpSpPr>
          <a:xfrm>
            <a:off x="6795197" y="4701204"/>
            <a:ext cx="2115558" cy="1794959"/>
            <a:chOff x="5767738" y="664627"/>
            <a:chExt cx="2304256" cy="2047582"/>
          </a:xfrm>
        </p:grpSpPr>
        <p:sp>
          <p:nvSpPr>
            <p:cNvPr id="17" name="Zaoblený obdélník 16"/>
            <p:cNvSpPr/>
            <p:nvPr/>
          </p:nvSpPr>
          <p:spPr>
            <a:xfrm>
              <a:off x="5767738" y="664627"/>
              <a:ext cx="2304256" cy="2047582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" name="Skupina 17"/>
            <p:cNvGrpSpPr/>
            <p:nvPr/>
          </p:nvGrpSpPr>
          <p:grpSpPr>
            <a:xfrm rot="911171">
              <a:off x="6007107" y="1742903"/>
              <a:ext cx="745136" cy="861568"/>
              <a:chOff x="1746073" y="1755868"/>
              <a:chExt cx="745136" cy="861568"/>
            </a:xfrm>
          </p:grpSpPr>
          <p:sp>
            <p:nvSpPr>
              <p:cNvPr id="25" name="Vývojový diagram: spojnice 24"/>
              <p:cNvSpPr/>
              <p:nvPr/>
            </p:nvSpPr>
            <p:spPr>
              <a:xfrm>
                <a:off x="1746073" y="1755868"/>
                <a:ext cx="457200" cy="457200"/>
              </a:xfrm>
              <a:prstGeom prst="flowChartConnector">
                <a:avLst/>
              </a:prstGeom>
              <a:gradFill flip="none" rotWithShape="1">
                <a:gsLst>
                  <a:gs pos="0">
                    <a:schemeClr val="accent1">
                      <a:shade val="30000"/>
                      <a:satMod val="115000"/>
                    </a:schemeClr>
                  </a:gs>
                  <a:gs pos="50000">
                    <a:schemeClr val="accent1">
                      <a:shade val="67500"/>
                      <a:satMod val="115000"/>
                    </a:schemeClr>
                  </a:gs>
                  <a:gs pos="100000">
                    <a:schemeClr val="accent1">
                      <a:shade val="100000"/>
                      <a:satMod val="11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Vývojový diagram: spojnice 25"/>
              <p:cNvSpPr/>
              <p:nvPr/>
            </p:nvSpPr>
            <p:spPr>
              <a:xfrm>
                <a:off x="1889993" y="1978342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>
              <a:off x="7098210" y="1680815"/>
              <a:ext cx="745136" cy="861568"/>
              <a:chOff x="1746073" y="1755868"/>
              <a:chExt cx="745136" cy="861568"/>
            </a:xfrm>
          </p:grpSpPr>
          <p:sp>
            <p:nvSpPr>
              <p:cNvPr id="23" name="Vývojový diagram: spojnice 22"/>
              <p:cNvSpPr/>
              <p:nvPr/>
            </p:nvSpPr>
            <p:spPr>
              <a:xfrm>
                <a:off x="1746073" y="1755868"/>
                <a:ext cx="457200" cy="457200"/>
              </a:xfrm>
              <a:prstGeom prst="flowChartConnector">
                <a:avLst/>
              </a:prstGeom>
              <a:gradFill flip="none" rotWithShape="1">
                <a:gsLst>
                  <a:gs pos="0">
                    <a:schemeClr val="accent1">
                      <a:shade val="30000"/>
                      <a:satMod val="115000"/>
                    </a:schemeClr>
                  </a:gs>
                  <a:gs pos="50000">
                    <a:schemeClr val="accent1">
                      <a:shade val="67500"/>
                      <a:satMod val="115000"/>
                    </a:schemeClr>
                  </a:gs>
                  <a:gs pos="100000">
                    <a:schemeClr val="accent1">
                      <a:shade val="100000"/>
                      <a:satMod val="11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Vývojový diagram: spojnice 23"/>
              <p:cNvSpPr/>
              <p:nvPr/>
            </p:nvSpPr>
            <p:spPr>
              <a:xfrm>
                <a:off x="1889993" y="1978342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6570000" y="881684"/>
              <a:ext cx="745136" cy="861568"/>
              <a:chOff x="1746073" y="1755868"/>
              <a:chExt cx="745136" cy="861568"/>
            </a:xfrm>
          </p:grpSpPr>
          <p:sp>
            <p:nvSpPr>
              <p:cNvPr id="21" name="Vývojový diagram: spojnice 20"/>
              <p:cNvSpPr/>
              <p:nvPr/>
            </p:nvSpPr>
            <p:spPr>
              <a:xfrm>
                <a:off x="1746073" y="1755868"/>
                <a:ext cx="457200" cy="457200"/>
              </a:xfrm>
              <a:prstGeom prst="flowChartConnector">
                <a:avLst/>
              </a:prstGeom>
              <a:gradFill flip="none" rotWithShape="1">
                <a:gsLst>
                  <a:gs pos="0">
                    <a:schemeClr val="accent1">
                      <a:shade val="30000"/>
                      <a:satMod val="115000"/>
                    </a:schemeClr>
                  </a:gs>
                  <a:gs pos="50000">
                    <a:schemeClr val="accent1">
                      <a:shade val="67500"/>
                      <a:satMod val="115000"/>
                    </a:schemeClr>
                  </a:gs>
                  <a:gs pos="100000">
                    <a:schemeClr val="accent1">
                      <a:shade val="100000"/>
                      <a:satMod val="11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Vývojový diagram: spojnice 21"/>
              <p:cNvSpPr/>
              <p:nvPr/>
            </p:nvSpPr>
            <p:spPr>
              <a:xfrm>
                <a:off x="1889993" y="1978342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7" name="Skupina 26"/>
          <p:cNvGrpSpPr/>
          <p:nvPr/>
        </p:nvGrpSpPr>
        <p:grpSpPr>
          <a:xfrm>
            <a:off x="258723" y="3093129"/>
            <a:ext cx="2044911" cy="1772315"/>
            <a:chOff x="3203848" y="3249742"/>
            <a:chExt cx="2304256" cy="2047582"/>
          </a:xfrm>
        </p:grpSpPr>
        <p:sp>
          <p:nvSpPr>
            <p:cNvPr id="28" name="Zaoblený obdélník 27"/>
            <p:cNvSpPr/>
            <p:nvPr/>
          </p:nvSpPr>
          <p:spPr>
            <a:xfrm>
              <a:off x="3203848" y="3249742"/>
              <a:ext cx="2304256" cy="2047582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/>
            <p:cNvGrpSpPr/>
            <p:nvPr/>
          </p:nvGrpSpPr>
          <p:grpSpPr>
            <a:xfrm>
              <a:off x="4237428" y="4345035"/>
              <a:ext cx="894519" cy="888228"/>
              <a:chOff x="1542393" y="828259"/>
              <a:chExt cx="894519" cy="888228"/>
            </a:xfrm>
          </p:grpSpPr>
          <p:sp>
            <p:nvSpPr>
              <p:cNvPr id="36" name="Vývojový diagram: spojnice 35"/>
              <p:cNvSpPr/>
              <p:nvPr/>
            </p:nvSpPr>
            <p:spPr>
              <a:xfrm>
                <a:off x="1835696" y="1077393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Vývojový diagram: spojnice 36"/>
              <p:cNvSpPr/>
              <p:nvPr/>
            </p:nvSpPr>
            <p:spPr>
              <a:xfrm>
                <a:off x="1542393" y="828259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3314805" y="3668729"/>
              <a:ext cx="894519" cy="888228"/>
              <a:chOff x="1542393" y="828259"/>
              <a:chExt cx="894519" cy="888228"/>
            </a:xfrm>
          </p:grpSpPr>
          <p:sp>
            <p:nvSpPr>
              <p:cNvPr id="34" name="Vývojový diagram: spojnice 33"/>
              <p:cNvSpPr/>
              <p:nvPr/>
            </p:nvSpPr>
            <p:spPr>
              <a:xfrm>
                <a:off x="1835696" y="1077393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spojnice 34"/>
              <p:cNvSpPr/>
              <p:nvPr/>
            </p:nvSpPr>
            <p:spPr>
              <a:xfrm>
                <a:off x="1542393" y="828259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4384080" y="3385305"/>
              <a:ext cx="894519" cy="888228"/>
              <a:chOff x="1542393" y="828259"/>
              <a:chExt cx="894519" cy="888228"/>
            </a:xfrm>
          </p:grpSpPr>
          <p:sp>
            <p:nvSpPr>
              <p:cNvPr id="32" name="Vývojový diagram: spojnice 31"/>
              <p:cNvSpPr/>
              <p:nvPr/>
            </p:nvSpPr>
            <p:spPr>
              <a:xfrm>
                <a:off x="1835696" y="1077393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Vývojový diagram: spojnice 32"/>
              <p:cNvSpPr/>
              <p:nvPr/>
            </p:nvSpPr>
            <p:spPr>
              <a:xfrm>
                <a:off x="1542393" y="828259"/>
                <a:ext cx="601216" cy="639094"/>
              </a:xfrm>
              <a:prstGeom prst="flowChartConnector">
                <a:avLst/>
              </a:pr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38" name="Obdélník 37"/>
          <p:cNvSpPr/>
          <p:nvPr/>
        </p:nvSpPr>
        <p:spPr>
          <a:xfrm>
            <a:off x="2483768" y="4008966"/>
            <a:ext cx="58528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. . . . . . . . . . . . . . . . . . . . . 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66367" y="6087428"/>
            <a:ext cx="60933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. . . . . . . . . . . . . . . . . . . . . . 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96692" y="1457208"/>
            <a:ext cx="59955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různé částice </a:t>
            </a:r>
            <a:r>
              <a:rPr lang="cs-CZ" sz="2400" dirty="0" smtClean="0">
                <a:solidFill>
                  <a:srgbClr val="FF0000"/>
                </a:solidFill>
                <a:latin typeface="Franklin Gothic Book"/>
              </a:rPr>
              <a:t>→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více látek = SMĚS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001514" y="3281938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jedna látka – částice se stejných atomů = PRVEK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99801" y="5098893"/>
            <a:ext cx="58220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jedna látka – stejné částice molekuly z různých atomů =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= SLOUČENINA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90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8" grpId="0"/>
      <p:bldP spid="39" grpId="0"/>
      <p:bldP spid="40" grpId="0"/>
      <p:bldP spid="41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240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6046281"/>
              </p:ext>
            </p:extLst>
          </p:nvPr>
        </p:nvGraphicFramePr>
        <p:xfrm>
          <a:off x="899592" y="548680"/>
          <a:ext cx="7056784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2174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8BAC01-1A56-466C-BDB7-790658CA61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28BAC01-1A56-466C-BDB7-790658CA61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B833DC-66C6-47D1-9FCF-815DC0444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FB833DC-66C6-47D1-9FCF-815DC04446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034960-56D8-441C-8EC8-AD10FE46A5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3C034960-56D8-441C-8EC8-AD10FE46A5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F60F81-BEF4-47D7-A52D-1C38A47B1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B2F60F81-BEF4-47D7-A52D-1C38A47B1B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152F3A-FF93-4FE3-A118-C71678E23A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F0152F3A-FF93-4FE3-A118-C71678E23A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285" y="270560"/>
            <a:ext cx="1765227" cy="1015663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CO</a:t>
            </a:r>
            <a:r>
              <a:rPr lang="cs-CZ" sz="6000" baseline="-250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2</a:t>
            </a:r>
            <a:endParaRPr lang="cs-CZ" sz="60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62953" y="640433"/>
            <a:ext cx="6288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počet prvků . . . . . . . .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62953" y="1922929"/>
            <a:ext cx="64500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počet atomů . . . . . . . .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1" y="486544"/>
            <a:ext cx="3339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(uhlík, kyslík)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70595" y="1663115"/>
            <a:ext cx="30734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3 - celkem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0764" y="2735342"/>
            <a:ext cx="41422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(uhlík – 1, kyslík – 2)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285" y="3573016"/>
            <a:ext cx="88602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Urči :a)počet prvků 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 b) počet atomů v molekule</a:t>
            </a:r>
          </a:p>
          <a:p>
            <a:r>
              <a:rPr lang="cs-CZ" sz="3600" dirty="0" smtClean="0"/>
              <a:t>NaNO</a:t>
            </a:r>
            <a:r>
              <a:rPr lang="cs-CZ" sz="3600" baseline="-25000" dirty="0" smtClean="0"/>
              <a:t>3			</a:t>
            </a:r>
            <a:r>
              <a:rPr lang="cs-CZ" sz="3600" dirty="0" smtClean="0"/>
              <a:t>Al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O</a:t>
            </a:r>
            <a:r>
              <a:rPr lang="cs-CZ" sz="3600" baseline="-25000" dirty="0" smtClean="0"/>
              <a:t>3		</a:t>
            </a:r>
            <a:r>
              <a:rPr lang="cs-CZ" sz="3600" dirty="0" smtClean="0"/>
              <a:t>Ca(OH)</a:t>
            </a:r>
            <a:r>
              <a:rPr lang="cs-CZ" sz="3600" baseline="-25000" dirty="0" smtClean="0"/>
              <a:t>2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6324" y="5445224"/>
            <a:ext cx="10294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3</a:t>
            </a:r>
          </a:p>
          <a:p>
            <a:pPr marL="342900" indent="-342900">
              <a:buAutoNum type="alphaLcParenR"/>
            </a:pP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5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5445224"/>
            <a:ext cx="97815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  <a:p>
            <a:pPr marL="514350" indent="-514350">
              <a:buAutoNum type="alphaLcParenR"/>
            </a:pPr>
            <a:r>
              <a:rPr lang="cs-CZ" sz="3200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5445224"/>
            <a:ext cx="9428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</a:p>
          <a:p>
            <a:pPr marL="514350" indent="-514350">
              <a:buAutoNum type="alphaLcParenR"/>
            </a:pP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613363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12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2458" y="1566952"/>
            <a:ext cx="4300344" cy="830997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4800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oxid uhličitý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79512" y="3068960"/>
            <a:ext cx="3600400" cy="1751239"/>
            <a:chOff x="467544" y="2622770"/>
            <a:chExt cx="3600400" cy="1751239"/>
          </a:xfrm>
        </p:grpSpPr>
        <p:sp>
          <p:nvSpPr>
            <p:cNvPr id="7" name="Zaoblený obdélník 6"/>
            <p:cNvSpPr/>
            <p:nvPr/>
          </p:nvSpPr>
          <p:spPr>
            <a:xfrm>
              <a:off x="467544" y="2622770"/>
              <a:ext cx="3600400" cy="1751239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467544" y="2767281"/>
              <a:ext cx="3600400" cy="156966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200" dirty="0">
                  <a:latin typeface="Arial Black" pitchFamily="34" charset="0"/>
                </a:rPr>
                <a:t>podstatné jméno</a:t>
              </a:r>
            </a:p>
            <a:p>
              <a:r>
                <a:rPr lang="cs-CZ" sz="3200" dirty="0">
                  <a:solidFill>
                    <a:schemeClr val="accent6">
                      <a:lumMod val="75000"/>
                    </a:schemeClr>
                  </a:solidFill>
                  <a:latin typeface="Arial Black" pitchFamily="34" charset="0"/>
                </a:rPr>
                <a:t>typ sloučeniny</a:t>
              </a:r>
            </a:p>
          </p:txBody>
        </p:sp>
      </p:grpSp>
      <p:sp>
        <p:nvSpPr>
          <p:cNvPr id="6" name="Zaoblený obdélník 5"/>
          <p:cNvSpPr/>
          <p:nvPr/>
        </p:nvSpPr>
        <p:spPr>
          <a:xfrm>
            <a:off x="683568" y="260474"/>
            <a:ext cx="8208912" cy="914400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Názvy anorganických sloučenin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632630" y="3024020"/>
            <a:ext cx="4727394" cy="1751240"/>
            <a:chOff x="4632630" y="2622769"/>
            <a:chExt cx="4727394" cy="1751240"/>
          </a:xfrm>
        </p:grpSpPr>
        <p:sp>
          <p:nvSpPr>
            <p:cNvPr id="9" name="Zaoblený obdélník 8"/>
            <p:cNvSpPr/>
            <p:nvPr/>
          </p:nvSpPr>
          <p:spPr>
            <a:xfrm>
              <a:off x="4632630" y="2622769"/>
              <a:ext cx="4475874" cy="171417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788024" y="2804349"/>
              <a:ext cx="4572000" cy="1569660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3200" dirty="0">
                  <a:latin typeface="Arial Black" pitchFamily="34" charset="0"/>
                </a:rPr>
                <a:t>přídavné jméno</a:t>
              </a:r>
            </a:p>
            <a:p>
              <a:r>
                <a:rPr lang="cs-CZ" sz="3200" dirty="0">
                  <a:solidFill>
                    <a:schemeClr val="accent6">
                      <a:lumMod val="75000"/>
                    </a:schemeClr>
                  </a:solidFill>
                  <a:latin typeface="Arial Black" pitchFamily="34" charset="0"/>
                </a:rPr>
                <a:t>prvek s kladným </a:t>
              </a:r>
              <a:r>
                <a:rPr lang="cs-CZ" sz="3200" u="sng" dirty="0">
                  <a:solidFill>
                    <a:schemeClr val="accent6">
                      <a:lumMod val="75000"/>
                    </a:schemeClr>
                  </a:solidFill>
                  <a:latin typeface="Arial Black" pitchFamily="34" charset="0"/>
                </a:rPr>
                <a:t>oxidačním číslem</a:t>
              </a:r>
            </a:p>
          </p:txBody>
        </p:sp>
      </p:grpSp>
      <p:cxnSp>
        <p:nvCxnSpPr>
          <p:cNvPr id="14" name="Přímá spojnice 13"/>
          <p:cNvCxnSpPr/>
          <p:nvPr/>
        </p:nvCxnSpPr>
        <p:spPr>
          <a:xfrm flipH="1">
            <a:off x="2765839" y="2446446"/>
            <a:ext cx="577374" cy="4549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53430" y="2446446"/>
            <a:ext cx="646762" cy="4549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982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04664"/>
            <a:ext cx="7776864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oxidační číslo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3491" y="2021276"/>
            <a:ext cx="83407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přiřazujeme prvku pouze ve sloučenině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(čistý prvek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ox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 číslo nemá = 0)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1441" y="3507104"/>
            <a:ext cx="8609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- píšeme římskou číslicí vpravo nad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 značku		(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Na</a:t>
            </a:r>
            <a:r>
              <a:rPr lang="cs-CZ" sz="3600" baseline="30000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Cl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–I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36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1441" y="4870901"/>
            <a:ext cx="88280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vyjadřuje pomyslný náboj, který by získal</a:t>
            </a:r>
          </a:p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atom při tvorbě chemické vazby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734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 flipH="1">
            <a:off x="4223906" y="2231390"/>
            <a:ext cx="1129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03094" y="5816416"/>
            <a:ext cx="348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5456" y="724054"/>
            <a:ext cx="5215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Opakování (chemická vazba):</a:t>
            </a:r>
            <a:endParaRPr lang="cs-CZ" sz="2400" dirty="0">
              <a:latin typeface="Arial Black" pitchFamily="34" charset="0"/>
            </a:endParaRPr>
          </a:p>
        </p:txBody>
      </p:sp>
      <p:grpSp>
        <p:nvGrpSpPr>
          <p:cNvPr id="72" name="Skupina 71"/>
          <p:cNvGrpSpPr/>
          <p:nvPr/>
        </p:nvGrpSpPr>
        <p:grpSpPr>
          <a:xfrm>
            <a:off x="1691680" y="1239502"/>
            <a:ext cx="3448775" cy="1865157"/>
            <a:chOff x="1691680" y="1239502"/>
            <a:chExt cx="3448775" cy="1865157"/>
          </a:xfrm>
        </p:grpSpPr>
        <p:sp>
          <p:nvSpPr>
            <p:cNvPr id="31" name="Prstenec 30"/>
            <p:cNvSpPr/>
            <p:nvPr/>
          </p:nvSpPr>
          <p:spPr>
            <a:xfrm>
              <a:off x="1691680" y="1538468"/>
              <a:ext cx="1502924" cy="1242460"/>
            </a:xfrm>
            <a:custGeom>
              <a:avLst/>
              <a:gdLst>
                <a:gd name="connsiteX0" fmla="*/ 0 w 936105"/>
                <a:gd name="connsiteY0" fmla="*/ 457200 h 914400"/>
                <a:gd name="connsiteX1" fmla="*/ 468053 w 936105"/>
                <a:gd name="connsiteY1" fmla="*/ 0 h 914400"/>
                <a:gd name="connsiteX2" fmla="*/ 936106 w 936105"/>
                <a:gd name="connsiteY2" fmla="*/ 457200 h 914400"/>
                <a:gd name="connsiteX3" fmla="*/ 468053 w 936105"/>
                <a:gd name="connsiteY3" fmla="*/ 914400 h 914400"/>
                <a:gd name="connsiteX4" fmla="*/ 0 w 936105"/>
                <a:gd name="connsiteY4" fmla="*/ 457200 h 914400"/>
                <a:gd name="connsiteX5" fmla="*/ 228600 w 936105"/>
                <a:gd name="connsiteY5" fmla="*/ 457200 h 914400"/>
                <a:gd name="connsiteX6" fmla="*/ 468053 w 936105"/>
                <a:gd name="connsiteY6" fmla="*/ 685800 h 914400"/>
                <a:gd name="connsiteX7" fmla="*/ 707506 w 936105"/>
                <a:gd name="connsiteY7" fmla="*/ 457200 h 914400"/>
                <a:gd name="connsiteX8" fmla="*/ 468053 w 936105"/>
                <a:gd name="connsiteY8" fmla="*/ 228600 h 914400"/>
                <a:gd name="connsiteX9" fmla="*/ 228600 w 936105"/>
                <a:gd name="connsiteY9" fmla="*/ 457200 h 914400"/>
                <a:gd name="connsiteX0" fmla="*/ 0 w 1202114"/>
                <a:gd name="connsiteY0" fmla="*/ 457200 h 914400"/>
                <a:gd name="connsiteX1" fmla="*/ 468053 w 1202114"/>
                <a:gd name="connsiteY1" fmla="*/ 0 h 914400"/>
                <a:gd name="connsiteX2" fmla="*/ 1202114 w 1202114"/>
                <a:gd name="connsiteY2" fmla="*/ 457200 h 914400"/>
                <a:gd name="connsiteX3" fmla="*/ 468053 w 1202114"/>
                <a:gd name="connsiteY3" fmla="*/ 914400 h 914400"/>
                <a:gd name="connsiteX4" fmla="*/ 0 w 1202114"/>
                <a:gd name="connsiteY4" fmla="*/ 457200 h 914400"/>
                <a:gd name="connsiteX5" fmla="*/ 228600 w 1202114"/>
                <a:gd name="connsiteY5" fmla="*/ 457200 h 914400"/>
                <a:gd name="connsiteX6" fmla="*/ 468053 w 1202114"/>
                <a:gd name="connsiteY6" fmla="*/ 685800 h 914400"/>
                <a:gd name="connsiteX7" fmla="*/ 707506 w 1202114"/>
                <a:gd name="connsiteY7" fmla="*/ 457200 h 914400"/>
                <a:gd name="connsiteX8" fmla="*/ 468053 w 1202114"/>
                <a:gd name="connsiteY8" fmla="*/ 228600 h 914400"/>
                <a:gd name="connsiteX9" fmla="*/ 228600 w 1202114"/>
                <a:gd name="connsiteY9" fmla="*/ 457200 h 91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02114" h="914400">
                  <a:moveTo>
                    <a:pt x="0" y="457200"/>
                  </a:moveTo>
                  <a:cubicBezTo>
                    <a:pt x="0" y="204695"/>
                    <a:pt x="267701" y="0"/>
                    <a:pt x="468053" y="0"/>
                  </a:cubicBezTo>
                  <a:cubicBezTo>
                    <a:pt x="668405" y="0"/>
                    <a:pt x="1202114" y="204695"/>
                    <a:pt x="1202114" y="457200"/>
                  </a:cubicBezTo>
                  <a:cubicBezTo>
                    <a:pt x="1202114" y="709705"/>
                    <a:pt x="668405" y="914400"/>
                    <a:pt x="468053" y="914400"/>
                  </a:cubicBezTo>
                  <a:cubicBezTo>
                    <a:pt x="267701" y="914400"/>
                    <a:pt x="0" y="709705"/>
                    <a:pt x="0" y="457200"/>
                  </a:cubicBezTo>
                  <a:close/>
                  <a:moveTo>
                    <a:pt x="228600" y="457200"/>
                  </a:moveTo>
                  <a:cubicBezTo>
                    <a:pt x="228600" y="583452"/>
                    <a:pt x="335807" y="685800"/>
                    <a:pt x="468053" y="685800"/>
                  </a:cubicBezTo>
                  <a:cubicBezTo>
                    <a:pt x="600299" y="685800"/>
                    <a:pt x="707506" y="583452"/>
                    <a:pt x="707506" y="457200"/>
                  </a:cubicBezTo>
                  <a:cubicBezTo>
                    <a:pt x="707506" y="330948"/>
                    <a:pt x="600299" y="228600"/>
                    <a:pt x="468053" y="228600"/>
                  </a:cubicBezTo>
                  <a:cubicBezTo>
                    <a:pt x="335807" y="228600"/>
                    <a:pt x="228600" y="330948"/>
                    <a:pt x="228600" y="45720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2" name="Prstenec 31"/>
            <p:cNvSpPr/>
            <p:nvPr/>
          </p:nvSpPr>
          <p:spPr>
            <a:xfrm>
              <a:off x="3221066" y="1345958"/>
              <a:ext cx="1800200" cy="1661322"/>
            </a:xfrm>
            <a:prstGeom prst="donut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3" name="Vývojový diagram: spojnice 32"/>
            <p:cNvSpPr/>
            <p:nvPr/>
          </p:nvSpPr>
          <p:spPr>
            <a:xfrm>
              <a:off x="3065667" y="1887116"/>
              <a:ext cx="228600" cy="228600"/>
            </a:xfrm>
            <a:prstGeom prst="flowChartConnector">
              <a:avLst/>
            </a:prstGeom>
            <a:solidFill>
              <a:schemeClr val="bg2">
                <a:lumMod val="1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ývojový diagram: spojnice 33"/>
            <p:cNvSpPr/>
            <p:nvPr/>
          </p:nvSpPr>
          <p:spPr>
            <a:xfrm>
              <a:off x="3075249" y="2117090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spojnice 34"/>
            <p:cNvSpPr/>
            <p:nvPr/>
          </p:nvSpPr>
          <p:spPr>
            <a:xfrm>
              <a:off x="4149354" y="1239502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spojnice 35"/>
            <p:cNvSpPr/>
            <p:nvPr/>
          </p:nvSpPr>
          <p:spPr>
            <a:xfrm>
              <a:off x="4901598" y="1817100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ývojový diagram: spojnice 36"/>
            <p:cNvSpPr/>
            <p:nvPr/>
          </p:nvSpPr>
          <p:spPr>
            <a:xfrm>
              <a:off x="4911855" y="2095703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spojnice 37"/>
            <p:cNvSpPr/>
            <p:nvPr/>
          </p:nvSpPr>
          <p:spPr>
            <a:xfrm>
              <a:off x="4219881" y="2876059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spojnice 38"/>
            <p:cNvSpPr/>
            <p:nvPr/>
          </p:nvSpPr>
          <p:spPr>
            <a:xfrm>
              <a:off x="3871824" y="1244555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spojnice 39"/>
            <p:cNvSpPr/>
            <p:nvPr/>
          </p:nvSpPr>
          <p:spPr>
            <a:xfrm>
              <a:off x="3871824" y="2876059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1918216" y="3076945"/>
            <a:ext cx="612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H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745523" y="2988136"/>
            <a:ext cx="755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Cl</a:t>
            </a:r>
            <a:endParaRPr lang="cs-CZ" sz="4000" dirty="0">
              <a:latin typeface="Arial Black" pitchFamily="34" charset="0"/>
            </a:endParaRPr>
          </a:p>
        </p:txBody>
      </p:sp>
      <p:grpSp>
        <p:nvGrpSpPr>
          <p:cNvPr id="74" name="Skupina 73"/>
          <p:cNvGrpSpPr/>
          <p:nvPr/>
        </p:nvGrpSpPr>
        <p:grpSpPr>
          <a:xfrm>
            <a:off x="2556677" y="2990359"/>
            <a:ext cx="1037144" cy="395461"/>
            <a:chOff x="2556677" y="2990359"/>
            <a:chExt cx="1037144" cy="395461"/>
          </a:xfrm>
        </p:grpSpPr>
        <p:cxnSp>
          <p:nvCxnSpPr>
            <p:cNvPr id="48" name="Přímá spojnice se šipkou 47"/>
            <p:cNvCxnSpPr/>
            <p:nvPr/>
          </p:nvCxnSpPr>
          <p:spPr>
            <a:xfrm flipH="1">
              <a:off x="2556677" y="2990359"/>
              <a:ext cx="1037144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/>
            <p:nvPr/>
          </p:nvSpPr>
          <p:spPr>
            <a:xfrm>
              <a:off x="2790555" y="3016488"/>
              <a:ext cx="56938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atin typeface="Arial Black" pitchFamily="34" charset="0"/>
                </a:rPr>
                <a:t>2,2</a:t>
              </a:r>
              <a:endParaRPr lang="cs-CZ" dirty="0">
                <a:latin typeface="Arial Black" pitchFamily="34" charset="0"/>
              </a:endParaRPr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2433796" y="1308429"/>
            <a:ext cx="1263742" cy="414705"/>
            <a:chOff x="2433796" y="1308429"/>
            <a:chExt cx="1263742" cy="414705"/>
          </a:xfrm>
        </p:grpSpPr>
        <p:cxnSp>
          <p:nvCxnSpPr>
            <p:cNvPr id="46" name="Přímá spojnice se šipkou 45"/>
            <p:cNvCxnSpPr/>
            <p:nvPr/>
          </p:nvCxnSpPr>
          <p:spPr>
            <a:xfrm>
              <a:off x="2433796" y="1308429"/>
              <a:ext cx="126374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51" name="TextovéPole 50"/>
            <p:cNvSpPr txBox="1"/>
            <p:nvPr/>
          </p:nvSpPr>
          <p:spPr>
            <a:xfrm>
              <a:off x="2771793" y="1353802"/>
              <a:ext cx="56938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atin typeface="Arial Black" pitchFamily="34" charset="0"/>
                </a:rPr>
                <a:t>2,8</a:t>
              </a:r>
              <a:endParaRPr lang="cs-CZ" dirty="0">
                <a:latin typeface="Arial Black" pitchFamily="34" charset="0"/>
              </a:endParaRPr>
            </a:p>
          </p:txBody>
        </p:sp>
      </p:grpSp>
      <p:sp>
        <p:nvSpPr>
          <p:cNvPr id="52" name="TextovéPole 51"/>
          <p:cNvSpPr txBox="1"/>
          <p:nvPr/>
        </p:nvSpPr>
        <p:spPr>
          <a:xfrm>
            <a:off x="1529968" y="1338683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135566" y="1158857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4" name="Prstenec 53"/>
          <p:cNvSpPr/>
          <p:nvPr/>
        </p:nvSpPr>
        <p:spPr>
          <a:xfrm>
            <a:off x="2082796" y="4342130"/>
            <a:ext cx="1138270" cy="1124780"/>
          </a:xfrm>
          <a:prstGeom prst="donu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75" name="Skupina 74"/>
          <p:cNvGrpSpPr/>
          <p:nvPr/>
        </p:nvGrpSpPr>
        <p:grpSpPr>
          <a:xfrm>
            <a:off x="3482380" y="3915240"/>
            <a:ext cx="2040631" cy="1887124"/>
            <a:chOff x="3482380" y="3915240"/>
            <a:chExt cx="2040631" cy="1887124"/>
          </a:xfrm>
        </p:grpSpPr>
        <p:sp>
          <p:nvSpPr>
            <p:cNvPr id="55" name="Prstenec 54"/>
            <p:cNvSpPr/>
            <p:nvPr/>
          </p:nvSpPr>
          <p:spPr>
            <a:xfrm>
              <a:off x="3596680" y="4035455"/>
              <a:ext cx="1800200" cy="1661322"/>
            </a:xfrm>
            <a:prstGeom prst="donut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6" name="Vývojový diagram: spojnice 55"/>
            <p:cNvSpPr/>
            <p:nvPr/>
          </p:nvSpPr>
          <p:spPr>
            <a:xfrm>
              <a:off x="3482380" y="4998049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spojnice 56"/>
            <p:cNvSpPr/>
            <p:nvPr/>
          </p:nvSpPr>
          <p:spPr>
            <a:xfrm>
              <a:off x="5289522" y="4904520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spojnice 57"/>
            <p:cNvSpPr/>
            <p:nvPr/>
          </p:nvSpPr>
          <p:spPr>
            <a:xfrm>
              <a:off x="5294411" y="4637516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spojnice 58"/>
            <p:cNvSpPr/>
            <p:nvPr/>
          </p:nvSpPr>
          <p:spPr>
            <a:xfrm>
              <a:off x="4500272" y="3915240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spojnice 59"/>
            <p:cNvSpPr/>
            <p:nvPr/>
          </p:nvSpPr>
          <p:spPr>
            <a:xfrm>
              <a:off x="4572356" y="5573764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spojnice 60"/>
            <p:cNvSpPr/>
            <p:nvPr/>
          </p:nvSpPr>
          <p:spPr>
            <a:xfrm>
              <a:off x="4271672" y="5562381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spojnice 61"/>
            <p:cNvSpPr/>
            <p:nvPr/>
          </p:nvSpPr>
          <p:spPr>
            <a:xfrm>
              <a:off x="4226596" y="3921155"/>
              <a:ext cx="228600" cy="228600"/>
            </a:xfrm>
            <a:prstGeom prst="flowChartConnector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spojnice 62"/>
            <p:cNvSpPr/>
            <p:nvPr/>
          </p:nvSpPr>
          <p:spPr>
            <a:xfrm>
              <a:off x="3483883" y="4637516"/>
              <a:ext cx="228600" cy="228600"/>
            </a:xfrm>
            <a:prstGeom prst="flowChartConnector">
              <a:avLst/>
            </a:prstGeom>
            <a:solidFill>
              <a:schemeClr val="accent6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4" name="TextovéPole 63"/>
          <p:cNvSpPr txBox="1"/>
          <p:nvPr/>
        </p:nvSpPr>
        <p:spPr>
          <a:xfrm>
            <a:off x="1610287" y="5724083"/>
            <a:ext cx="12285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Na</a:t>
            </a:r>
            <a:r>
              <a:rPr lang="cs-CZ" sz="40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endParaRPr lang="cs-CZ" sz="40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5518122" y="5631750"/>
            <a:ext cx="8691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Cl</a:t>
            </a:r>
            <a:r>
              <a:rPr lang="cs-CZ" sz="4000" baseline="300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40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grpSp>
        <p:nvGrpSpPr>
          <p:cNvPr id="76" name="Skupina 75"/>
          <p:cNvGrpSpPr/>
          <p:nvPr/>
        </p:nvGrpSpPr>
        <p:grpSpPr>
          <a:xfrm>
            <a:off x="2633651" y="4143840"/>
            <a:ext cx="1263742" cy="382956"/>
            <a:chOff x="2633651" y="4143840"/>
            <a:chExt cx="1263742" cy="382956"/>
          </a:xfrm>
        </p:grpSpPr>
        <p:cxnSp>
          <p:nvCxnSpPr>
            <p:cNvPr id="68" name="Přímá spojnice se šipkou 67"/>
            <p:cNvCxnSpPr/>
            <p:nvPr/>
          </p:nvCxnSpPr>
          <p:spPr>
            <a:xfrm>
              <a:off x="2633651" y="4143840"/>
              <a:ext cx="126374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69" name="TextovéPole 68"/>
            <p:cNvSpPr txBox="1"/>
            <p:nvPr/>
          </p:nvSpPr>
          <p:spPr>
            <a:xfrm>
              <a:off x="3055974" y="4157464"/>
              <a:ext cx="56938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atin typeface="Arial Black" pitchFamily="34" charset="0"/>
                </a:rPr>
                <a:t>2,8</a:t>
              </a:r>
              <a:endParaRPr lang="cs-CZ" dirty="0">
                <a:latin typeface="Arial Black" pitchFamily="34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2948415" y="5590938"/>
            <a:ext cx="784503" cy="410144"/>
            <a:chOff x="2948415" y="5590938"/>
            <a:chExt cx="784503" cy="410144"/>
          </a:xfrm>
        </p:grpSpPr>
        <p:sp>
          <p:nvSpPr>
            <p:cNvPr id="25" name="TextovéPole 24"/>
            <p:cNvSpPr txBox="1"/>
            <p:nvPr/>
          </p:nvSpPr>
          <p:spPr>
            <a:xfrm>
              <a:off x="3255267" y="5631750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latin typeface="Arial Black" pitchFamily="34" charset="0"/>
                </a:rPr>
                <a:t>1</a:t>
              </a:r>
              <a:endParaRPr lang="cs-CZ" b="1" dirty="0">
                <a:latin typeface="Arial Black" pitchFamily="34" charset="0"/>
              </a:endParaRPr>
            </a:p>
          </p:txBody>
        </p:sp>
        <p:cxnSp>
          <p:nvCxnSpPr>
            <p:cNvPr id="70" name="Přímá spojnice se šipkou 69"/>
            <p:cNvCxnSpPr/>
            <p:nvPr/>
          </p:nvCxnSpPr>
          <p:spPr>
            <a:xfrm flipH="1">
              <a:off x="2948415" y="5590938"/>
              <a:ext cx="784503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0513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42" grpId="0"/>
      <p:bldP spid="44" grpId="0"/>
      <p:bldP spid="52" grpId="0"/>
      <p:bldP spid="53" grpId="0"/>
      <p:bldP spid="54" grpId="0" animBg="1"/>
      <p:bldP spid="64" grpId="0"/>
      <p:bldP spid="6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81475" y="3429000"/>
            <a:ext cx="6017380" cy="914400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kladné oxidační číslo</a:t>
            </a:r>
            <a:endParaRPr lang="cs-CZ" sz="36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5845" y="4869160"/>
            <a:ext cx="67033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prvek s menší elektronegativitou</a:t>
            </a:r>
            <a:endParaRPr lang="cs-CZ" sz="36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82812" y="404664"/>
            <a:ext cx="6017380" cy="914400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záporné oxidační číslo</a:t>
            </a:r>
            <a:endParaRPr lang="cs-CZ" sz="36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1181" y="1988840"/>
            <a:ext cx="66479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prvek s vyšší elektronegativitou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1181" y="5632021"/>
            <a:ext cx="830708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hodnotu vyjadřuje koncovka přídavného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jména v názvu sloučeniny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4938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170317" y="1340768"/>
            <a:ext cx="1152128" cy="576064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II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12762" y="4329862"/>
            <a:ext cx="1152128" cy="576064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VI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83040" y="3573016"/>
            <a:ext cx="1152128" cy="576064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02499" y="2850918"/>
            <a:ext cx="1152128" cy="576064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IV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70317" y="2044519"/>
            <a:ext cx="1152128" cy="576064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III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64650" y="537494"/>
            <a:ext cx="1152128" cy="576064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 Black" pitchFamily="34" charset="0"/>
              </a:rPr>
              <a:t>I</a:t>
            </a:r>
            <a:endParaRPr lang="cs-CZ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12762" y="5085184"/>
            <a:ext cx="1152128" cy="576064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VII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12762" y="5877272"/>
            <a:ext cx="1152128" cy="576064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VIII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380006" y="1340768"/>
            <a:ext cx="2088232" cy="576064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bg1"/>
                </a:solidFill>
                <a:latin typeface="Arial Black" pitchFamily="34" charset="0"/>
              </a:rPr>
              <a:t>natý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384764" y="2044519"/>
            <a:ext cx="2088232" cy="576064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bg1"/>
                </a:solidFill>
                <a:latin typeface="Arial Black" pitchFamily="34" charset="0"/>
              </a:rPr>
              <a:t>itý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411760" y="2850571"/>
            <a:ext cx="2088232" cy="576064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bg1"/>
                </a:solidFill>
                <a:latin typeface="Arial Black" pitchFamily="34" charset="0"/>
              </a:rPr>
              <a:t>ičitý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979712" y="3573016"/>
            <a:ext cx="3888432" cy="576064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bg1"/>
                </a:solidFill>
                <a:latin typeface="Arial Black" pitchFamily="34" charset="0"/>
              </a:rPr>
              <a:t>ičný</a:t>
            </a:r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, - </a:t>
            </a:r>
            <a:r>
              <a:rPr lang="cs-CZ" sz="4000" dirty="0" err="1" smtClean="0">
                <a:solidFill>
                  <a:schemeClr val="bg1"/>
                </a:solidFill>
                <a:latin typeface="Arial Black" pitchFamily="34" charset="0"/>
              </a:rPr>
              <a:t>ečný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411760" y="4329862"/>
            <a:ext cx="2088232" cy="576064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bg1"/>
                </a:solidFill>
                <a:latin typeface="Arial Black" pitchFamily="34" charset="0"/>
              </a:rPr>
              <a:t>ový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411760" y="5085184"/>
            <a:ext cx="2088232" cy="576064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bg1"/>
                </a:solidFill>
                <a:latin typeface="Arial Black" pitchFamily="34" charset="0"/>
              </a:rPr>
              <a:t>istý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411760" y="5838274"/>
            <a:ext cx="2088232" cy="576064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- </a:t>
            </a:r>
            <a:r>
              <a:rPr lang="cs-CZ" sz="4000" dirty="0" err="1" smtClean="0">
                <a:solidFill>
                  <a:schemeClr val="bg1"/>
                </a:solidFill>
                <a:latin typeface="Arial Black" pitchFamily="34" charset="0"/>
              </a:rPr>
              <a:t>ičelý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411760" y="531747"/>
            <a:ext cx="2088232" cy="576064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- ný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977252" y="531747"/>
            <a:ext cx="3132856" cy="576064"/>
          </a:xfrm>
          <a:prstGeom prst="round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sodný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977252" y="1340768"/>
            <a:ext cx="3132856" cy="576064"/>
          </a:xfrm>
          <a:prstGeom prst="round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vápenatý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993449" y="2044519"/>
            <a:ext cx="3132856" cy="576064"/>
          </a:xfrm>
          <a:prstGeom prst="round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hlinitý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977252" y="2847247"/>
            <a:ext cx="3132856" cy="576064"/>
          </a:xfrm>
          <a:prstGeom prst="round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uhličitý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032207" y="3573016"/>
            <a:ext cx="3132856" cy="576064"/>
          </a:xfrm>
          <a:prstGeom prst="round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dusičný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993236" y="4329862"/>
            <a:ext cx="3132856" cy="576064"/>
          </a:xfrm>
          <a:prstGeom prst="round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sírový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5993236" y="5073690"/>
            <a:ext cx="3132856" cy="576064"/>
          </a:xfrm>
          <a:prstGeom prst="round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chloristý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011144" y="5776904"/>
            <a:ext cx="3132856" cy="576064"/>
          </a:xfrm>
          <a:prstGeom prst="round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Arial Black" pitchFamily="34" charset="0"/>
              </a:rPr>
              <a:t>osmičelý</a:t>
            </a:r>
            <a:endParaRPr lang="cs-CZ" sz="40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363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971600" y="1984031"/>
            <a:ext cx="7272808" cy="9144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tx1"/>
                </a:solidFill>
                <a:latin typeface="Arial Black" pitchFamily="34" charset="0"/>
              </a:rPr>
              <a:t>vodík ve sloučenině  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4000" baseline="30000" dirty="0" smtClean="0">
                <a:solidFill>
                  <a:srgbClr val="FF0000"/>
                </a:solidFill>
                <a:latin typeface="Arial Black" pitchFamily="34" charset="0"/>
              </a:rPr>
              <a:t>I</a:t>
            </a:r>
            <a:endParaRPr lang="cs-CZ" sz="40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46067" y="3415553"/>
            <a:ext cx="7272808" cy="9144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tx1"/>
                </a:solidFill>
                <a:latin typeface="Arial Black" pitchFamily="34" charset="0"/>
              </a:rPr>
              <a:t>kyslík ve sloučenině  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4000" baseline="30000" dirty="0" smtClean="0">
                <a:solidFill>
                  <a:srgbClr val="FF0000"/>
                </a:solidFill>
                <a:latin typeface="Arial Black" pitchFamily="34" charset="0"/>
              </a:rPr>
              <a:t>-II</a:t>
            </a:r>
            <a:endParaRPr lang="cs-CZ" sz="4000" baseline="300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548680"/>
            <a:ext cx="3150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Důležité !!!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30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47110"/>
            <a:ext cx="7673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Urči oxidační číslo označeného prvku: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39198"/>
            <a:ext cx="32564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oxid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zinečnatý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204864"/>
            <a:ext cx="35734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chlorid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draselný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881843"/>
            <a:ext cx="3853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oxid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manganičitý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19" y="3615571"/>
            <a:ext cx="335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sulfid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chromitý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4872" y="4319518"/>
            <a:ext cx="29578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oxid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dusičný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19246" y="1275765"/>
            <a:ext cx="792088" cy="652790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 Black" pitchFamily="34" charset="0"/>
              </a:rPr>
              <a:t>II</a:t>
            </a:r>
            <a:endParaRPr lang="cs-CZ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499992" y="2021796"/>
            <a:ext cx="792088" cy="652790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 Black" pitchFamily="34" charset="0"/>
              </a:rPr>
              <a:t>I</a:t>
            </a:r>
            <a:endParaRPr lang="cs-CZ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499992" y="2749172"/>
            <a:ext cx="792088" cy="652790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IV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99992" y="3470866"/>
            <a:ext cx="792088" cy="652790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III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504492" y="4189948"/>
            <a:ext cx="792088" cy="652790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089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97917348"/>
              </p:ext>
            </p:extLst>
          </p:nvPr>
        </p:nvGraphicFramePr>
        <p:xfrm>
          <a:off x="18147" y="764704"/>
          <a:ext cx="9125853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556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55F3646-4F00-4EBD-A429-1CCDECBBFD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E55F3646-4F00-4EBD-A429-1CCDECBBFD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95C5CA3-C0BA-4433-B552-909954BF3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graphicEl>
                                              <a:dgm id="{095C5CA3-C0BA-4433-B552-909954BF3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D84BF49-0F70-41CB-8BC7-C95FC3587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graphicEl>
                                              <a:dgm id="{8D84BF49-0F70-41CB-8BC7-C95FC3587E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6867AF-6C7C-42EA-944C-5DF6479DB8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graphicEl>
                                              <a:dgm id="{616867AF-6C7C-42EA-944C-5DF6479DB8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5D4415C-8E54-454B-8020-CD0CBDDE34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graphicEl>
                                              <a:dgm id="{E5D4415C-8E54-454B-8020-CD0CBDDE34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 uiExpand="1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18485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H</a:t>
            </a:r>
            <a:r>
              <a:rPr lang="cs-CZ" sz="4000" baseline="30000" dirty="0" smtClean="0">
                <a:solidFill>
                  <a:srgbClr val="FF0000"/>
                </a:solidFill>
                <a:latin typeface="Arial Black" pitchFamily="34" charset="0"/>
              </a:rPr>
              <a:t>I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dirty="0" smtClean="0">
                <a:latin typeface="Arial Black" pitchFamily="34" charset="0"/>
              </a:rPr>
              <a:t>O</a:t>
            </a:r>
            <a:r>
              <a:rPr lang="cs-CZ" sz="4000" baseline="30000" dirty="0" smtClean="0">
                <a:solidFill>
                  <a:srgbClr val="FF0000"/>
                </a:solidFill>
                <a:latin typeface="Arial Black" pitchFamily="34" charset="0"/>
              </a:rPr>
              <a:t>-II</a:t>
            </a:r>
            <a:endParaRPr lang="cs-CZ" sz="40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87133"/>
            <a:ext cx="7786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výsledná hodnota kladného </a:t>
            </a:r>
            <a:r>
              <a:rPr lang="cs-CZ" sz="2800" dirty="0" err="1" smtClean="0">
                <a:latin typeface="Arial Black" pitchFamily="34" charset="0"/>
              </a:rPr>
              <a:t>ox</a:t>
            </a:r>
            <a:r>
              <a:rPr lang="cs-CZ" sz="2800" dirty="0" smtClean="0">
                <a:latin typeface="Arial Black" pitchFamily="34" charset="0"/>
              </a:rPr>
              <a:t>. čísla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015262"/>
            <a:ext cx="6351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2 atomy H s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ox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. č. I . . . .2x1= </a:t>
            </a:r>
            <a:r>
              <a:rPr lang="cs-CZ" sz="2800" u="sng" dirty="0" smtClean="0">
                <a:solidFill>
                  <a:srgbClr val="00B050"/>
                </a:solidFill>
                <a:latin typeface="Arial Black" pitchFamily="34" charset="0"/>
              </a:rPr>
              <a:t>2</a:t>
            </a:r>
            <a:endParaRPr lang="cs-CZ" sz="2800" u="sng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2782669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výsledná </a:t>
            </a:r>
            <a:r>
              <a:rPr lang="cs-CZ" sz="2800" dirty="0">
                <a:latin typeface="Arial Black" pitchFamily="34" charset="0"/>
              </a:rPr>
              <a:t>hodnota </a:t>
            </a:r>
            <a:r>
              <a:rPr lang="cs-CZ" sz="2800" dirty="0" smtClean="0">
                <a:latin typeface="Arial Black" pitchFamily="34" charset="0"/>
              </a:rPr>
              <a:t>záporného </a:t>
            </a:r>
            <a:r>
              <a:rPr lang="cs-CZ" sz="2800" dirty="0" err="1" smtClean="0">
                <a:latin typeface="Arial Black" pitchFamily="34" charset="0"/>
              </a:rPr>
              <a:t>ox</a:t>
            </a:r>
            <a:r>
              <a:rPr lang="cs-CZ" sz="2800" dirty="0" smtClean="0">
                <a:latin typeface="Arial Black" pitchFamily="34" charset="0"/>
              </a:rPr>
              <a:t>. </a:t>
            </a:r>
            <a:r>
              <a:rPr lang="cs-CZ" sz="2800" dirty="0">
                <a:latin typeface="Arial Black" pitchFamily="34" charset="0"/>
              </a:rPr>
              <a:t>čísla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3613666"/>
            <a:ext cx="69113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1 atom O </a:t>
            </a:r>
            <a:r>
              <a:rPr lang="cs-CZ" sz="2800" dirty="0">
                <a:solidFill>
                  <a:srgbClr val="00B050"/>
                </a:solidFill>
                <a:latin typeface="Arial Black" pitchFamily="34" charset="0"/>
              </a:rPr>
              <a:t>s </a:t>
            </a:r>
            <a:r>
              <a:rPr lang="cs-CZ" sz="2800" dirty="0" err="1">
                <a:solidFill>
                  <a:srgbClr val="00B050"/>
                </a:solidFill>
                <a:latin typeface="Arial Black" pitchFamily="34" charset="0"/>
              </a:rPr>
              <a:t>ox</a:t>
            </a:r>
            <a:r>
              <a:rPr lang="cs-CZ" sz="2800" dirty="0">
                <a:solidFill>
                  <a:srgbClr val="00B050"/>
                </a:solidFill>
                <a:latin typeface="Arial Black" pitchFamily="34" charset="0"/>
              </a:rPr>
              <a:t>. č. 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-II </a:t>
            </a:r>
            <a:r>
              <a:rPr lang="cs-CZ" sz="2800" dirty="0">
                <a:solidFill>
                  <a:srgbClr val="00B050"/>
                </a:solidFill>
                <a:latin typeface="Arial Black" pitchFamily="34" charset="0"/>
              </a:rPr>
              <a:t>. . . 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.1x(-2) = </a:t>
            </a:r>
            <a:r>
              <a:rPr lang="cs-CZ" sz="2800" u="sng" dirty="0" smtClean="0">
                <a:solidFill>
                  <a:srgbClr val="00B050"/>
                </a:solidFill>
                <a:latin typeface="Arial Black" pitchFamily="34" charset="0"/>
              </a:rPr>
              <a:t>-2</a:t>
            </a:r>
            <a:endParaRPr lang="cs-CZ" sz="2800" u="sng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4300354"/>
            <a:ext cx="88924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3.Celková hodnota </a:t>
            </a:r>
            <a:r>
              <a:rPr lang="cs-CZ" sz="2800" dirty="0" err="1" smtClean="0">
                <a:latin typeface="Arial Black" pitchFamily="34" charset="0"/>
              </a:rPr>
              <a:t>ox</a:t>
            </a:r>
            <a:r>
              <a:rPr lang="cs-CZ" sz="2800" dirty="0" smtClean="0">
                <a:latin typeface="Arial Black" pitchFamily="34" charset="0"/>
              </a:rPr>
              <a:t>. čísla molekuly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039162"/>
            <a:ext cx="2255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 + (-2) = </a:t>
            </a:r>
            <a:r>
              <a:rPr lang="cs-CZ" sz="2800" u="sng" dirty="0" smtClean="0">
                <a:solidFill>
                  <a:srgbClr val="FF0000"/>
                </a:solidFill>
                <a:latin typeface="Arial Black" pitchFamily="34" charset="0"/>
              </a:rPr>
              <a:t>0</a:t>
            </a:r>
            <a:endParaRPr lang="cs-CZ" sz="2800" u="sng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7209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943007"/>
            <a:ext cx="24849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Al</a:t>
            </a:r>
            <a:r>
              <a:rPr lang="cs-CZ" sz="4000" baseline="-25000" dirty="0">
                <a:latin typeface="Arial Black" pitchFamily="34" charset="0"/>
              </a:rPr>
              <a:t>2</a:t>
            </a:r>
            <a:r>
              <a:rPr lang="cs-CZ" sz="4000" baseline="30000" dirty="0" smtClean="0">
                <a:latin typeface="Arial Black" pitchFamily="34" charset="0"/>
              </a:rPr>
              <a:t>III</a:t>
            </a:r>
            <a:r>
              <a:rPr lang="cs-CZ" sz="4000" dirty="0" smtClean="0">
                <a:latin typeface="Arial Black" pitchFamily="34" charset="0"/>
              </a:rPr>
              <a:t>O</a:t>
            </a:r>
            <a:r>
              <a:rPr lang="cs-CZ" sz="4000" baseline="-25000" dirty="0" smtClean="0">
                <a:latin typeface="Arial Black" pitchFamily="34" charset="0"/>
              </a:rPr>
              <a:t>3</a:t>
            </a:r>
            <a:r>
              <a:rPr lang="cs-CZ" sz="4000" baseline="30000" dirty="0" smtClean="0">
                <a:latin typeface="Arial Black" pitchFamily="34" charset="0"/>
              </a:rPr>
              <a:t>-II</a:t>
            </a:r>
            <a:endParaRPr lang="cs-CZ" sz="4000" baseline="30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4149080"/>
            <a:ext cx="21975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N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baseline="30000" dirty="0" smtClean="0">
                <a:latin typeface="Arial Black" pitchFamily="34" charset="0"/>
              </a:rPr>
              <a:t>V</a:t>
            </a:r>
            <a:r>
              <a:rPr lang="cs-CZ" sz="4000" dirty="0" smtClean="0">
                <a:latin typeface="Arial Black" pitchFamily="34" charset="0"/>
              </a:rPr>
              <a:t>O</a:t>
            </a:r>
            <a:r>
              <a:rPr lang="cs-CZ" sz="4000" baseline="-25000" dirty="0" smtClean="0">
                <a:latin typeface="Arial Black" pitchFamily="34" charset="0"/>
              </a:rPr>
              <a:t>5</a:t>
            </a:r>
            <a:r>
              <a:rPr lang="cs-CZ" sz="4000" baseline="30000" dirty="0" smtClean="0">
                <a:latin typeface="Arial Black" pitchFamily="34" charset="0"/>
              </a:rPr>
              <a:t>-II</a:t>
            </a:r>
            <a:endParaRPr lang="cs-CZ" sz="4000" baseline="30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0423" y="620688"/>
            <a:ext cx="91871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Vypočítej celkovou hodnotu kladného </a:t>
            </a:r>
            <a:r>
              <a:rPr lang="cs-CZ" sz="2800" dirty="0" err="1" smtClean="0">
                <a:latin typeface="Arial Black" pitchFamily="34" charset="0"/>
              </a:rPr>
              <a:t>ox</a:t>
            </a:r>
            <a:r>
              <a:rPr lang="cs-CZ" sz="2800" dirty="0" smtClean="0">
                <a:latin typeface="Arial Black" pitchFamily="34" charset="0"/>
              </a:rPr>
              <a:t>. č. 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3105835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Vypočítej celkovou hodnotu </a:t>
            </a:r>
            <a:r>
              <a:rPr lang="cs-CZ" sz="2800" dirty="0" smtClean="0">
                <a:latin typeface="Arial Black" pitchFamily="34" charset="0"/>
              </a:rPr>
              <a:t>záporného </a:t>
            </a:r>
            <a:r>
              <a:rPr lang="cs-CZ" sz="2800" dirty="0" err="1">
                <a:latin typeface="Arial Black" pitchFamily="34" charset="0"/>
              </a:rPr>
              <a:t>ox</a:t>
            </a:r>
            <a:r>
              <a:rPr lang="cs-CZ" sz="2800" dirty="0">
                <a:latin typeface="Arial Black" pitchFamily="34" charset="0"/>
              </a:rPr>
              <a:t>. č. 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144" y="2127673"/>
            <a:ext cx="16177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3x3 = 6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144" y="4241413"/>
            <a:ext cx="23759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5x(-2) = -10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9416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14848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7867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618</Words>
  <Application>Microsoft Office PowerPoint</Application>
  <PresentationFormat>Předvádění na obrazovce (4:3)</PresentationFormat>
  <Paragraphs>146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ZS SLOVAN Zezulová</cp:lastModifiedBy>
  <cp:revision>27</cp:revision>
  <dcterms:created xsi:type="dcterms:W3CDTF">2012-03-18T18:42:23Z</dcterms:created>
  <dcterms:modified xsi:type="dcterms:W3CDTF">2013-09-20T19:11:17Z</dcterms:modified>
</cp:coreProperties>
</file>