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  <p:sldMasterId id="2147483864" r:id="rId2"/>
  </p:sldMasterIdLst>
  <p:sldIdLst>
    <p:sldId id="256" r:id="rId3"/>
    <p:sldId id="258" r:id="rId4"/>
    <p:sldId id="259" r:id="rId5"/>
    <p:sldId id="257" r:id="rId6"/>
    <p:sldId id="261" r:id="rId7"/>
    <p:sldId id="260" r:id="rId8"/>
    <p:sldId id="262" r:id="rId9"/>
    <p:sldId id="270" r:id="rId10"/>
    <p:sldId id="264" r:id="rId11"/>
    <p:sldId id="265" r:id="rId12"/>
    <p:sldId id="266" r:id="rId13"/>
    <p:sldId id="280" r:id="rId14"/>
    <p:sldId id="281" r:id="rId15"/>
    <p:sldId id="282" r:id="rId16"/>
    <p:sldId id="285" r:id="rId17"/>
    <p:sldId id="28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4856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5166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5352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143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1212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5354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4859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228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00287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668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897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E38CC-59B1-4E93-8682-E68B8CCC3B2A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BFBA0-E2D0-46F0-B307-4B1AF17C9F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149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9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40768"/>
            <a:ext cx="806489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Oxidy nekovů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10.4. 2012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VY_32_INOVACE_18_PZ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727" y="37597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1514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99288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</a:t>
            </a:r>
          </a:p>
          <a:p>
            <a:endParaRPr lang="cs-CZ" sz="2000" b="1" dirty="0"/>
          </a:p>
          <a:p>
            <a:r>
              <a:rPr lang="cs-CZ" sz="2000" dirty="0" smtClean="0"/>
              <a:t>Materiál: prezentace PowerPoint</a:t>
            </a:r>
          </a:p>
          <a:p>
            <a:r>
              <a:rPr lang="cs-CZ" sz="2000" dirty="0" smtClean="0"/>
              <a:t>Cílová skupina: žáci osmého ročníku</a:t>
            </a:r>
          </a:p>
          <a:p>
            <a:r>
              <a:rPr lang="cs-CZ" sz="2000" dirty="0" smtClean="0"/>
              <a:t>Obsah: oxidy: uhličitý, uhelnatý, siřičitý – vlastnosti, výskyt,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           využití, vliv na zdraví, životní prostředí</a:t>
            </a:r>
          </a:p>
          <a:p>
            <a:r>
              <a:rPr lang="cs-CZ" sz="2000" dirty="0" smtClean="0"/>
              <a:t>Animace obrázků aktivují žáci k tvorbě zápisu. Doplňující otázky využívají mezipředmětové vztahy.</a:t>
            </a:r>
          </a:p>
          <a:p>
            <a:r>
              <a:rPr lang="cs-CZ" sz="2000" dirty="0" smtClean="0"/>
              <a:t>Prezentace je doplněna demonstračními pokusy : bělící účinky oxidu siřičitého, reakce oxidu siřičitého s vodou.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Pilotáž:</a:t>
            </a:r>
            <a:endParaRPr lang="cs-CZ" sz="2000" b="1" dirty="0"/>
          </a:p>
          <a:p>
            <a:r>
              <a:rPr lang="cs-CZ" sz="2000" dirty="0" smtClean="0"/>
              <a:t>Ověřené ve dvou paralelních třídách osmého ročníku. Většinu úkolů dokázali žáci celkem dobře splnit. Problém se vyskytl u chemických rovnic, kde mnozí zapomněli vzorec kyslíku 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Žáci oceňují přehlednost informací v prezentaci.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141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08912" cy="4887416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Významné oxidy</a:t>
            </a:r>
            <a:b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6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nekovových prvků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3313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3484"/>
            <a:ext cx="5491696" cy="70788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Oxid uhličitý – CO</a:t>
            </a:r>
            <a:r>
              <a:rPr lang="cs-CZ" sz="4000" b="1" spc="50" baseline="-2500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2</a:t>
            </a:r>
            <a:endParaRPr lang="cs-CZ" sz="4000" b="1" spc="50" baseline="-2500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658" y="2053097"/>
            <a:ext cx="1853969" cy="584775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Výskyt: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74UIASND\MP9004022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4845" y="1874631"/>
            <a:ext cx="2149227" cy="171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62521" y="2272656"/>
            <a:ext cx="3406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vzduch – 0,05%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484" y="4350295"/>
            <a:ext cx="586705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Vyjmenuj ostatní složky vzduchu :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3658" y="5035643"/>
            <a:ext cx="70242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dusík 78%, kyslík 21%, vodní pára + vzácné plyny 1%, </a:t>
            </a:r>
          </a:p>
          <a:p>
            <a:endParaRPr lang="cs-CZ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27706" y="2637872"/>
            <a:ext cx="3228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83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209704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- </a:t>
            </a:r>
            <a:r>
              <a:rPr lang="cs-CZ" sz="3200" dirty="0" smtClean="0">
                <a:latin typeface="Arial Black" pitchFamily="34" charset="0"/>
              </a:rPr>
              <a:t>vzniká 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74UIASND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034" y="4077072"/>
            <a:ext cx="1588314" cy="18626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 SLOVAN\AppData\Local\Microsoft\Windows\Temporary Internet Files\Content.IE5\SJ7UTM9I\MC900352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4952" y="636498"/>
            <a:ext cx="1134701" cy="17925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16008" y="2542172"/>
            <a:ext cx="620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dokonalým spalováním uhlíku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5" name="Picture 7" descr="C:\Users\ZS SLOVAN\AppData\Local\Microsoft\Windows\Temporary Internet Files\Content.IE5\SJ7UTM9I\MC90005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2076" y="476672"/>
            <a:ext cx="1755648" cy="17766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09197" y="3813720"/>
            <a:ext cx="342593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C + O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smtClean="0">
                <a:latin typeface="Franklin Gothic Book"/>
              </a:rPr>
              <a:t>→ </a:t>
            </a:r>
            <a:r>
              <a:rPr lang="cs-CZ" sz="3600" dirty="0" smtClean="0">
                <a:latin typeface="Arial Black" pitchFamily="34" charset="0"/>
              </a:rPr>
              <a:t>CO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endParaRPr lang="cs-CZ" sz="36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64952" y="5301208"/>
            <a:ext cx="2591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dýchání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3135" y="3207043"/>
            <a:ext cx="4417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Napiš chemickou rovnici: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03024" y="5562818"/>
            <a:ext cx="2728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7867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2600392" cy="584775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Vlastnosti:</a:t>
            </a:r>
            <a:endParaRPr lang="cs-CZ" sz="3200" dirty="0">
              <a:latin typeface="Arial Black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067944" y="548680"/>
            <a:ext cx="4272630" cy="2162708"/>
            <a:chOff x="4067944" y="1266292"/>
            <a:chExt cx="4272630" cy="2162708"/>
          </a:xfrm>
        </p:grpSpPr>
        <p:sp>
          <p:nvSpPr>
            <p:cNvPr id="3" name="Mrak 2"/>
            <p:cNvSpPr/>
            <p:nvPr/>
          </p:nvSpPr>
          <p:spPr>
            <a:xfrm>
              <a:off x="4067944" y="2060848"/>
              <a:ext cx="1872208" cy="1130424"/>
            </a:xfrm>
            <a:prstGeom prst="cloud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000" dirty="0" smtClean="0">
                  <a:solidFill>
                    <a:schemeClr val="tx1"/>
                  </a:solidFill>
                  <a:latin typeface="Arial Black" pitchFamily="34" charset="0"/>
                </a:rPr>
                <a:t>   CO</a:t>
              </a:r>
              <a:r>
                <a:rPr lang="cs-CZ" sz="2000" baseline="-25000" dirty="0" smtClean="0">
                  <a:solidFill>
                    <a:schemeClr val="tx1"/>
                  </a:solidFill>
                  <a:latin typeface="Arial Black" pitchFamily="34" charset="0"/>
                </a:rPr>
                <a:t>2</a:t>
              </a:r>
              <a:endParaRPr lang="cs-CZ" sz="2000" baseline="-25000" dirty="0">
                <a:latin typeface="Arial Black" pitchFamily="34" charset="0"/>
              </a:endParaRPr>
            </a:p>
          </p:txBody>
        </p:sp>
        <p:sp>
          <p:nvSpPr>
            <p:cNvPr id="5" name="Mrak 4"/>
            <p:cNvSpPr/>
            <p:nvPr/>
          </p:nvSpPr>
          <p:spPr>
            <a:xfrm>
              <a:off x="6468366" y="1266292"/>
              <a:ext cx="1872208" cy="1130424"/>
            </a:xfrm>
            <a:prstGeom prst="cloud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ysClr val="windowText" lastClr="000000"/>
                  </a:solidFill>
                  <a:latin typeface="Arial Black" pitchFamily="34" charset="0"/>
                </a:rPr>
                <a:t>vzduch</a:t>
              </a:r>
              <a:endParaRPr lang="cs-CZ" sz="2000" dirty="0">
                <a:solidFill>
                  <a:sysClr val="windowText" lastClr="000000"/>
                </a:solidFill>
                <a:latin typeface="Arial Black" pitchFamily="34" charset="0"/>
              </a:endParaRPr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6176728" y="2753771"/>
              <a:ext cx="530352" cy="457200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/>
            <p:nvPr/>
          </p:nvCxnSpPr>
          <p:spPr>
            <a:xfrm flipV="1">
              <a:off x="4499992" y="2060848"/>
              <a:ext cx="3744416" cy="1368152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251520" y="2003149"/>
            <a:ext cx="3263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 plyn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354" y="3318208"/>
            <a:ext cx="5318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větší hustota než vzduch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3551" y="4528780"/>
            <a:ext cx="28507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 zápachu</a:t>
            </a:r>
            <a:endParaRPr lang="cs-CZ" sz="2800" dirty="0">
              <a:latin typeface="Arial Black" pitchFamily="34" charset="0"/>
            </a:endParaRPr>
          </a:p>
        </p:txBody>
      </p:sp>
      <p:grpSp>
        <p:nvGrpSpPr>
          <p:cNvPr id="3073" name="Skupina 3072"/>
          <p:cNvGrpSpPr/>
          <p:nvPr/>
        </p:nvGrpSpPr>
        <p:grpSpPr>
          <a:xfrm>
            <a:off x="3223640" y="5555168"/>
            <a:ext cx="1276352" cy="1237635"/>
            <a:chOff x="6128118" y="4488326"/>
            <a:chExt cx="1646547" cy="1801309"/>
          </a:xfrm>
        </p:grpSpPr>
        <p:pic>
          <p:nvPicPr>
            <p:cNvPr id="3077" name="Picture 5" descr="C:\Users\ZS SLOVAN\AppData\Local\Microsoft\Windows\Temporary Internet Files\Content.IE5\IWIPD6GT\MC90035118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6728" y="4509120"/>
              <a:ext cx="1597937" cy="178051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7" name="Přímá spojnice 16"/>
            <p:cNvCxnSpPr/>
            <p:nvPr/>
          </p:nvCxnSpPr>
          <p:spPr>
            <a:xfrm>
              <a:off x="6128118" y="4509120"/>
              <a:ext cx="1646547" cy="178051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V="1">
              <a:off x="6155746" y="4488326"/>
              <a:ext cx="1618919" cy="178051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0">
              <a:schemeClr val="accent6"/>
            </a:fillRef>
            <a:effectRef idx="1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3078" name="TextovéPole 3077"/>
          <p:cNvSpPr txBox="1"/>
          <p:nvPr/>
        </p:nvSpPr>
        <p:spPr>
          <a:xfrm>
            <a:off x="233354" y="5650766"/>
            <a:ext cx="2636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nehořlavý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308693"/>
            <a:ext cx="294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665679"/>
            <a:ext cx="4940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 . . . . . . 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5417481" y="3919366"/>
            <a:ext cx="1871547" cy="1830446"/>
            <a:chOff x="5417481" y="3919366"/>
            <a:chExt cx="1871547" cy="1830446"/>
          </a:xfrm>
        </p:grpSpPr>
        <p:pic>
          <p:nvPicPr>
            <p:cNvPr id="1131" name="Picture 107" descr="C:\Users\ZS SLOVAN\AppData\Local\Microsoft\Windows\Temporary Internet Files\Content.IE5\74UIASND\MP90043048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9200" y="3943812"/>
              <a:ext cx="1806000" cy="1806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131" name="Přímá spojnice 3130"/>
            <p:cNvCxnSpPr/>
            <p:nvPr/>
          </p:nvCxnSpPr>
          <p:spPr>
            <a:xfrm>
              <a:off x="5417481" y="3919366"/>
              <a:ext cx="1806000" cy="180600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35" name="Přímá spojnice 3134"/>
            <p:cNvCxnSpPr/>
            <p:nvPr/>
          </p:nvCxnSpPr>
          <p:spPr>
            <a:xfrm flipH="1">
              <a:off x="5483028" y="3968889"/>
              <a:ext cx="1806000" cy="1706954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123" name="TextovéPole 1122"/>
          <p:cNvSpPr txBox="1"/>
          <p:nvPr/>
        </p:nvSpPr>
        <p:spPr>
          <a:xfrm>
            <a:off x="467544" y="4806663"/>
            <a:ext cx="2560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. . . . . . . . . . . . . . . . . . . . . </a:t>
            </a:r>
            <a:endParaRPr lang="cs-CZ" dirty="0"/>
          </a:p>
        </p:txBody>
      </p:sp>
      <p:sp>
        <p:nvSpPr>
          <p:cNvPr id="1124" name="TextovéPole 1123"/>
          <p:cNvSpPr txBox="1"/>
          <p:nvPr/>
        </p:nvSpPr>
        <p:spPr>
          <a:xfrm>
            <a:off x="435064" y="5999384"/>
            <a:ext cx="2233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880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3078" grpId="0"/>
      <p:bldP spid="4" grpId="0"/>
      <p:bldP spid="7" grpId="0"/>
      <p:bldP spid="1123" grpId="0"/>
      <p:bldP spid="11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57635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4098" name="Picture 2" descr="C:\Users\ZS SLOVAN\AppData\Local\Microsoft\Windows\Temporary Internet Files\Content.IE5\SJ7UTM9I\MC900342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4664"/>
            <a:ext cx="1939033" cy="19720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IWIPD6GT\MC9002959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90702"/>
            <a:ext cx="2600275" cy="234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2852936"/>
            <a:ext cx="3441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hasící přístroje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5334" y="3895905"/>
            <a:ext cx="46822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chlazení</a:t>
            </a:r>
          </a:p>
          <a:p>
            <a:r>
              <a:rPr lang="cs-CZ" sz="2800" dirty="0" smtClean="0">
                <a:latin typeface="Arial Black" pitchFamily="34" charset="0"/>
              </a:rPr>
              <a:t>  </a:t>
            </a:r>
            <a:r>
              <a:rPr lang="cs-CZ" sz="3200" dirty="0" smtClean="0">
                <a:latin typeface="Arial Black" pitchFamily="34" charset="0"/>
              </a:rPr>
              <a:t>(</a:t>
            </a:r>
            <a:r>
              <a:rPr lang="cs-CZ" sz="2800" dirty="0" smtClean="0">
                <a:latin typeface="Arial Black" pitchFamily="34" charset="0"/>
              </a:rPr>
              <a:t>jako tzv. „suchý led“)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IWIPD6GT\MC900149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875" y="4246937"/>
            <a:ext cx="1963093" cy="226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5733256"/>
            <a:ext cx="5141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sycených nápojů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9170" y="3211090"/>
            <a:ext cx="3171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4613" y="4773069"/>
            <a:ext cx="3445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6018583"/>
            <a:ext cx="4998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 . .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2362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658" y="591003"/>
            <a:ext cx="8370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 čemu vede zvyšování obsahu CO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 ve vzduchu?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32152"/>
            <a:ext cx="4370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ke skleníkovému efektu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7156" y="1988840"/>
            <a:ext cx="8701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Jakým jednoduchým testem se přesvědčíme, že např. v podzemním prostoru není vysoká koncentrace CO</a:t>
            </a:r>
            <a:r>
              <a:rPr lang="cs-CZ" sz="2400" baseline="-25000" dirty="0" smtClean="0">
                <a:latin typeface="Arial Black" pitchFamily="34" charset="0"/>
              </a:rPr>
              <a:t>2 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7156" y="3429000"/>
            <a:ext cx="59395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Pomocí hořící svíčky. </a:t>
            </a:r>
          </a:p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(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Pokud zhasne, je tam hodně 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156" y="4351327"/>
            <a:ext cx="4610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Charakterizuj fotosyntézu: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3782" y="5085184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Chemická reakce, probíhá v rostlinách. Pomocí chlorofylu rostliny mohou využít sluneční energii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          k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přeměně neústrojných látek(CO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H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O) v ústrojné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látce.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618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54777"/>
            <a:ext cx="5390450" cy="70788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uhelnatý - CO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15262"/>
            <a:ext cx="1681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vzniká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74UIASND\MC900030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30781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IWIPD6GT\MC900149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92281"/>
            <a:ext cx="2026467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588224" y="3457925"/>
            <a:ext cx="1572820" cy="2573868"/>
            <a:chOff x="5781228" y="3645268"/>
            <a:chExt cx="1572820" cy="2573868"/>
          </a:xfrm>
        </p:grpSpPr>
        <p:pic>
          <p:nvPicPr>
            <p:cNvPr id="1028" name="Picture 4" descr="C:\Users\ZS SLOVAN\AppData\Local\Microsoft\Windows\Temporary Internet Files\Content.IE5\74UIASND\MC900298023[1].wmf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45609"/>
            <a:stretch/>
          </p:blipFill>
          <p:spPr bwMode="auto">
            <a:xfrm>
              <a:off x="6368861" y="3645268"/>
              <a:ext cx="960120" cy="10904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5" descr="C:\Users\ZS SLOVAN\AppData\Local\Microsoft\Windows\Temporary Internet Files\Content.IE5\Z3HQ0LRZ\MC90035154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228" y="4581128"/>
              <a:ext cx="1572820" cy="1638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2" name="Picture 8" descr="C:\Users\ZS SLOVAN\AppData\Local\Microsoft\Windows\Temporary Internet Files\Content.IE5\IWIPD6GT\MP9004013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8187" y="1854747"/>
            <a:ext cx="1848632" cy="123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6440" y="3870565"/>
            <a:ext cx="5811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Arial Black" pitchFamily="34" charset="0"/>
              </a:rPr>
              <a:t>nedokonalým</a:t>
            </a:r>
            <a:r>
              <a:rPr lang="cs-CZ" sz="2800" dirty="0" smtClean="0">
                <a:latin typeface="Arial Black" pitchFamily="34" charset="0"/>
              </a:rPr>
              <a:t> hořením uhlíku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9929" y="5152835"/>
            <a:ext cx="3720890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2C+ O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smtClean="0">
                <a:latin typeface="Franklin Gothic Book"/>
              </a:rPr>
              <a:t>→</a:t>
            </a:r>
            <a:r>
              <a:rPr lang="cs-CZ" sz="3600" dirty="0" smtClean="0">
                <a:latin typeface="Arial Black" pitchFamily="34" charset="0"/>
              </a:rPr>
              <a:t> 2CO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5782" y="4548388"/>
            <a:ext cx="4417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Napiš chemickou rovnici:</a:t>
            </a:r>
            <a:endParaRPr lang="cs-CZ" sz="24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0235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57562"/>
            <a:ext cx="281198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Vlastnosti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4391980" y="690051"/>
            <a:ext cx="1800200" cy="1130424"/>
          </a:xfrm>
          <a:prstGeom prst="cloud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ZS SLOVAN\AppData\Local\Microsoft\Windows\Temporary Internet Files\Content.IE5\Z3HQ0LRZ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71" y="2419216"/>
            <a:ext cx="1836115" cy="147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2132856"/>
            <a:ext cx="500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bezbarvý plyn, bez zápachu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5910" y="2923560"/>
            <a:ext cx="2005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Jedovatý!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1952" y="4576044"/>
            <a:ext cx="8915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blokuje červené krvinky – ty nemohou přenášet 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609775" y="2526188"/>
            <a:ext cx="2461644" cy="1946069"/>
            <a:chOff x="5299591" y="3573016"/>
            <a:chExt cx="2461644" cy="1946069"/>
          </a:xfrm>
        </p:grpSpPr>
        <p:pic>
          <p:nvPicPr>
            <p:cNvPr id="2057" name="Picture 9" descr="C:\Users\ZS SLOVAN\AppData\Local\Microsoft\Windows\Temporary Internet Files\Content.IE5\74UIASND\MC900438809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9591" y="3847577"/>
              <a:ext cx="2168503" cy="16715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Users\ZS SLOVAN\AppData\Local\Microsoft\Windows\Temporary Internet Files\Content.IE5\SJ7UTM9I\MC90042617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92180" y="3573016"/>
              <a:ext cx="1569055" cy="14803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 descr="C:\Users\ZS SLOVAN\AppData\Local\Microsoft\Windows\Temporary Internet Files\Content.IE5\IWIPD6GT\MC900339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54" y="5517232"/>
            <a:ext cx="1043330" cy="103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7447" y="5772258"/>
            <a:ext cx="1614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hořlavý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91980" y="5772258"/>
            <a:ext cx="4310795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2CO + O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r>
              <a:rPr lang="cs-CZ" sz="3600" dirty="0" smtClean="0">
                <a:latin typeface="Franklin Gothic Book"/>
              </a:rPr>
              <a:t>→</a:t>
            </a:r>
            <a:r>
              <a:rPr lang="cs-CZ" sz="3600" dirty="0" smtClean="0">
                <a:latin typeface="Arial Black" pitchFamily="34" charset="0"/>
              </a:rPr>
              <a:t> 2CO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endParaRPr lang="cs-CZ" sz="3600" baseline="-250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55074" y="5230394"/>
            <a:ext cx="3360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Napiš chemickou rovnici: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9856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7" grpId="0"/>
      <p:bldP spid="4" grpId="0"/>
      <p:bldP spid="9" grpId="0" animBg="1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85554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15262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jako palivo – součást tzv. koksárenského,</a:t>
            </a:r>
          </a:p>
          <a:p>
            <a:r>
              <a:rPr lang="cs-CZ" sz="2800" dirty="0" smtClean="0">
                <a:latin typeface="Arial Black" pitchFamily="34" charset="0"/>
              </a:rPr>
              <a:t>  nebo vodního plynu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74UIASND\MC900014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69369"/>
            <a:ext cx="858622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9179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49344"/>
            <a:ext cx="5314275" cy="707886"/>
          </a:xfrm>
          <a:prstGeom prst="rect">
            <a:avLst/>
          </a:prstGeom>
          <a:solidFill>
            <a:schemeClr val="bg2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Oxid siřičitý – SO</a:t>
            </a:r>
            <a:r>
              <a:rPr lang="cs-CZ" sz="4000" b="1" baseline="-25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2</a:t>
            </a:r>
            <a:endParaRPr lang="cs-CZ" sz="4000" b="1" baseline="-250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9699" y="1420034"/>
            <a:ext cx="4314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vzniká hořením síry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020778"/>
            <a:ext cx="37156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Napiš chemickou rovnici:</a:t>
            </a:r>
            <a:endParaRPr lang="cs-CZ" sz="20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3297" y="1866890"/>
            <a:ext cx="3716082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 + O</a:t>
            </a:r>
            <a:r>
              <a:rPr lang="cs-CZ" sz="4000" baseline="-25000" dirty="0" smtClean="0">
                <a:latin typeface="Arial Black" pitchFamily="34" charset="0"/>
              </a:rPr>
              <a:t>2 </a:t>
            </a:r>
            <a:r>
              <a:rPr lang="cs-CZ" sz="4000" dirty="0" smtClean="0">
                <a:latin typeface="Franklin Gothic Book"/>
              </a:rPr>
              <a:t>→</a:t>
            </a:r>
            <a:r>
              <a:rPr lang="cs-CZ" sz="4000" dirty="0" smtClean="0">
                <a:latin typeface="Arial Black" pitchFamily="34" charset="0"/>
              </a:rPr>
              <a:t> SO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endParaRPr lang="cs-CZ" sz="4000" baseline="-25000" dirty="0"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SJ7UTM9I\MC900282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466" y="3803827"/>
            <a:ext cx="2403758" cy="187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4681538" y="3426002"/>
            <a:ext cx="3151380" cy="2093912"/>
            <a:chOff x="4681538" y="3426002"/>
            <a:chExt cx="3151380" cy="2093912"/>
          </a:xfrm>
        </p:grpSpPr>
        <p:pic>
          <p:nvPicPr>
            <p:cNvPr id="1031" name="Picture 7" descr="C:\Users\ZS SLOVAN\AppData\Local\Microsoft\Windows\Temporary Internet Files\Content.IE5\Z3HQ0LRZ\MC90002814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12838" y="4670619"/>
              <a:ext cx="720080" cy="706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" name="Group 10"/>
            <p:cNvGrpSpPr>
              <a:grpSpLocks noChangeAspect="1"/>
            </p:cNvGrpSpPr>
            <p:nvPr/>
          </p:nvGrpSpPr>
          <p:grpSpPr bwMode="auto">
            <a:xfrm>
              <a:off x="4681538" y="3426002"/>
              <a:ext cx="2095500" cy="2093912"/>
              <a:chOff x="2982" y="1985"/>
              <a:chExt cx="1320" cy="1319"/>
            </a:xfrm>
          </p:grpSpPr>
          <p:sp>
            <p:nvSpPr>
              <p:cNvPr id="7" name="AutoShape 9"/>
              <p:cNvSpPr>
                <a:spLocks noChangeAspect="1" noChangeArrowheads="1" noTextEdit="1"/>
              </p:cNvSpPr>
              <p:nvPr/>
            </p:nvSpPr>
            <p:spPr bwMode="auto">
              <a:xfrm>
                <a:off x="2982" y="1985"/>
                <a:ext cx="1320" cy="131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" name="Freeform 11"/>
              <p:cNvSpPr>
                <a:spLocks/>
              </p:cNvSpPr>
              <p:nvPr/>
            </p:nvSpPr>
            <p:spPr bwMode="auto">
              <a:xfrm>
                <a:off x="2986" y="1985"/>
                <a:ext cx="1316" cy="1319"/>
              </a:xfrm>
              <a:custGeom>
                <a:avLst/>
                <a:gdLst>
                  <a:gd name="T0" fmla="*/ 1279 w 1316"/>
                  <a:gd name="T1" fmla="*/ 811 h 1319"/>
                  <a:gd name="T2" fmla="*/ 628 w 1316"/>
                  <a:gd name="T3" fmla="*/ 774 h 1319"/>
                  <a:gd name="T4" fmla="*/ 535 w 1316"/>
                  <a:gd name="T5" fmla="*/ 204 h 1319"/>
                  <a:gd name="T6" fmla="*/ 460 w 1316"/>
                  <a:gd name="T7" fmla="*/ 186 h 1319"/>
                  <a:gd name="T8" fmla="*/ 475 w 1316"/>
                  <a:gd name="T9" fmla="*/ 178 h 1319"/>
                  <a:gd name="T10" fmla="*/ 512 w 1316"/>
                  <a:gd name="T11" fmla="*/ 169 h 1319"/>
                  <a:gd name="T12" fmla="*/ 547 w 1316"/>
                  <a:gd name="T13" fmla="*/ 186 h 1319"/>
                  <a:gd name="T14" fmla="*/ 597 w 1316"/>
                  <a:gd name="T15" fmla="*/ 252 h 1319"/>
                  <a:gd name="T16" fmla="*/ 688 w 1316"/>
                  <a:gd name="T17" fmla="*/ 276 h 1319"/>
                  <a:gd name="T18" fmla="*/ 758 w 1316"/>
                  <a:gd name="T19" fmla="*/ 240 h 1319"/>
                  <a:gd name="T20" fmla="*/ 781 w 1316"/>
                  <a:gd name="T21" fmla="*/ 215 h 1319"/>
                  <a:gd name="T22" fmla="*/ 841 w 1316"/>
                  <a:gd name="T23" fmla="*/ 190 h 1319"/>
                  <a:gd name="T24" fmla="*/ 866 w 1316"/>
                  <a:gd name="T25" fmla="*/ 129 h 1319"/>
                  <a:gd name="T26" fmla="*/ 881 w 1316"/>
                  <a:gd name="T27" fmla="*/ 112 h 1319"/>
                  <a:gd name="T28" fmla="*/ 909 w 1316"/>
                  <a:gd name="T29" fmla="*/ 103 h 1319"/>
                  <a:gd name="T30" fmla="*/ 949 w 1316"/>
                  <a:gd name="T31" fmla="*/ 70 h 1319"/>
                  <a:gd name="T32" fmla="*/ 909 w 1316"/>
                  <a:gd name="T33" fmla="*/ 36 h 1319"/>
                  <a:gd name="T34" fmla="*/ 881 w 1316"/>
                  <a:gd name="T35" fmla="*/ 26 h 1319"/>
                  <a:gd name="T36" fmla="*/ 837 w 1316"/>
                  <a:gd name="T37" fmla="*/ 1 h 1319"/>
                  <a:gd name="T38" fmla="*/ 786 w 1316"/>
                  <a:gd name="T39" fmla="*/ 15 h 1319"/>
                  <a:gd name="T40" fmla="*/ 756 w 1316"/>
                  <a:gd name="T41" fmla="*/ 50 h 1319"/>
                  <a:gd name="T42" fmla="*/ 723 w 1316"/>
                  <a:gd name="T43" fmla="*/ 49 h 1319"/>
                  <a:gd name="T44" fmla="*/ 680 w 1316"/>
                  <a:gd name="T45" fmla="*/ 38 h 1319"/>
                  <a:gd name="T46" fmla="*/ 650 w 1316"/>
                  <a:gd name="T47" fmla="*/ 40 h 1319"/>
                  <a:gd name="T48" fmla="*/ 622 w 1316"/>
                  <a:gd name="T49" fmla="*/ 40 h 1319"/>
                  <a:gd name="T50" fmla="*/ 584 w 1316"/>
                  <a:gd name="T51" fmla="*/ 20 h 1319"/>
                  <a:gd name="T52" fmla="*/ 527 w 1316"/>
                  <a:gd name="T53" fmla="*/ 28 h 1319"/>
                  <a:gd name="T54" fmla="*/ 485 w 1316"/>
                  <a:gd name="T55" fmla="*/ 78 h 1319"/>
                  <a:gd name="T56" fmla="*/ 451 w 1316"/>
                  <a:gd name="T57" fmla="*/ 69 h 1319"/>
                  <a:gd name="T58" fmla="*/ 434 w 1316"/>
                  <a:gd name="T59" fmla="*/ 53 h 1319"/>
                  <a:gd name="T60" fmla="*/ 394 w 1316"/>
                  <a:gd name="T61" fmla="*/ 25 h 1319"/>
                  <a:gd name="T62" fmla="*/ 365 w 1316"/>
                  <a:gd name="T63" fmla="*/ 28 h 1319"/>
                  <a:gd name="T64" fmla="*/ 335 w 1316"/>
                  <a:gd name="T65" fmla="*/ 13 h 1319"/>
                  <a:gd name="T66" fmla="*/ 286 w 1316"/>
                  <a:gd name="T67" fmla="*/ 16 h 1319"/>
                  <a:gd name="T68" fmla="*/ 236 w 1316"/>
                  <a:gd name="T69" fmla="*/ 65 h 1319"/>
                  <a:gd name="T70" fmla="*/ 194 w 1316"/>
                  <a:gd name="T71" fmla="*/ 141 h 1319"/>
                  <a:gd name="T72" fmla="*/ 207 w 1316"/>
                  <a:gd name="T73" fmla="*/ 197 h 1319"/>
                  <a:gd name="T74" fmla="*/ 290 w 1316"/>
                  <a:gd name="T75" fmla="*/ 214 h 1319"/>
                  <a:gd name="T76" fmla="*/ 306 w 1316"/>
                  <a:gd name="T77" fmla="*/ 197 h 1319"/>
                  <a:gd name="T78" fmla="*/ 351 w 1316"/>
                  <a:gd name="T79" fmla="*/ 173 h 1319"/>
                  <a:gd name="T80" fmla="*/ 389 w 1316"/>
                  <a:gd name="T81" fmla="*/ 137 h 1319"/>
                  <a:gd name="T82" fmla="*/ 400 w 1316"/>
                  <a:gd name="T83" fmla="*/ 137 h 1319"/>
                  <a:gd name="T84" fmla="*/ 398 w 1316"/>
                  <a:gd name="T85" fmla="*/ 149 h 1319"/>
                  <a:gd name="T86" fmla="*/ 403 w 1316"/>
                  <a:gd name="T87" fmla="*/ 179 h 1319"/>
                  <a:gd name="T88" fmla="*/ 355 w 1316"/>
                  <a:gd name="T89" fmla="*/ 197 h 1319"/>
                  <a:gd name="T90" fmla="*/ 327 w 1316"/>
                  <a:gd name="T91" fmla="*/ 252 h 1319"/>
                  <a:gd name="T92" fmla="*/ 283 w 1316"/>
                  <a:gd name="T93" fmla="*/ 340 h 1319"/>
                  <a:gd name="T94" fmla="*/ 251 w 1316"/>
                  <a:gd name="T95" fmla="*/ 317 h 1319"/>
                  <a:gd name="T96" fmla="*/ 236 w 1316"/>
                  <a:gd name="T97" fmla="*/ 294 h 1319"/>
                  <a:gd name="T98" fmla="*/ 252 w 1316"/>
                  <a:gd name="T99" fmla="*/ 294 h 1319"/>
                  <a:gd name="T100" fmla="*/ 293 w 1316"/>
                  <a:gd name="T101" fmla="*/ 261 h 1319"/>
                  <a:gd name="T102" fmla="*/ 297 w 1316"/>
                  <a:gd name="T103" fmla="*/ 232 h 1319"/>
                  <a:gd name="T104" fmla="*/ 186 w 1316"/>
                  <a:gd name="T105" fmla="*/ 237 h 1319"/>
                  <a:gd name="T106" fmla="*/ 189 w 1316"/>
                  <a:gd name="T107" fmla="*/ 257 h 1319"/>
                  <a:gd name="T108" fmla="*/ 162 w 1316"/>
                  <a:gd name="T109" fmla="*/ 299 h 1319"/>
                  <a:gd name="T110" fmla="*/ 146 w 1316"/>
                  <a:gd name="T111" fmla="*/ 318 h 1319"/>
                  <a:gd name="T112" fmla="*/ 116 w 1316"/>
                  <a:gd name="T113" fmla="*/ 348 h 1319"/>
                  <a:gd name="T114" fmla="*/ 4 w 1316"/>
                  <a:gd name="T115" fmla="*/ 1191 h 1319"/>
                  <a:gd name="T116" fmla="*/ 65 w 1316"/>
                  <a:gd name="T117" fmla="*/ 1221 h 1319"/>
                  <a:gd name="T118" fmla="*/ 194 w 1316"/>
                  <a:gd name="T119" fmla="*/ 1279 h 1319"/>
                  <a:gd name="T120" fmla="*/ 269 w 1316"/>
                  <a:gd name="T121" fmla="*/ 1318 h 1319"/>
                  <a:gd name="T122" fmla="*/ 651 w 1316"/>
                  <a:gd name="T123" fmla="*/ 1308 h 1319"/>
                  <a:gd name="T124" fmla="*/ 694 w 1316"/>
                  <a:gd name="T125" fmla="*/ 1253 h 13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316" h="1319">
                    <a:moveTo>
                      <a:pt x="1316" y="901"/>
                    </a:moveTo>
                    <a:lnTo>
                      <a:pt x="1313" y="876"/>
                    </a:lnTo>
                    <a:lnTo>
                      <a:pt x="1307" y="852"/>
                    </a:lnTo>
                    <a:lnTo>
                      <a:pt x="1295" y="830"/>
                    </a:lnTo>
                    <a:lnTo>
                      <a:pt x="1279" y="811"/>
                    </a:lnTo>
                    <a:lnTo>
                      <a:pt x="1261" y="795"/>
                    </a:lnTo>
                    <a:lnTo>
                      <a:pt x="1240" y="785"/>
                    </a:lnTo>
                    <a:lnTo>
                      <a:pt x="1216" y="777"/>
                    </a:lnTo>
                    <a:lnTo>
                      <a:pt x="1191" y="774"/>
                    </a:lnTo>
                    <a:lnTo>
                      <a:pt x="628" y="774"/>
                    </a:lnTo>
                    <a:lnTo>
                      <a:pt x="555" y="252"/>
                    </a:lnTo>
                    <a:lnTo>
                      <a:pt x="552" y="239"/>
                    </a:lnTo>
                    <a:lnTo>
                      <a:pt x="549" y="226"/>
                    </a:lnTo>
                    <a:lnTo>
                      <a:pt x="542" y="215"/>
                    </a:lnTo>
                    <a:lnTo>
                      <a:pt x="535" y="204"/>
                    </a:lnTo>
                    <a:lnTo>
                      <a:pt x="527" y="197"/>
                    </a:lnTo>
                    <a:lnTo>
                      <a:pt x="520" y="191"/>
                    </a:lnTo>
                    <a:lnTo>
                      <a:pt x="510" y="187"/>
                    </a:lnTo>
                    <a:lnTo>
                      <a:pt x="501" y="186"/>
                    </a:lnTo>
                    <a:lnTo>
                      <a:pt x="460" y="186"/>
                    </a:lnTo>
                    <a:lnTo>
                      <a:pt x="461" y="185"/>
                    </a:lnTo>
                    <a:lnTo>
                      <a:pt x="463" y="183"/>
                    </a:lnTo>
                    <a:lnTo>
                      <a:pt x="463" y="182"/>
                    </a:lnTo>
                    <a:lnTo>
                      <a:pt x="464" y="181"/>
                    </a:lnTo>
                    <a:lnTo>
                      <a:pt x="475" y="178"/>
                    </a:lnTo>
                    <a:lnTo>
                      <a:pt x="485" y="173"/>
                    </a:lnTo>
                    <a:lnTo>
                      <a:pt x="493" y="166"/>
                    </a:lnTo>
                    <a:lnTo>
                      <a:pt x="501" y="157"/>
                    </a:lnTo>
                    <a:lnTo>
                      <a:pt x="506" y="164"/>
                    </a:lnTo>
                    <a:lnTo>
                      <a:pt x="512" y="169"/>
                    </a:lnTo>
                    <a:lnTo>
                      <a:pt x="518" y="173"/>
                    </a:lnTo>
                    <a:lnTo>
                      <a:pt x="525" y="178"/>
                    </a:lnTo>
                    <a:lnTo>
                      <a:pt x="533" y="181"/>
                    </a:lnTo>
                    <a:lnTo>
                      <a:pt x="539" y="183"/>
                    </a:lnTo>
                    <a:lnTo>
                      <a:pt x="547" y="186"/>
                    </a:lnTo>
                    <a:lnTo>
                      <a:pt x="555" y="187"/>
                    </a:lnTo>
                    <a:lnTo>
                      <a:pt x="562" y="206"/>
                    </a:lnTo>
                    <a:lnTo>
                      <a:pt x="571" y="223"/>
                    </a:lnTo>
                    <a:lnTo>
                      <a:pt x="583" y="239"/>
                    </a:lnTo>
                    <a:lnTo>
                      <a:pt x="597" y="252"/>
                    </a:lnTo>
                    <a:lnTo>
                      <a:pt x="613" y="262"/>
                    </a:lnTo>
                    <a:lnTo>
                      <a:pt x="632" y="270"/>
                    </a:lnTo>
                    <a:lnTo>
                      <a:pt x="651" y="276"/>
                    </a:lnTo>
                    <a:lnTo>
                      <a:pt x="671" y="277"/>
                    </a:lnTo>
                    <a:lnTo>
                      <a:pt x="688" y="276"/>
                    </a:lnTo>
                    <a:lnTo>
                      <a:pt x="704" y="273"/>
                    </a:lnTo>
                    <a:lnTo>
                      <a:pt x="719" y="268"/>
                    </a:lnTo>
                    <a:lnTo>
                      <a:pt x="733" y="260"/>
                    </a:lnTo>
                    <a:lnTo>
                      <a:pt x="746" y="251"/>
                    </a:lnTo>
                    <a:lnTo>
                      <a:pt x="758" y="240"/>
                    </a:lnTo>
                    <a:lnTo>
                      <a:pt x="767" y="228"/>
                    </a:lnTo>
                    <a:lnTo>
                      <a:pt x="777" y="215"/>
                    </a:lnTo>
                    <a:lnTo>
                      <a:pt x="778" y="215"/>
                    </a:lnTo>
                    <a:lnTo>
                      <a:pt x="779" y="215"/>
                    </a:lnTo>
                    <a:lnTo>
                      <a:pt x="781" y="215"/>
                    </a:lnTo>
                    <a:lnTo>
                      <a:pt x="782" y="215"/>
                    </a:lnTo>
                    <a:lnTo>
                      <a:pt x="799" y="214"/>
                    </a:lnTo>
                    <a:lnTo>
                      <a:pt x="815" y="208"/>
                    </a:lnTo>
                    <a:lnTo>
                      <a:pt x="829" y="200"/>
                    </a:lnTo>
                    <a:lnTo>
                      <a:pt x="841" y="190"/>
                    </a:lnTo>
                    <a:lnTo>
                      <a:pt x="852" y="178"/>
                    </a:lnTo>
                    <a:lnTo>
                      <a:pt x="860" y="164"/>
                    </a:lnTo>
                    <a:lnTo>
                      <a:pt x="865" y="148"/>
                    </a:lnTo>
                    <a:lnTo>
                      <a:pt x="866" y="131"/>
                    </a:lnTo>
                    <a:lnTo>
                      <a:pt x="866" y="129"/>
                    </a:lnTo>
                    <a:lnTo>
                      <a:pt x="866" y="128"/>
                    </a:lnTo>
                    <a:lnTo>
                      <a:pt x="866" y="128"/>
                    </a:lnTo>
                    <a:lnTo>
                      <a:pt x="866" y="127"/>
                    </a:lnTo>
                    <a:lnTo>
                      <a:pt x="874" y="120"/>
                    </a:lnTo>
                    <a:lnTo>
                      <a:pt x="881" y="112"/>
                    </a:lnTo>
                    <a:lnTo>
                      <a:pt x="886" y="104"/>
                    </a:lnTo>
                    <a:lnTo>
                      <a:pt x="891" y="95"/>
                    </a:lnTo>
                    <a:lnTo>
                      <a:pt x="897" y="99"/>
                    </a:lnTo>
                    <a:lnTo>
                      <a:pt x="902" y="102"/>
                    </a:lnTo>
                    <a:lnTo>
                      <a:pt x="909" y="103"/>
                    </a:lnTo>
                    <a:lnTo>
                      <a:pt x="915" y="104"/>
                    </a:lnTo>
                    <a:lnTo>
                      <a:pt x="928" y="102"/>
                    </a:lnTo>
                    <a:lnTo>
                      <a:pt x="939" y="94"/>
                    </a:lnTo>
                    <a:lnTo>
                      <a:pt x="947" y="83"/>
                    </a:lnTo>
                    <a:lnTo>
                      <a:pt x="949" y="70"/>
                    </a:lnTo>
                    <a:lnTo>
                      <a:pt x="947" y="55"/>
                    </a:lnTo>
                    <a:lnTo>
                      <a:pt x="939" y="45"/>
                    </a:lnTo>
                    <a:lnTo>
                      <a:pt x="928" y="37"/>
                    </a:lnTo>
                    <a:lnTo>
                      <a:pt x="915" y="34"/>
                    </a:lnTo>
                    <a:lnTo>
                      <a:pt x="909" y="36"/>
                    </a:lnTo>
                    <a:lnTo>
                      <a:pt x="902" y="37"/>
                    </a:lnTo>
                    <a:lnTo>
                      <a:pt x="897" y="40"/>
                    </a:lnTo>
                    <a:lnTo>
                      <a:pt x="891" y="44"/>
                    </a:lnTo>
                    <a:lnTo>
                      <a:pt x="887" y="34"/>
                    </a:lnTo>
                    <a:lnTo>
                      <a:pt x="881" y="26"/>
                    </a:lnTo>
                    <a:lnTo>
                      <a:pt x="874" y="18"/>
                    </a:lnTo>
                    <a:lnTo>
                      <a:pt x="866" y="12"/>
                    </a:lnTo>
                    <a:lnTo>
                      <a:pt x="857" y="7"/>
                    </a:lnTo>
                    <a:lnTo>
                      <a:pt x="848" y="3"/>
                    </a:lnTo>
                    <a:lnTo>
                      <a:pt x="837" y="1"/>
                    </a:lnTo>
                    <a:lnTo>
                      <a:pt x="827" y="0"/>
                    </a:lnTo>
                    <a:lnTo>
                      <a:pt x="816" y="1"/>
                    </a:lnTo>
                    <a:lnTo>
                      <a:pt x="804" y="4"/>
                    </a:lnTo>
                    <a:lnTo>
                      <a:pt x="795" y="8"/>
                    </a:lnTo>
                    <a:lnTo>
                      <a:pt x="786" y="15"/>
                    </a:lnTo>
                    <a:lnTo>
                      <a:pt x="778" y="21"/>
                    </a:lnTo>
                    <a:lnTo>
                      <a:pt x="771" y="29"/>
                    </a:lnTo>
                    <a:lnTo>
                      <a:pt x="765" y="38"/>
                    </a:lnTo>
                    <a:lnTo>
                      <a:pt x="761" y="49"/>
                    </a:lnTo>
                    <a:lnTo>
                      <a:pt x="756" y="50"/>
                    </a:lnTo>
                    <a:lnTo>
                      <a:pt x="749" y="53"/>
                    </a:lnTo>
                    <a:lnTo>
                      <a:pt x="744" y="55"/>
                    </a:lnTo>
                    <a:lnTo>
                      <a:pt x="738" y="58"/>
                    </a:lnTo>
                    <a:lnTo>
                      <a:pt x="731" y="53"/>
                    </a:lnTo>
                    <a:lnTo>
                      <a:pt x="723" y="49"/>
                    </a:lnTo>
                    <a:lnTo>
                      <a:pt x="715" y="46"/>
                    </a:lnTo>
                    <a:lnTo>
                      <a:pt x="707" y="44"/>
                    </a:lnTo>
                    <a:lnTo>
                      <a:pt x="699" y="41"/>
                    </a:lnTo>
                    <a:lnTo>
                      <a:pt x="690" y="40"/>
                    </a:lnTo>
                    <a:lnTo>
                      <a:pt x="680" y="38"/>
                    </a:lnTo>
                    <a:lnTo>
                      <a:pt x="671" y="38"/>
                    </a:lnTo>
                    <a:lnTo>
                      <a:pt x="666" y="38"/>
                    </a:lnTo>
                    <a:lnTo>
                      <a:pt x="661" y="38"/>
                    </a:lnTo>
                    <a:lnTo>
                      <a:pt x="655" y="40"/>
                    </a:lnTo>
                    <a:lnTo>
                      <a:pt x="650" y="40"/>
                    </a:lnTo>
                    <a:lnTo>
                      <a:pt x="643" y="41"/>
                    </a:lnTo>
                    <a:lnTo>
                      <a:pt x="638" y="42"/>
                    </a:lnTo>
                    <a:lnTo>
                      <a:pt x="633" y="45"/>
                    </a:lnTo>
                    <a:lnTo>
                      <a:pt x="628" y="46"/>
                    </a:lnTo>
                    <a:lnTo>
                      <a:pt x="622" y="40"/>
                    </a:lnTo>
                    <a:lnTo>
                      <a:pt x="616" y="34"/>
                    </a:lnTo>
                    <a:lnTo>
                      <a:pt x="608" y="30"/>
                    </a:lnTo>
                    <a:lnTo>
                      <a:pt x="601" y="26"/>
                    </a:lnTo>
                    <a:lnTo>
                      <a:pt x="592" y="22"/>
                    </a:lnTo>
                    <a:lnTo>
                      <a:pt x="584" y="20"/>
                    </a:lnTo>
                    <a:lnTo>
                      <a:pt x="575" y="18"/>
                    </a:lnTo>
                    <a:lnTo>
                      <a:pt x="566" y="18"/>
                    </a:lnTo>
                    <a:lnTo>
                      <a:pt x="552" y="20"/>
                    </a:lnTo>
                    <a:lnTo>
                      <a:pt x="539" y="22"/>
                    </a:lnTo>
                    <a:lnTo>
                      <a:pt x="527" y="28"/>
                    </a:lnTo>
                    <a:lnTo>
                      <a:pt x="516" y="36"/>
                    </a:lnTo>
                    <a:lnTo>
                      <a:pt x="506" y="44"/>
                    </a:lnTo>
                    <a:lnTo>
                      <a:pt x="497" y="54"/>
                    </a:lnTo>
                    <a:lnTo>
                      <a:pt x="491" y="66"/>
                    </a:lnTo>
                    <a:lnTo>
                      <a:pt x="485" y="78"/>
                    </a:lnTo>
                    <a:lnTo>
                      <a:pt x="479" y="74"/>
                    </a:lnTo>
                    <a:lnTo>
                      <a:pt x="471" y="71"/>
                    </a:lnTo>
                    <a:lnTo>
                      <a:pt x="463" y="69"/>
                    </a:lnTo>
                    <a:lnTo>
                      <a:pt x="455" y="69"/>
                    </a:lnTo>
                    <a:lnTo>
                      <a:pt x="451" y="69"/>
                    </a:lnTo>
                    <a:lnTo>
                      <a:pt x="447" y="70"/>
                    </a:lnTo>
                    <a:lnTo>
                      <a:pt x="443" y="70"/>
                    </a:lnTo>
                    <a:lnTo>
                      <a:pt x="440" y="71"/>
                    </a:lnTo>
                    <a:lnTo>
                      <a:pt x="438" y="62"/>
                    </a:lnTo>
                    <a:lnTo>
                      <a:pt x="434" y="53"/>
                    </a:lnTo>
                    <a:lnTo>
                      <a:pt x="427" y="45"/>
                    </a:lnTo>
                    <a:lnTo>
                      <a:pt x="421" y="37"/>
                    </a:lnTo>
                    <a:lnTo>
                      <a:pt x="413" y="32"/>
                    </a:lnTo>
                    <a:lnTo>
                      <a:pt x="403" y="28"/>
                    </a:lnTo>
                    <a:lnTo>
                      <a:pt x="394" y="25"/>
                    </a:lnTo>
                    <a:lnTo>
                      <a:pt x="384" y="24"/>
                    </a:lnTo>
                    <a:lnTo>
                      <a:pt x="378" y="24"/>
                    </a:lnTo>
                    <a:lnTo>
                      <a:pt x="374" y="25"/>
                    </a:lnTo>
                    <a:lnTo>
                      <a:pt x="371" y="26"/>
                    </a:lnTo>
                    <a:lnTo>
                      <a:pt x="365" y="28"/>
                    </a:lnTo>
                    <a:lnTo>
                      <a:pt x="360" y="24"/>
                    </a:lnTo>
                    <a:lnTo>
                      <a:pt x="353" y="21"/>
                    </a:lnTo>
                    <a:lnTo>
                      <a:pt x="348" y="17"/>
                    </a:lnTo>
                    <a:lnTo>
                      <a:pt x="341" y="15"/>
                    </a:lnTo>
                    <a:lnTo>
                      <a:pt x="335" y="13"/>
                    </a:lnTo>
                    <a:lnTo>
                      <a:pt x="328" y="12"/>
                    </a:lnTo>
                    <a:lnTo>
                      <a:pt x="322" y="11"/>
                    </a:lnTo>
                    <a:lnTo>
                      <a:pt x="315" y="11"/>
                    </a:lnTo>
                    <a:lnTo>
                      <a:pt x="301" y="12"/>
                    </a:lnTo>
                    <a:lnTo>
                      <a:pt x="286" y="16"/>
                    </a:lnTo>
                    <a:lnTo>
                      <a:pt x="273" y="22"/>
                    </a:lnTo>
                    <a:lnTo>
                      <a:pt x="261" y="30"/>
                    </a:lnTo>
                    <a:lnTo>
                      <a:pt x="251" y="40"/>
                    </a:lnTo>
                    <a:lnTo>
                      <a:pt x="243" y="51"/>
                    </a:lnTo>
                    <a:lnTo>
                      <a:pt x="236" y="65"/>
                    </a:lnTo>
                    <a:lnTo>
                      <a:pt x="232" y="79"/>
                    </a:lnTo>
                    <a:lnTo>
                      <a:pt x="216" y="90"/>
                    </a:lnTo>
                    <a:lnTo>
                      <a:pt x="204" y="104"/>
                    </a:lnTo>
                    <a:lnTo>
                      <a:pt x="196" y="121"/>
                    </a:lnTo>
                    <a:lnTo>
                      <a:pt x="194" y="141"/>
                    </a:lnTo>
                    <a:lnTo>
                      <a:pt x="195" y="156"/>
                    </a:lnTo>
                    <a:lnTo>
                      <a:pt x="199" y="169"/>
                    </a:lnTo>
                    <a:lnTo>
                      <a:pt x="206" y="181"/>
                    </a:lnTo>
                    <a:lnTo>
                      <a:pt x="215" y="191"/>
                    </a:lnTo>
                    <a:lnTo>
                      <a:pt x="207" y="197"/>
                    </a:lnTo>
                    <a:lnTo>
                      <a:pt x="202" y="202"/>
                    </a:lnTo>
                    <a:lnTo>
                      <a:pt x="195" y="208"/>
                    </a:lnTo>
                    <a:lnTo>
                      <a:pt x="191" y="216"/>
                    </a:lnTo>
                    <a:lnTo>
                      <a:pt x="291" y="216"/>
                    </a:lnTo>
                    <a:lnTo>
                      <a:pt x="290" y="214"/>
                    </a:lnTo>
                    <a:lnTo>
                      <a:pt x="289" y="211"/>
                    </a:lnTo>
                    <a:lnTo>
                      <a:pt x="287" y="208"/>
                    </a:lnTo>
                    <a:lnTo>
                      <a:pt x="286" y="206"/>
                    </a:lnTo>
                    <a:lnTo>
                      <a:pt x="295" y="202"/>
                    </a:lnTo>
                    <a:lnTo>
                      <a:pt x="306" y="197"/>
                    </a:lnTo>
                    <a:lnTo>
                      <a:pt x="314" y="189"/>
                    </a:lnTo>
                    <a:lnTo>
                      <a:pt x="320" y="181"/>
                    </a:lnTo>
                    <a:lnTo>
                      <a:pt x="331" y="179"/>
                    </a:lnTo>
                    <a:lnTo>
                      <a:pt x="341" y="177"/>
                    </a:lnTo>
                    <a:lnTo>
                      <a:pt x="351" y="173"/>
                    </a:lnTo>
                    <a:lnTo>
                      <a:pt x="361" y="168"/>
                    </a:lnTo>
                    <a:lnTo>
                      <a:pt x="369" y="161"/>
                    </a:lnTo>
                    <a:lnTo>
                      <a:pt x="377" y="154"/>
                    </a:lnTo>
                    <a:lnTo>
                      <a:pt x="384" y="146"/>
                    </a:lnTo>
                    <a:lnTo>
                      <a:pt x="389" y="137"/>
                    </a:lnTo>
                    <a:lnTo>
                      <a:pt x="392" y="137"/>
                    </a:lnTo>
                    <a:lnTo>
                      <a:pt x="394" y="136"/>
                    </a:lnTo>
                    <a:lnTo>
                      <a:pt x="397" y="136"/>
                    </a:lnTo>
                    <a:lnTo>
                      <a:pt x="400" y="136"/>
                    </a:lnTo>
                    <a:lnTo>
                      <a:pt x="400" y="137"/>
                    </a:lnTo>
                    <a:lnTo>
                      <a:pt x="401" y="138"/>
                    </a:lnTo>
                    <a:lnTo>
                      <a:pt x="401" y="140"/>
                    </a:lnTo>
                    <a:lnTo>
                      <a:pt x="401" y="141"/>
                    </a:lnTo>
                    <a:lnTo>
                      <a:pt x="400" y="145"/>
                    </a:lnTo>
                    <a:lnTo>
                      <a:pt x="398" y="149"/>
                    </a:lnTo>
                    <a:lnTo>
                      <a:pt x="397" y="153"/>
                    </a:lnTo>
                    <a:lnTo>
                      <a:pt x="397" y="158"/>
                    </a:lnTo>
                    <a:lnTo>
                      <a:pt x="398" y="166"/>
                    </a:lnTo>
                    <a:lnTo>
                      <a:pt x="400" y="173"/>
                    </a:lnTo>
                    <a:lnTo>
                      <a:pt x="403" y="179"/>
                    </a:lnTo>
                    <a:lnTo>
                      <a:pt x="409" y="186"/>
                    </a:lnTo>
                    <a:lnTo>
                      <a:pt x="381" y="186"/>
                    </a:lnTo>
                    <a:lnTo>
                      <a:pt x="372" y="187"/>
                    </a:lnTo>
                    <a:lnTo>
                      <a:pt x="364" y="191"/>
                    </a:lnTo>
                    <a:lnTo>
                      <a:pt x="355" y="197"/>
                    </a:lnTo>
                    <a:lnTo>
                      <a:pt x="347" y="204"/>
                    </a:lnTo>
                    <a:lnTo>
                      <a:pt x="340" y="215"/>
                    </a:lnTo>
                    <a:lnTo>
                      <a:pt x="335" y="226"/>
                    </a:lnTo>
                    <a:lnTo>
                      <a:pt x="330" y="239"/>
                    </a:lnTo>
                    <a:lnTo>
                      <a:pt x="327" y="252"/>
                    </a:lnTo>
                    <a:lnTo>
                      <a:pt x="303" y="431"/>
                    </a:lnTo>
                    <a:lnTo>
                      <a:pt x="294" y="369"/>
                    </a:lnTo>
                    <a:lnTo>
                      <a:pt x="291" y="359"/>
                    </a:lnTo>
                    <a:lnTo>
                      <a:pt x="289" y="348"/>
                    </a:lnTo>
                    <a:lnTo>
                      <a:pt x="283" y="340"/>
                    </a:lnTo>
                    <a:lnTo>
                      <a:pt x="278" y="332"/>
                    </a:lnTo>
                    <a:lnTo>
                      <a:pt x="272" y="326"/>
                    </a:lnTo>
                    <a:lnTo>
                      <a:pt x="265" y="321"/>
                    </a:lnTo>
                    <a:lnTo>
                      <a:pt x="258" y="318"/>
                    </a:lnTo>
                    <a:lnTo>
                      <a:pt x="251" y="317"/>
                    </a:lnTo>
                    <a:lnTo>
                      <a:pt x="228" y="317"/>
                    </a:lnTo>
                    <a:lnTo>
                      <a:pt x="232" y="311"/>
                    </a:lnTo>
                    <a:lnTo>
                      <a:pt x="235" y="306"/>
                    </a:lnTo>
                    <a:lnTo>
                      <a:pt x="236" y="301"/>
                    </a:lnTo>
                    <a:lnTo>
                      <a:pt x="236" y="294"/>
                    </a:lnTo>
                    <a:lnTo>
                      <a:pt x="237" y="294"/>
                    </a:lnTo>
                    <a:lnTo>
                      <a:pt x="239" y="294"/>
                    </a:lnTo>
                    <a:lnTo>
                      <a:pt x="240" y="295"/>
                    </a:lnTo>
                    <a:lnTo>
                      <a:pt x="241" y="295"/>
                    </a:lnTo>
                    <a:lnTo>
                      <a:pt x="252" y="294"/>
                    </a:lnTo>
                    <a:lnTo>
                      <a:pt x="262" y="291"/>
                    </a:lnTo>
                    <a:lnTo>
                      <a:pt x="272" y="286"/>
                    </a:lnTo>
                    <a:lnTo>
                      <a:pt x="281" y="280"/>
                    </a:lnTo>
                    <a:lnTo>
                      <a:pt x="287" y="270"/>
                    </a:lnTo>
                    <a:lnTo>
                      <a:pt x="293" y="261"/>
                    </a:lnTo>
                    <a:lnTo>
                      <a:pt x="295" y="251"/>
                    </a:lnTo>
                    <a:lnTo>
                      <a:pt x="297" y="240"/>
                    </a:lnTo>
                    <a:lnTo>
                      <a:pt x="297" y="237"/>
                    </a:lnTo>
                    <a:lnTo>
                      <a:pt x="297" y="235"/>
                    </a:lnTo>
                    <a:lnTo>
                      <a:pt x="297" y="232"/>
                    </a:lnTo>
                    <a:lnTo>
                      <a:pt x="295" y="230"/>
                    </a:lnTo>
                    <a:lnTo>
                      <a:pt x="186" y="230"/>
                    </a:lnTo>
                    <a:lnTo>
                      <a:pt x="186" y="232"/>
                    </a:lnTo>
                    <a:lnTo>
                      <a:pt x="186" y="235"/>
                    </a:lnTo>
                    <a:lnTo>
                      <a:pt x="186" y="237"/>
                    </a:lnTo>
                    <a:lnTo>
                      <a:pt x="186" y="240"/>
                    </a:lnTo>
                    <a:lnTo>
                      <a:pt x="186" y="244"/>
                    </a:lnTo>
                    <a:lnTo>
                      <a:pt x="187" y="248"/>
                    </a:lnTo>
                    <a:lnTo>
                      <a:pt x="187" y="253"/>
                    </a:lnTo>
                    <a:lnTo>
                      <a:pt x="189" y="257"/>
                    </a:lnTo>
                    <a:lnTo>
                      <a:pt x="178" y="262"/>
                    </a:lnTo>
                    <a:lnTo>
                      <a:pt x="169" y="270"/>
                    </a:lnTo>
                    <a:lnTo>
                      <a:pt x="163" y="281"/>
                    </a:lnTo>
                    <a:lnTo>
                      <a:pt x="161" y="294"/>
                    </a:lnTo>
                    <a:lnTo>
                      <a:pt x="162" y="299"/>
                    </a:lnTo>
                    <a:lnTo>
                      <a:pt x="163" y="306"/>
                    </a:lnTo>
                    <a:lnTo>
                      <a:pt x="166" y="311"/>
                    </a:lnTo>
                    <a:lnTo>
                      <a:pt x="169" y="317"/>
                    </a:lnTo>
                    <a:lnTo>
                      <a:pt x="154" y="317"/>
                    </a:lnTo>
                    <a:lnTo>
                      <a:pt x="146" y="318"/>
                    </a:lnTo>
                    <a:lnTo>
                      <a:pt x="140" y="321"/>
                    </a:lnTo>
                    <a:lnTo>
                      <a:pt x="133" y="326"/>
                    </a:lnTo>
                    <a:lnTo>
                      <a:pt x="127" y="332"/>
                    </a:lnTo>
                    <a:lnTo>
                      <a:pt x="121" y="340"/>
                    </a:lnTo>
                    <a:lnTo>
                      <a:pt x="116" y="348"/>
                    </a:lnTo>
                    <a:lnTo>
                      <a:pt x="113" y="359"/>
                    </a:lnTo>
                    <a:lnTo>
                      <a:pt x="111" y="369"/>
                    </a:lnTo>
                    <a:lnTo>
                      <a:pt x="0" y="1170"/>
                    </a:lnTo>
                    <a:lnTo>
                      <a:pt x="0" y="1181"/>
                    </a:lnTo>
                    <a:lnTo>
                      <a:pt x="4" y="1191"/>
                    </a:lnTo>
                    <a:lnTo>
                      <a:pt x="12" y="1199"/>
                    </a:lnTo>
                    <a:lnTo>
                      <a:pt x="21" y="1207"/>
                    </a:lnTo>
                    <a:lnTo>
                      <a:pt x="34" y="1213"/>
                    </a:lnTo>
                    <a:lnTo>
                      <a:pt x="49" y="1219"/>
                    </a:lnTo>
                    <a:lnTo>
                      <a:pt x="65" y="1221"/>
                    </a:lnTo>
                    <a:lnTo>
                      <a:pt x="83" y="1223"/>
                    </a:lnTo>
                    <a:lnTo>
                      <a:pt x="194" y="1223"/>
                    </a:lnTo>
                    <a:lnTo>
                      <a:pt x="189" y="1253"/>
                    </a:lnTo>
                    <a:lnTo>
                      <a:pt x="190" y="1266"/>
                    </a:lnTo>
                    <a:lnTo>
                      <a:pt x="194" y="1279"/>
                    </a:lnTo>
                    <a:lnTo>
                      <a:pt x="203" y="1290"/>
                    </a:lnTo>
                    <a:lnTo>
                      <a:pt x="216" y="1299"/>
                    </a:lnTo>
                    <a:lnTo>
                      <a:pt x="231" y="1308"/>
                    </a:lnTo>
                    <a:lnTo>
                      <a:pt x="249" y="1314"/>
                    </a:lnTo>
                    <a:lnTo>
                      <a:pt x="269" y="1318"/>
                    </a:lnTo>
                    <a:lnTo>
                      <a:pt x="291" y="1319"/>
                    </a:lnTo>
                    <a:lnTo>
                      <a:pt x="591" y="1319"/>
                    </a:lnTo>
                    <a:lnTo>
                      <a:pt x="613" y="1318"/>
                    </a:lnTo>
                    <a:lnTo>
                      <a:pt x="634" y="1314"/>
                    </a:lnTo>
                    <a:lnTo>
                      <a:pt x="651" y="1308"/>
                    </a:lnTo>
                    <a:lnTo>
                      <a:pt x="667" y="1299"/>
                    </a:lnTo>
                    <a:lnTo>
                      <a:pt x="679" y="1290"/>
                    </a:lnTo>
                    <a:lnTo>
                      <a:pt x="688" y="1279"/>
                    </a:lnTo>
                    <a:lnTo>
                      <a:pt x="694" y="1266"/>
                    </a:lnTo>
                    <a:lnTo>
                      <a:pt x="694" y="1253"/>
                    </a:lnTo>
                    <a:lnTo>
                      <a:pt x="690" y="1223"/>
                    </a:lnTo>
                    <a:lnTo>
                      <a:pt x="1316" y="1223"/>
                    </a:lnTo>
                    <a:lnTo>
                      <a:pt x="1316" y="90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" name="Freeform 12"/>
              <p:cNvSpPr>
                <a:spLocks/>
              </p:cNvSpPr>
              <p:nvPr/>
            </p:nvSpPr>
            <p:spPr bwMode="auto">
              <a:xfrm>
                <a:off x="3172" y="2201"/>
                <a:ext cx="109" cy="14"/>
              </a:xfrm>
              <a:custGeom>
                <a:avLst/>
                <a:gdLst>
                  <a:gd name="T0" fmla="*/ 105 w 109"/>
                  <a:gd name="T1" fmla="*/ 0 h 14"/>
                  <a:gd name="T2" fmla="*/ 5 w 109"/>
                  <a:gd name="T3" fmla="*/ 0 h 14"/>
                  <a:gd name="T4" fmla="*/ 4 w 109"/>
                  <a:gd name="T5" fmla="*/ 3 h 14"/>
                  <a:gd name="T6" fmla="*/ 3 w 109"/>
                  <a:gd name="T7" fmla="*/ 7 h 14"/>
                  <a:gd name="T8" fmla="*/ 1 w 109"/>
                  <a:gd name="T9" fmla="*/ 11 h 14"/>
                  <a:gd name="T10" fmla="*/ 0 w 109"/>
                  <a:gd name="T11" fmla="*/ 14 h 14"/>
                  <a:gd name="T12" fmla="*/ 109 w 109"/>
                  <a:gd name="T13" fmla="*/ 14 h 14"/>
                  <a:gd name="T14" fmla="*/ 109 w 109"/>
                  <a:gd name="T15" fmla="*/ 11 h 14"/>
                  <a:gd name="T16" fmla="*/ 108 w 109"/>
                  <a:gd name="T17" fmla="*/ 7 h 14"/>
                  <a:gd name="T18" fmla="*/ 107 w 109"/>
                  <a:gd name="T19" fmla="*/ 3 h 14"/>
                  <a:gd name="T20" fmla="*/ 105 w 109"/>
                  <a:gd name="T21" fmla="*/ 0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09" h="14">
                    <a:moveTo>
                      <a:pt x="105" y="0"/>
                    </a:moveTo>
                    <a:lnTo>
                      <a:pt x="5" y="0"/>
                    </a:lnTo>
                    <a:lnTo>
                      <a:pt x="4" y="3"/>
                    </a:lnTo>
                    <a:lnTo>
                      <a:pt x="3" y="7"/>
                    </a:lnTo>
                    <a:lnTo>
                      <a:pt x="1" y="11"/>
                    </a:lnTo>
                    <a:lnTo>
                      <a:pt x="0" y="14"/>
                    </a:lnTo>
                    <a:lnTo>
                      <a:pt x="109" y="14"/>
                    </a:lnTo>
                    <a:lnTo>
                      <a:pt x="109" y="11"/>
                    </a:lnTo>
                    <a:lnTo>
                      <a:pt x="108" y="7"/>
                    </a:lnTo>
                    <a:lnTo>
                      <a:pt x="107" y="3"/>
                    </a:lnTo>
                    <a:lnTo>
                      <a:pt x="10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" name="Freeform 13"/>
              <p:cNvSpPr>
                <a:spLocks/>
              </p:cNvSpPr>
              <p:nvPr/>
            </p:nvSpPr>
            <p:spPr bwMode="auto">
              <a:xfrm>
                <a:off x="3622" y="2820"/>
                <a:ext cx="424" cy="327"/>
              </a:xfrm>
              <a:custGeom>
                <a:avLst/>
                <a:gdLst>
                  <a:gd name="T0" fmla="*/ 0 w 424"/>
                  <a:gd name="T1" fmla="*/ 0 h 327"/>
                  <a:gd name="T2" fmla="*/ 44 w 424"/>
                  <a:gd name="T3" fmla="*/ 327 h 327"/>
                  <a:gd name="T4" fmla="*/ 62 w 424"/>
                  <a:gd name="T5" fmla="*/ 327 h 327"/>
                  <a:gd name="T6" fmla="*/ 80 w 424"/>
                  <a:gd name="T7" fmla="*/ 327 h 327"/>
                  <a:gd name="T8" fmla="*/ 98 w 424"/>
                  <a:gd name="T9" fmla="*/ 327 h 327"/>
                  <a:gd name="T10" fmla="*/ 118 w 424"/>
                  <a:gd name="T11" fmla="*/ 327 h 327"/>
                  <a:gd name="T12" fmla="*/ 139 w 424"/>
                  <a:gd name="T13" fmla="*/ 327 h 327"/>
                  <a:gd name="T14" fmla="*/ 160 w 424"/>
                  <a:gd name="T15" fmla="*/ 327 h 327"/>
                  <a:gd name="T16" fmla="*/ 183 w 424"/>
                  <a:gd name="T17" fmla="*/ 327 h 327"/>
                  <a:gd name="T18" fmla="*/ 207 w 424"/>
                  <a:gd name="T19" fmla="*/ 327 h 327"/>
                  <a:gd name="T20" fmla="*/ 230 w 424"/>
                  <a:gd name="T21" fmla="*/ 327 h 327"/>
                  <a:gd name="T22" fmla="*/ 255 w 424"/>
                  <a:gd name="T23" fmla="*/ 327 h 327"/>
                  <a:gd name="T24" fmla="*/ 282 w 424"/>
                  <a:gd name="T25" fmla="*/ 327 h 327"/>
                  <a:gd name="T26" fmla="*/ 308 w 424"/>
                  <a:gd name="T27" fmla="*/ 327 h 327"/>
                  <a:gd name="T28" fmla="*/ 336 w 424"/>
                  <a:gd name="T29" fmla="*/ 327 h 327"/>
                  <a:gd name="T30" fmla="*/ 365 w 424"/>
                  <a:gd name="T31" fmla="*/ 327 h 327"/>
                  <a:gd name="T32" fmla="*/ 394 w 424"/>
                  <a:gd name="T33" fmla="*/ 327 h 327"/>
                  <a:gd name="T34" fmla="*/ 424 w 424"/>
                  <a:gd name="T35" fmla="*/ 327 h 327"/>
                  <a:gd name="T36" fmla="*/ 424 w 424"/>
                  <a:gd name="T37" fmla="*/ 0 h 327"/>
                  <a:gd name="T38" fmla="*/ 391 w 424"/>
                  <a:gd name="T39" fmla="*/ 0 h 327"/>
                  <a:gd name="T40" fmla="*/ 358 w 424"/>
                  <a:gd name="T41" fmla="*/ 0 h 327"/>
                  <a:gd name="T42" fmla="*/ 327 w 424"/>
                  <a:gd name="T43" fmla="*/ 0 h 327"/>
                  <a:gd name="T44" fmla="*/ 296 w 424"/>
                  <a:gd name="T45" fmla="*/ 0 h 327"/>
                  <a:gd name="T46" fmla="*/ 267 w 424"/>
                  <a:gd name="T47" fmla="*/ 0 h 327"/>
                  <a:gd name="T48" fmla="*/ 238 w 424"/>
                  <a:gd name="T49" fmla="*/ 0 h 327"/>
                  <a:gd name="T50" fmla="*/ 211 w 424"/>
                  <a:gd name="T51" fmla="*/ 0 h 327"/>
                  <a:gd name="T52" fmla="*/ 183 w 424"/>
                  <a:gd name="T53" fmla="*/ 0 h 327"/>
                  <a:gd name="T54" fmla="*/ 156 w 424"/>
                  <a:gd name="T55" fmla="*/ 0 h 327"/>
                  <a:gd name="T56" fmla="*/ 131 w 424"/>
                  <a:gd name="T57" fmla="*/ 0 h 327"/>
                  <a:gd name="T58" fmla="*/ 108 w 424"/>
                  <a:gd name="T59" fmla="*/ 0 h 327"/>
                  <a:gd name="T60" fmla="*/ 84 w 424"/>
                  <a:gd name="T61" fmla="*/ 0 h 327"/>
                  <a:gd name="T62" fmla="*/ 62 w 424"/>
                  <a:gd name="T63" fmla="*/ 0 h 327"/>
                  <a:gd name="T64" fmla="*/ 40 w 424"/>
                  <a:gd name="T65" fmla="*/ 0 h 327"/>
                  <a:gd name="T66" fmla="*/ 19 w 424"/>
                  <a:gd name="T67" fmla="*/ 0 h 327"/>
                  <a:gd name="T68" fmla="*/ 0 w 424"/>
                  <a:gd name="T69" fmla="*/ 0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424" h="327">
                    <a:moveTo>
                      <a:pt x="0" y="0"/>
                    </a:moveTo>
                    <a:lnTo>
                      <a:pt x="44" y="327"/>
                    </a:lnTo>
                    <a:lnTo>
                      <a:pt x="62" y="327"/>
                    </a:lnTo>
                    <a:lnTo>
                      <a:pt x="80" y="327"/>
                    </a:lnTo>
                    <a:lnTo>
                      <a:pt x="98" y="327"/>
                    </a:lnTo>
                    <a:lnTo>
                      <a:pt x="118" y="327"/>
                    </a:lnTo>
                    <a:lnTo>
                      <a:pt x="139" y="327"/>
                    </a:lnTo>
                    <a:lnTo>
                      <a:pt x="160" y="327"/>
                    </a:lnTo>
                    <a:lnTo>
                      <a:pt x="183" y="327"/>
                    </a:lnTo>
                    <a:lnTo>
                      <a:pt x="207" y="327"/>
                    </a:lnTo>
                    <a:lnTo>
                      <a:pt x="230" y="327"/>
                    </a:lnTo>
                    <a:lnTo>
                      <a:pt x="255" y="327"/>
                    </a:lnTo>
                    <a:lnTo>
                      <a:pt x="282" y="327"/>
                    </a:lnTo>
                    <a:lnTo>
                      <a:pt x="308" y="327"/>
                    </a:lnTo>
                    <a:lnTo>
                      <a:pt x="336" y="327"/>
                    </a:lnTo>
                    <a:lnTo>
                      <a:pt x="365" y="327"/>
                    </a:lnTo>
                    <a:lnTo>
                      <a:pt x="394" y="327"/>
                    </a:lnTo>
                    <a:lnTo>
                      <a:pt x="424" y="327"/>
                    </a:lnTo>
                    <a:lnTo>
                      <a:pt x="424" y="0"/>
                    </a:lnTo>
                    <a:lnTo>
                      <a:pt x="391" y="0"/>
                    </a:lnTo>
                    <a:lnTo>
                      <a:pt x="358" y="0"/>
                    </a:lnTo>
                    <a:lnTo>
                      <a:pt x="327" y="0"/>
                    </a:lnTo>
                    <a:lnTo>
                      <a:pt x="296" y="0"/>
                    </a:lnTo>
                    <a:lnTo>
                      <a:pt x="267" y="0"/>
                    </a:lnTo>
                    <a:lnTo>
                      <a:pt x="238" y="0"/>
                    </a:lnTo>
                    <a:lnTo>
                      <a:pt x="211" y="0"/>
                    </a:lnTo>
                    <a:lnTo>
                      <a:pt x="183" y="0"/>
                    </a:lnTo>
                    <a:lnTo>
                      <a:pt x="156" y="0"/>
                    </a:lnTo>
                    <a:lnTo>
                      <a:pt x="131" y="0"/>
                    </a:lnTo>
                    <a:lnTo>
                      <a:pt x="108" y="0"/>
                    </a:lnTo>
                    <a:lnTo>
                      <a:pt x="84" y="0"/>
                    </a:lnTo>
                    <a:lnTo>
                      <a:pt x="62" y="0"/>
                    </a:lnTo>
                    <a:lnTo>
                      <a:pt x="40" y="0"/>
                    </a:lnTo>
                    <a:lnTo>
                      <a:pt x="1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2B7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/>
            </p:nvSpPr>
            <p:spPr bwMode="auto">
              <a:xfrm>
                <a:off x="3699" y="2919"/>
                <a:ext cx="120" cy="107"/>
              </a:xfrm>
              <a:custGeom>
                <a:avLst/>
                <a:gdLst>
                  <a:gd name="T0" fmla="*/ 0 w 120"/>
                  <a:gd name="T1" fmla="*/ 68 h 107"/>
                  <a:gd name="T2" fmla="*/ 3 w 120"/>
                  <a:gd name="T3" fmla="*/ 83 h 107"/>
                  <a:gd name="T4" fmla="*/ 12 w 120"/>
                  <a:gd name="T5" fmla="*/ 95 h 107"/>
                  <a:gd name="T6" fmla="*/ 24 w 120"/>
                  <a:gd name="T7" fmla="*/ 104 h 107"/>
                  <a:gd name="T8" fmla="*/ 39 w 120"/>
                  <a:gd name="T9" fmla="*/ 107 h 107"/>
                  <a:gd name="T10" fmla="*/ 120 w 120"/>
                  <a:gd name="T11" fmla="*/ 107 h 107"/>
                  <a:gd name="T12" fmla="*/ 120 w 120"/>
                  <a:gd name="T13" fmla="*/ 37 h 107"/>
                  <a:gd name="T14" fmla="*/ 118 w 120"/>
                  <a:gd name="T15" fmla="*/ 22 h 107"/>
                  <a:gd name="T16" fmla="*/ 110 w 120"/>
                  <a:gd name="T17" fmla="*/ 10 h 107"/>
                  <a:gd name="T18" fmla="*/ 97 w 120"/>
                  <a:gd name="T19" fmla="*/ 2 h 107"/>
                  <a:gd name="T20" fmla="*/ 82 w 120"/>
                  <a:gd name="T21" fmla="*/ 0 h 107"/>
                  <a:gd name="T22" fmla="*/ 0 w 120"/>
                  <a:gd name="T23" fmla="*/ 0 h 107"/>
                  <a:gd name="T24" fmla="*/ 0 w 120"/>
                  <a:gd name="T25" fmla="*/ 68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20" h="107">
                    <a:moveTo>
                      <a:pt x="0" y="68"/>
                    </a:moveTo>
                    <a:lnTo>
                      <a:pt x="3" y="83"/>
                    </a:lnTo>
                    <a:lnTo>
                      <a:pt x="12" y="95"/>
                    </a:lnTo>
                    <a:lnTo>
                      <a:pt x="24" y="104"/>
                    </a:lnTo>
                    <a:lnTo>
                      <a:pt x="39" y="107"/>
                    </a:lnTo>
                    <a:lnTo>
                      <a:pt x="120" y="107"/>
                    </a:lnTo>
                    <a:lnTo>
                      <a:pt x="120" y="37"/>
                    </a:lnTo>
                    <a:lnTo>
                      <a:pt x="118" y="22"/>
                    </a:lnTo>
                    <a:lnTo>
                      <a:pt x="110" y="10"/>
                    </a:lnTo>
                    <a:lnTo>
                      <a:pt x="97" y="2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/>
            </p:nvSpPr>
            <p:spPr bwMode="auto">
              <a:xfrm>
                <a:off x="3873" y="2919"/>
                <a:ext cx="120" cy="107"/>
              </a:xfrm>
              <a:custGeom>
                <a:avLst/>
                <a:gdLst>
                  <a:gd name="T0" fmla="*/ 0 w 120"/>
                  <a:gd name="T1" fmla="*/ 68 h 107"/>
                  <a:gd name="T2" fmla="*/ 3 w 120"/>
                  <a:gd name="T3" fmla="*/ 83 h 107"/>
                  <a:gd name="T4" fmla="*/ 12 w 120"/>
                  <a:gd name="T5" fmla="*/ 95 h 107"/>
                  <a:gd name="T6" fmla="*/ 24 w 120"/>
                  <a:gd name="T7" fmla="*/ 104 h 107"/>
                  <a:gd name="T8" fmla="*/ 39 w 120"/>
                  <a:gd name="T9" fmla="*/ 107 h 107"/>
                  <a:gd name="T10" fmla="*/ 120 w 120"/>
                  <a:gd name="T11" fmla="*/ 107 h 107"/>
                  <a:gd name="T12" fmla="*/ 120 w 120"/>
                  <a:gd name="T13" fmla="*/ 37 h 107"/>
                  <a:gd name="T14" fmla="*/ 118 w 120"/>
                  <a:gd name="T15" fmla="*/ 22 h 107"/>
                  <a:gd name="T16" fmla="*/ 110 w 120"/>
                  <a:gd name="T17" fmla="*/ 10 h 107"/>
                  <a:gd name="T18" fmla="*/ 97 w 120"/>
                  <a:gd name="T19" fmla="*/ 2 h 107"/>
                  <a:gd name="T20" fmla="*/ 82 w 120"/>
                  <a:gd name="T21" fmla="*/ 0 h 107"/>
                  <a:gd name="T22" fmla="*/ 0 w 120"/>
                  <a:gd name="T23" fmla="*/ 0 h 107"/>
                  <a:gd name="T24" fmla="*/ 0 w 120"/>
                  <a:gd name="T25" fmla="*/ 68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20" h="107">
                    <a:moveTo>
                      <a:pt x="0" y="68"/>
                    </a:moveTo>
                    <a:lnTo>
                      <a:pt x="3" y="83"/>
                    </a:lnTo>
                    <a:lnTo>
                      <a:pt x="12" y="95"/>
                    </a:lnTo>
                    <a:lnTo>
                      <a:pt x="24" y="104"/>
                    </a:lnTo>
                    <a:lnTo>
                      <a:pt x="39" y="107"/>
                    </a:lnTo>
                    <a:lnTo>
                      <a:pt x="120" y="107"/>
                    </a:lnTo>
                    <a:lnTo>
                      <a:pt x="120" y="37"/>
                    </a:lnTo>
                    <a:lnTo>
                      <a:pt x="118" y="22"/>
                    </a:lnTo>
                    <a:lnTo>
                      <a:pt x="110" y="10"/>
                    </a:lnTo>
                    <a:lnTo>
                      <a:pt x="97" y="2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/>
            </p:nvSpPr>
            <p:spPr bwMode="auto">
              <a:xfrm>
                <a:off x="4087" y="2820"/>
                <a:ext cx="165" cy="327"/>
              </a:xfrm>
              <a:custGeom>
                <a:avLst/>
                <a:gdLst>
                  <a:gd name="T0" fmla="*/ 84 w 165"/>
                  <a:gd name="T1" fmla="*/ 0 h 327"/>
                  <a:gd name="T2" fmla="*/ 83 w 165"/>
                  <a:gd name="T3" fmla="*/ 0 h 327"/>
                  <a:gd name="T4" fmla="*/ 80 w 165"/>
                  <a:gd name="T5" fmla="*/ 0 h 327"/>
                  <a:gd name="T6" fmla="*/ 74 w 165"/>
                  <a:gd name="T7" fmla="*/ 0 h 327"/>
                  <a:gd name="T8" fmla="*/ 66 w 165"/>
                  <a:gd name="T9" fmla="*/ 0 h 327"/>
                  <a:gd name="T10" fmla="*/ 54 w 165"/>
                  <a:gd name="T11" fmla="*/ 0 h 327"/>
                  <a:gd name="T12" fmla="*/ 40 w 165"/>
                  <a:gd name="T13" fmla="*/ 0 h 327"/>
                  <a:gd name="T14" fmla="*/ 22 w 165"/>
                  <a:gd name="T15" fmla="*/ 0 h 327"/>
                  <a:gd name="T16" fmla="*/ 0 w 165"/>
                  <a:gd name="T17" fmla="*/ 0 h 327"/>
                  <a:gd name="T18" fmla="*/ 0 w 165"/>
                  <a:gd name="T19" fmla="*/ 327 h 327"/>
                  <a:gd name="T20" fmla="*/ 7 w 165"/>
                  <a:gd name="T21" fmla="*/ 327 h 327"/>
                  <a:gd name="T22" fmla="*/ 15 w 165"/>
                  <a:gd name="T23" fmla="*/ 327 h 327"/>
                  <a:gd name="T24" fmla="*/ 22 w 165"/>
                  <a:gd name="T25" fmla="*/ 327 h 327"/>
                  <a:gd name="T26" fmla="*/ 29 w 165"/>
                  <a:gd name="T27" fmla="*/ 327 h 327"/>
                  <a:gd name="T28" fmla="*/ 29 w 165"/>
                  <a:gd name="T29" fmla="*/ 187 h 327"/>
                  <a:gd name="T30" fmla="*/ 74 w 165"/>
                  <a:gd name="T31" fmla="*/ 187 h 327"/>
                  <a:gd name="T32" fmla="*/ 88 w 165"/>
                  <a:gd name="T33" fmla="*/ 190 h 327"/>
                  <a:gd name="T34" fmla="*/ 100 w 165"/>
                  <a:gd name="T35" fmla="*/ 198 h 327"/>
                  <a:gd name="T36" fmla="*/ 108 w 165"/>
                  <a:gd name="T37" fmla="*/ 211 h 327"/>
                  <a:gd name="T38" fmla="*/ 111 w 165"/>
                  <a:gd name="T39" fmla="*/ 225 h 327"/>
                  <a:gd name="T40" fmla="*/ 111 w 165"/>
                  <a:gd name="T41" fmla="*/ 327 h 327"/>
                  <a:gd name="T42" fmla="*/ 119 w 165"/>
                  <a:gd name="T43" fmla="*/ 327 h 327"/>
                  <a:gd name="T44" fmla="*/ 125 w 165"/>
                  <a:gd name="T45" fmla="*/ 327 h 327"/>
                  <a:gd name="T46" fmla="*/ 132 w 165"/>
                  <a:gd name="T47" fmla="*/ 327 h 327"/>
                  <a:gd name="T48" fmla="*/ 140 w 165"/>
                  <a:gd name="T49" fmla="*/ 327 h 327"/>
                  <a:gd name="T50" fmla="*/ 146 w 165"/>
                  <a:gd name="T51" fmla="*/ 327 h 327"/>
                  <a:gd name="T52" fmla="*/ 153 w 165"/>
                  <a:gd name="T53" fmla="*/ 327 h 327"/>
                  <a:gd name="T54" fmla="*/ 158 w 165"/>
                  <a:gd name="T55" fmla="*/ 327 h 327"/>
                  <a:gd name="T56" fmla="*/ 165 w 165"/>
                  <a:gd name="T57" fmla="*/ 327 h 327"/>
                  <a:gd name="T58" fmla="*/ 165 w 165"/>
                  <a:gd name="T59" fmla="*/ 254 h 327"/>
                  <a:gd name="T60" fmla="*/ 165 w 165"/>
                  <a:gd name="T61" fmla="*/ 173 h 327"/>
                  <a:gd name="T62" fmla="*/ 165 w 165"/>
                  <a:gd name="T63" fmla="*/ 107 h 327"/>
                  <a:gd name="T64" fmla="*/ 165 w 165"/>
                  <a:gd name="T65" fmla="*/ 80 h 327"/>
                  <a:gd name="T66" fmla="*/ 164 w 165"/>
                  <a:gd name="T67" fmla="*/ 65 h 327"/>
                  <a:gd name="T68" fmla="*/ 158 w 165"/>
                  <a:gd name="T69" fmla="*/ 49 h 327"/>
                  <a:gd name="T70" fmla="*/ 150 w 165"/>
                  <a:gd name="T71" fmla="*/ 36 h 327"/>
                  <a:gd name="T72" fmla="*/ 141 w 165"/>
                  <a:gd name="T73" fmla="*/ 24 h 327"/>
                  <a:gd name="T74" fmla="*/ 129 w 165"/>
                  <a:gd name="T75" fmla="*/ 13 h 327"/>
                  <a:gd name="T76" fmla="*/ 115 w 165"/>
                  <a:gd name="T77" fmla="*/ 7 h 327"/>
                  <a:gd name="T78" fmla="*/ 100 w 165"/>
                  <a:gd name="T79" fmla="*/ 1 h 327"/>
                  <a:gd name="T80" fmla="*/ 84 w 165"/>
                  <a:gd name="T81" fmla="*/ 0 h 3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165" h="327">
                    <a:moveTo>
                      <a:pt x="84" y="0"/>
                    </a:moveTo>
                    <a:lnTo>
                      <a:pt x="83" y="0"/>
                    </a:lnTo>
                    <a:lnTo>
                      <a:pt x="80" y="0"/>
                    </a:lnTo>
                    <a:lnTo>
                      <a:pt x="74" y="0"/>
                    </a:lnTo>
                    <a:lnTo>
                      <a:pt x="66" y="0"/>
                    </a:lnTo>
                    <a:lnTo>
                      <a:pt x="54" y="0"/>
                    </a:lnTo>
                    <a:lnTo>
                      <a:pt x="40" y="0"/>
                    </a:lnTo>
                    <a:lnTo>
                      <a:pt x="22" y="0"/>
                    </a:lnTo>
                    <a:lnTo>
                      <a:pt x="0" y="0"/>
                    </a:lnTo>
                    <a:lnTo>
                      <a:pt x="0" y="327"/>
                    </a:lnTo>
                    <a:lnTo>
                      <a:pt x="7" y="327"/>
                    </a:lnTo>
                    <a:lnTo>
                      <a:pt x="15" y="327"/>
                    </a:lnTo>
                    <a:lnTo>
                      <a:pt x="22" y="327"/>
                    </a:lnTo>
                    <a:lnTo>
                      <a:pt x="29" y="327"/>
                    </a:lnTo>
                    <a:lnTo>
                      <a:pt x="29" y="187"/>
                    </a:lnTo>
                    <a:lnTo>
                      <a:pt x="74" y="187"/>
                    </a:lnTo>
                    <a:lnTo>
                      <a:pt x="88" y="190"/>
                    </a:lnTo>
                    <a:lnTo>
                      <a:pt x="100" y="198"/>
                    </a:lnTo>
                    <a:lnTo>
                      <a:pt x="108" y="211"/>
                    </a:lnTo>
                    <a:lnTo>
                      <a:pt x="111" y="225"/>
                    </a:lnTo>
                    <a:lnTo>
                      <a:pt x="111" y="327"/>
                    </a:lnTo>
                    <a:lnTo>
                      <a:pt x="119" y="327"/>
                    </a:lnTo>
                    <a:lnTo>
                      <a:pt x="125" y="327"/>
                    </a:lnTo>
                    <a:lnTo>
                      <a:pt x="132" y="327"/>
                    </a:lnTo>
                    <a:lnTo>
                      <a:pt x="140" y="327"/>
                    </a:lnTo>
                    <a:lnTo>
                      <a:pt x="146" y="327"/>
                    </a:lnTo>
                    <a:lnTo>
                      <a:pt x="153" y="327"/>
                    </a:lnTo>
                    <a:lnTo>
                      <a:pt x="158" y="327"/>
                    </a:lnTo>
                    <a:lnTo>
                      <a:pt x="165" y="327"/>
                    </a:lnTo>
                    <a:lnTo>
                      <a:pt x="165" y="254"/>
                    </a:lnTo>
                    <a:lnTo>
                      <a:pt x="165" y="173"/>
                    </a:lnTo>
                    <a:lnTo>
                      <a:pt x="165" y="107"/>
                    </a:lnTo>
                    <a:lnTo>
                      <a:pt x="165" y="80"/>
                    </a:lnTo>
                    <a:lnTo>
                      <a:pt x="164" y="65"/>
                    </a:lnTo>
                    <a:lnTo>
                      <a:pt x="158" y="49"/>
                    </a:lnTo>
                    <a:lnTo>
                      <a:pt x="150" y="36"/>
                    </a:lnTo>
                    <a:lnTo>
                      <a:pt x="141" y="24"/>
                    </a:lnTo>
                    <a:lnTo>
                      <a:pt x="129" y="13"/>
                    </a:lnTo>
                    <a:lnTo>
                      <a:pt x="115" y="7"/>
                    </a:lnTo>
                    <a:lnTo>
                      <a:pt x="100" y="1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984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/>
            </p:nvSpPr>
            <p:spPr bwMode="auto">
              <a:xfrm>
                <a:off x="3175" y="2269"/>
                <a:ext cx="19" cy="19"/>
              </a:xfrm>
              <a:custGeom>
                <a:avLst/>
                <a:gdLst>
                  <a:gd name="T0" fmla="*/ 19 w 19"/>
                  <a:gd name="T1" fmla="*/ 10 h 19"/>
                  <a:gd name="T2" fmla="*/ 18 w 19"/>
                  <a:gd name="T3" fmla="*/ 14 h 19"/>
                  <a:gd name="T4" fmla="*/ 17 w 19"/>
                  <a:gd name="T5" fmla="*/ 17 h 19"/>
                  <a:gd name="T6" fmla="*/ 14 w 19"/>
                  <a:gd name="T7" fmla="*/ 18 h 19"/>
                  <a:gd name="T8" fmla="*/ 10 w 19"/>
                  <a:gd name="T9" fmla="*/ 19 h 19"/>
                  <a:gd name="T10" fmla="*/ 6 w 19"/>
                  <a:gd name="T11" fmla="*/ 18 h 19"/>
                  <a:gd name="T12" fmla="*/ 3 w 19"/>
                  <a:gd name="T13" fmla="*/ 17 h 19"/>
                  <a:gd name="T14" fmla="*/ 1 w 19"/>
                  <a:gd name="T15" fmla="*/ 14 h 19"/>
                  <a:gd name="T16" fmla="*/ 0 w 19"/>
                  <a:gd name="T17" fmla="*/ 10 h 19"/>
                  <a:gd name="T18" fmla="*/ 1 w 19"/>
                  <a:gd name="T19" fmla="*/ 6 h 19"/>
                  <a:gd name="T20" fmla="*/ 3 w 19"/>
                  <a:gd name="T21" fmla="*/ 2 h 19"/>
                  <a:gd name="T22" fmla="*/ 6 w 19"/>
                  <a:gd name="T23" fmla="*/ 1 h 19"/>
                  <a:gd name="T24" fmla="*/ 10 w 19"/>
                  <a:gd name="T25" fmla="*/ 0 h 19"/>
                  <a:gd name="T26" fmla="*/ 14 w 19"/>
                  <a:gd name="T27" fmla="*/ 1 h 19"/>
                  <a:gd name="T28" fmla="*/ 17 w 19"/>
                  <a:gd name="T29" fmla="*/ 2 h 19"/>
                  <a:gd name="T30" fmla="*/ 18 w 19"/>
                  <a:gd name="T31" fmla="*/ 6 h 19"/>
                  <a:gd name="T32" fmla="*/ 19 w 19"/>
                  <a:gd name="T33" fmla="*/ 1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9" h="19">
                    <a:moveTo>
                      <a:pt x="19" y="10"/>
                    </a:moveTo>
                    <a:lnTo>
                      <a:pt x="18" y="14"/>
                    </a:lnTo>
                    <a:lnTo>
                      <a:pt x="17" y="17"/>
                    </a:lnTo>
                    <a:lnTo>
                      <a:pt x="14" y="18"/>
                    </a:lnTo>
                    <a:lnTo>
                      <a:pt x="10" y="19"/>
                    </a:lnTo>
                    <a:lnTo>
                      <a:pt x="6" y="18"/>
                    </a:lnTo>
                    <a:lnTo>
                      <a:pt x="3" y="17"/>
                    </a:lnTo>
                    <a:lnTo>
                      <a:pt x="1" y="14"/>
                    </a:lnTo>
                    <a:lnTo>
                      <a:pt x="0" y="10"/>
                    </a:lnTo>
                    <a:lnTo>
                      <a:pt x="1" y="6"/>
                    </a:lnTo>
                    <a:lnTo>
                      <a:pt x="3" y="2"/>
                    </a:lnTo>
                    <a:lnTo>
                      <a:pt x="6" y="1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7" y="2"/>
                    </a:lnTo>
                    <a:lnTo>
                      <a:pt x="18" y="6"/>
                    </a:lnTo>
                    <a:lnTo>
                      <a:pt x="19" y="10"/>
                    </a:lnTo>
                    <a:close/>
                  </a:path>
                </a:pathLst>
              </a:custGeom>
              <a:solidFill>
                <a:srgbClr val="7C9E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8"/>
              <p:cNvSpPr>
                <a:spLocks/>
              </p:cNvSpPr>
              <p:nvPr/>
            </p:nvSpPr>
            <p:spPr bwMode="auto">
              <a:xfrm>
                <a:off x="3407" y="2130"/>
                <a:ext cx="26" cy="26"/>
              </a:xfrm>
              <a:custGeom>
                <a:avLst/>
                <a:gdLst>
                  <a:gd name="T0" fmla="*/ 13 w 26"/>
                  <a:gd name="T1" fmla="*/ 0 h 26"/>
                  <a:gd name="T2" fmla="*/ 8 w 26"/>
                  <a:gd name="T3" fmla="*/ 1 h 26"/>
                  <a:gd name="T4" fmla="*/ 4 w 26"/>
                  <a:gd name="T5" fmla="*/ 4 h 26"/>
                  <a:gd name="T6" fmla="*/ 1 w 26"/>
                  <a:gd name="T7" fmla="*/ 8 h 26"/>
                  <a:gd name="T8" fmla="*/ 0 w 26"/>
                  <a:gd name="T9" fmla="*/ 13 h 26"/>
                  <a:gd name="T10" fmla="*/ 1 w 26"/>
                  <a:gd name="T11" fmla="*/ 19 h 26"/>
                  <a:gd name="T12" fmla="*/ 4 w 26"/>
                  <a:gd name="T13" fmla="*/ 23 h 26"/>
                  <a:gd name="T14" fmla="*/ 8 w 26"/>
                  <a:gd name="T15" fmla="*/ 25 h 26"/>
                  <a:gd name="T16" fmla="*/ 13 w 26"/>
                  <a:gd name="T17" fmla="*/ 26 h 26"/>
                  <a:gd name="T18" fmla="*/ 18 w 26"/>
                  <a:gd name="T19" fmla="*/ 25 h 26"/>
                  <a:gd name="T20" fmla="*/ 22 w 26"/>
                  <a:gd name="T21" fmla="*/ 23 h 26"/>
                  <a:gd name="T22" fmla="*/ 25 w 26"/>
                  <a:gd name="T23" fmla="*/ 19 h 26"/>
                  <a:gd name="T24" fmla="*/ 26 w 26"/>
                  <a:gd name="T25" fmla="*/ 13 h 26"/>
                  <a:gd name="T26" fmla="*/ 25 w 26"/>
                  <a:gd name="T27" fmla="*/ 8 h 26"/>
                  <a:gd name="T28" fmla="*/ 22 w 26"/>
                  <a:gd name="T29" fmla="*/ 4 h 26"/>
                  <a:gd name="T30" fmla="*/ 18 w 26"/>
                  <a:gd name="T31" fmla="*/ 1 h 26"/>
                  <a:gd name="T32" fmla="*/ 13 w 26"/>
                  <a:gd name="T33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6" h="26">
                    <a:moveTo>
                      <a:pt x="13" y="0"/>
                    </a:moveTo>
                    <a:lnTo>
                      <a:pt x="8" y="1"/>
                    </a:lnTo>
                    <a:lnTo>
                      <a:pt x="4" y="4"/>
                    </a:lnTo>
                    <a:lnTo>
                      <a:pt x="1" y="8"/>
                    </a:lnTo>
                    <a:lnTo>
                      <a:pt x="0" y="13"/>
                    </a:lnTo>
                    <a:lnTo>
                      <a:pt x="1" y="19"/>
                    </a:lnTo>
                    <a:lnTo>
                      <a:pt x="4" y="23"/>
                    </a:lnTo>
                    <a:lnTo>
                      <a:pt x="8" y="25"/>
                    </a:lnTo>
                    <a:lnTo>
                      <a:pt x="13" y="26"/>
                    </a:lnTo>
                    <a:lnTo>
                      <a:pt x="18" y="25"/>
                    </a:lnTo>
                    <a:lnTo>
                      <a:pt x="22" y="23"/>
                    </a:lnTo>
                    <a:lnTo>
                      <a:pt x="25" y="19"/>
                    </a:lnTo>
                    <a:lnTo>
                      <a:pt x="26" y="13"/>
                    </a:lnTo>
                    <a:lnTo>
                      <a:pt x="25" y="8"/>
                    </a:lnTo>
                    <a:lnTo>
                      <a:pt x="22" y="4"/>
                    </a:lnTo>
                    <a:lnTo>
                      <a:pt x="18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C9DB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9"/>
              <p:cNvSpPr>
                <a:spLocks/>
              </p:cNvSpPr>
              <p:nvPr/>
            </p:nvSpPr>
            <p:spPr bwMode="auto">
              <a:xfrm>
                <a:off x="3416" y="2084"/>
                <a:ext cx="50" cy="51"/>
              </a:xfrm>
              <a:custGeom>
                <a:avLst/>
                <a:gdLst>
                  <a:gd name="T0" fmla="*/ 25 w 50"/>
                  <a:gd name="T1" fmla="*/ 0 h 51"/>
                  <a:gd name="T2" fmla="*/ 16 w 50"/>
                  <a:gd name="T3" fmla="*/ 3 h 51"/>
                  <a:gd name="T4" fmla="*/ 8 w 50"/>
                  <a:gd name="T5" fmla="*/ 8 h 51"/>
                  <a:gd name="T6" fmla="*/ 2 w 50"/>
                  <a:gd name="T7" fmla="*/ 16 h 51"/>
                  <a:gd name="T8" fmla="*/ 0 w 50"/>
                  <a:gd name="T9" fmla="*/ 26 h 51"/>
                  <a:gd name="T10" fmla="*/ 2 w 50"/>
                  <a:gd name="T11" fmla="*/ 37 h 51"/>
                  <a:gd name="T12" fmla="*/ 8 w 50"/>
                  <a:gd name="T13" fmla="*/ 45 h 51"/>
                  <a:gd name="T14" fmla="*/ 16 w 50"/>
                  <a:gd name="T15" fmla="*/ 50 h 51"/>
                  <a:gd name="T16" fmla="*/ 25 w 50"/>
                  <a:gd name="T17" fmla="*/ 51 h 51"/>
                  <a:gd name="T18" fmla="*/ 35 w 50"/>
                  <a:gd name="T19" fmla="*/ 50 h 51"/>
                  <a:gd name="T20" fmla="*/ 43 w 50"/>
                  <a:gd name="T21" fmla="*/ 45 h 51"/>
                  <a:gd name="T22" fmla="*/ 49 w 50"/>
                  <a:gd name="T23" fmla="*/ 37 h 51"/>
                  <a:gd name="T24" fmla="*/ 50 w 50"/>
                  <a:gd name="T25" fmla="*/ 26 h 51"/>
                  <a:gd name="T26" fmla="*/ 49 w 50"/>
                  <a:gd name="T27" fmla="*/ 16 h 51"/>
                  <a:gd name="T28" fmla="*/ 43 w 50"/>
                  <a:gd name="T29" fmla="*/ 8 h 51"/>
                  <a:gd name="T30" fmla="*/ 35 w 50"/>
                  <a:gd name="T31" fmla="*/ 3 h 51"/>
                  <a:gd name="T32" fmla="*/ 25 w 50"/>
                  <a:gd name="T33" fmla="*/ 0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51">
                    <a:moveTo>
                      <a:pt x="25" y="0"/>
                    </a:moveTo>
                    <a:lnTo>
                      <a:pt x="16" y="3"/>
                    </a:lnTo>
                    <a:lnTo>
                      <a:pt x="8" y="8"/>
                    </a:lnTo>
                    <a:lnTo>
                      <a:pt x="2" y="16"/>
                    </a:lnTo>
                    <a:lnTo>
                      <a:pt x="0" y="26"/>
                    </a:lnTo>
                    <a:lnTo>
                      <a:pt x="2" y="37"/>
                    </a:lnTo>
                    <a:lnTo>
                      <a:pt x="8" y="45"/>
                    </a:lnTo>
                    <a:lnTo>
                      <a:pt x="16" y="50"/>
                    </a:lnTo>
                    <a:lnTo>
                      <a:pt x="25" y="51"/>
                    </a:lnTo>
                    <a:lnTo>
                      <a:pt x="35" y="50"/>
                    </a:lnTo>
                    <a:lnTo>
                      <a:pt x="43" y="45"/>
                    </a:lnTo>
                    <a:lnTo>
                      <a:pt x="49" y="37"/>
                    </a:lnTo>
                    <a:lnTo>
                      <a:pt x="50" y="26"/>
                    </a:lnTo>
                    <a:lnTo>
                      <a:pt x="49" y="16"/>
                    </a:lnTo>
                    <a:lnTo>
                      <a:pt x="43" y="8"/>
                    </a:lnTo>
                    <a:lnTo>
                      <a:pt x="35" y="3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C9DB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20"/>
              <p:cNvSpPr>
                <a:spLocks/>
              </p:cNvSpPr>
              <p:nvPr/>
            </p:nvSpPr>
            <p:spPr bwMode="auto">
              <a:xfrm>
                <a:off x="3503" y="2021"/>
                <a:ext cx="344" cy="203"/>
              </a:xfrm>
              <a:custGeom>
                <a:avLst/>
                <a:gdLst>
                  <a:gd name="T0" fmla="*/ 341 w 344"/>
                  <a:gd name="T1" fmla="*/ 21 h 203"/>
                  <a:gd name="T2" fmla="*/ 323 w 344"/>
                  <a:gd name="T3" fmla="*/ 2 h 203"/>
                  <a:gd name="T4" fmla="*/ 297 w 344"/>
                  <a:gd name="T5" fmla="*/ 2 h 203"/>
                  <a:gd name="T6" fmla="*/ 278 w 344"/>
                  <a:gd name="T7" fmla="*/ 21 h 203"/>
                  <a:gd name="T8" fmla="*/ 275 w 344"/>
                  <a:gd name="T9" fmla="*/ 37 h 203"/>
                  <a:gd name="T10" fmla="*/ 277 w 344"/>
                  <a:gd name="T11" fmla="*/ 44 h 203"/>
                  <a:gd name="T12" fmla="*/ 275 w 344"/>
                  <a:gd name="T13" fmla="*/ 46 h 203"/>
                  <a:gd name="T14" fmla="*/ 268 w 344"/>
                  <a:gd name="T15" fmla="*/ 44 h 203"/>
                  <a:gd name="T16" fmla="*/ 257 w 344"/>
                  <a:gd name="T17" fmla="*/ 44 h 203"/>
                  <a:gd name="T18" fmla="*/ 244 w 344"/>
                  <a:gd name="T19" fmla="*/ 50 h 203"/>
                  <a:gd name="T20" fmla="*/ 232 w 344"/>
                  <a:gd name="T21" fmla="*/ 58 h 203"/>
                  <a:gd name="T22" fmla="*/ 223 w 344"/>
                  <a:gd name="T23" fmla="*/ 68 h 203"/>
                  <a:gd name="T24" fmla="*/ 214 w 344"/>
                  <a:gd name="T25" fmla="*/ 67 h 203"/>
                  <a:gd name="T26" fmla="*/ 199 w 344"/>
                  <a:gd name="T27" fmla="*/ 55 h 203"/>
                  <a:gd name="T28" fmla="*/ 182 w 344"/>
                  <a:gd name="T29" fmla="*/ 46 h 203"/>
                  <a:gd name="T30" fmla="*/ 163 w 344"/>
                  <a:gd name="T31" fmla="*/ 41 h 203"/>
                  <a:gd name="T32" fmla="*/ 146 w 344"/>
                  <a:gd name="T33" fmla="*/ 41 h 203"/>
                  <a:gd name="T34" fmla="*/ 132 w 344"/>
                  <a:gd name="T35" fmla="*/ 44 h 203"/>
                  <a:gd name="T36" fmla="*/ 117 w 344"/>
                  <a:gd name="T37" fmla="*/ 50 h 203"/>
                  <a:gd name="T38" fmla="*/ 104 w 344"/>
                  <a:gd name="T39" fmla="*/ 58 h 203"/>
                  <a:gd name="T40" fmla="*/ 97 w 344"/>
                  <a:gd name="T41" fmla="*/ 54 h 203"/>
                  <a:gd name="T42" fmla="*/ 88 w 344"/>
                  <a:gd name="T43" fmla="*/ 38 h 203"/>
                  <a:gd name="T44" fmla="*/ 75 w 344"/>
                  <a:gd name="T45" fmla="*/ 26 h 203"/>
                  <a:gd name="T46" fmla="*/ 58 w 344"/>
                  <a:gd name="T47" fmla="*/ 19 h 203"/>
                  <a:gd name="T48" fmla="*/ 39 w 344"/>
                  <a:gd name="T49" fmla="*/ 19 h 203"/>
                  <a:gd name="T50" fmla="*/ 22 w 344"/>
                  <a:gd name="T51" fmla="*/ 26 h 203"/>
                  <a:gd name="T52" fmla="*/ 8 w 344"/>
                  <a:gd name="T53" fmla="*/ 41 h 203"/>
                  <a:gd name="T54" fmla="*/ 1 w 344"/>
                  <a:gd name="T55" fmla="*/ 58 h 203"/>
                  <a:gd name="T56" fmla="*/ 1 w 344"/>
                  <a:gd name="T57" fmla="*/ 77 h 203"/>
                  <a:gd name="T58" fmla="*/ 8 w 344"/>
                  <a:gd name="T59" fmla="*/ 95 h 203"/>
                  <a:gd name="T60" fmla="*/ 22 w 344"/>
                  <a:gd name="T61" fmla="*/ 109 h 203"/>
                  <a:gd name="T62" fmla="*/ 39 w 344"/>
                  <a:gd name="T63" fmla="*/ 116 h 203"/>
                  <a:gd name="T64" fmla="*/ 55 w 344"/>
                  <a:gd name="T65" fmla="*/ 117 h 203"/>
                  <a:gd name="T66" fmla="*/ 68 w 344"/>
                  <a:gd name="T67" fmla="*/ 113 h 203"/>
                  <a:gd name="T68" fmla="*/ 74 w 344"/>
                  <a:gd name="T69" fmla="*/ 113 h 203"/>
                  <a:gd name="T70" fmla="*/ 74 w 344"/>
                  <a:gd name="T71" fmla="*/ 118 h 203"/>
                  <a:gd name="T72" fmla="*/ 75 w 344"/>
                  <a:gd name="T73" fmla="*/ 137 h 203"/>
                  <a:gd name="T74" fmla="*/ 87 w 344"/>
                  <a:gd name="T75" fmla="*/ 167 h 203"/>
                  <a:gd name="T76" fmla="*/ 109 w 344"/>
                  <a:gd name="T77" fmla="*/ 188 h 203"/>
                  <a:gd name="T78" fmla="*/ 138 w 344"/>
                  <a:gd name="T79" fmla="*/ 201 h 203"/>
                  <a:gd name="T80" fmla="*/ 169 w 344"/>
                  <a:gd name="T81" fmla="*/ 201 h 203"/>
                  <a:gd name="T82" fmla="*/ 196 w 344"/>
                  <a:gd name="T83" fmla="*/ 191 h 203"/>
                  <a:gd name="T84" fmla="*/ 216 w 344"/>
                  <a:gd name="T85" fmla="*/ 172 h 203"/>
                  <a:gd name="T86" fmla="*/ 231 w 344"/>
                  <a:gd name="T87" fmla="*/ 147 h 203"/>
                  <a:gd name="T88" fmla="*/ 240 w 344"/>
                  <a:gd name="T89" fmla="*/ 138 h 203"/>
                  <a:gd name="T90" fmla="*/ 256 w 344"/>
                  <a:gd name="T91" fmla="*/ 143 h 203"/>
                  <a:gd name="T92" fmla="*/ 275 w 344"/>
                  <a:gd name="T93" fmla="*/ 143 h 203"/>
                  <a:gd name="T94" fmla="*/ 293 w 344"/>
                  <a:gd name="T95" fmla="*/ 137 h 203"/>
                  <a:gd name="T96" fmla="*/ 307 w 344"/>
                  <a:gd name="T97" fmla="*/ 122 h 203"/>
                  <a:gd name="T98" fmla="*/ 314 w 344"/>
                  <a:gd name="T99" fmla="*/ 105 h 203"/>
                  <a:gd name="T100" fmla="*/ 314 w 344"/>
                  <a:gd name="T101" fmla="*/ 87 h 203"/>
                  <a:gd name="T102" fmla="*/ 310 w 344"/>
                  <a:gd name="T103" fmla="*/ 73 h 203"/>
                  <a:gd name="T104" fmla="*/ 307 w 344"/>
                  <a:gd name="T105" fmla="*/ 68 h 203"/>
                  <a:gd name="T106" fmla="*/ 308 w 344"/>
                  <a:gd name="T107" fmla="*/ 68 h 203"/>
                  <a:gd name="T108" fmla="*/ 323 w 344"/>
                  <a:gd name="T109" fmla="*/ 66 h 203"/>
                  <a:gd name="T110" fmla="*/ 341 w 344"/>
                  <a:gd name="T111" fmla="*/ 47 h 2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344" h="203">
                    <a:moveTo>
                      <a:pt x="344" y="34"/>
                    </a:moveTo>
                    <a:lnTo>
                      <a:pt x="341" y="21"/>
                    </a:lnTo>
                    <a:lnTo>
                      <a:pt x="334" y="9"/>
                    </a:lnTo>
                    <a:lnTo>
                      <a:pt x="323" y="2"/>
                    </a:lnTo>
                    <a:lnTo>
                      <a:pt x="310" y="0"/>
                    </a:lnTo>
                    <a:lnTo>
                      <a:pt x="297" y="2"/>
                    </a:lnTo>
                    <a:lnTo>
                      <a:pt x="286" y="9"/>
                    </a:lnTo>
                    <a:lnTo>
                      <a:pt x="278" y="21"/>
                    </a:lnTo>
                    <a:lnTo>
                      <a:pt x="275" y="34"/>
                    </a:lnTo>
                    <a:lnTo>
                      <a:pt x="275" y="37"/>
                    </a:lnTo>
                    <a:lnTo>
                      <a:pt x="277" y="41"/>
                    </a:lnTo>
                    <a:lnTo>
                      <a:pt x="277" y="44"/>
                    </a:lnTo>
                    <a:lnTo>
                      <a:pt x="278" y="47"/>
                    </a:lnTo>
                    <a:lnTo>
                      <a:pt x="275" y="46"/>
                    </a:lnTo>
                    <a:lnTo>
                      <a:pt x="272" y="46"/>
                    </a:lnTo>
                    <a:lnTo>
                      <a:pt x="268" y="44"/>
                    </a:lnTo>
                    <a:lnTo>
                      <a:pt x="265" y="44"/>
                    </a:lnTo>
                    <a:lnTo>
                      <a:pt x="257" y="44"/>
                    </a:lnTo>
                    <a:lnTo>
                      <a:pt x="250" y="47"/>
                    </a:lnTo>
                    <a:lnTo>
                      <a:pt x="244" y="50"/>
                    </a:lnTo>
                    <a:lnTo>
                      <a:pt x="237" y="52"/>
                    </a:lnTo>
                    <a:lnTo>
                      <a:pt x="232" y="58"/>
                    </a:lnTo>
                    <a:lnTo>
                      <a:pt x="227" y="62"/>
                    </a:lnTo>
                    <a:lnTo>
                      <a:pt x="223" y="68"/>
                    </a:lnTo>
                    <a:lnTo>
                      <a:pt x="220" y="75"/>
                    </a:lnTo>
                    <a:lnTo>
                      <a:pt x="214" y="67"/>
                    </a:lnTo>
                    <a:lnTo>
                      <a:pt x="207" y="60"/>
                    </a:lnTo>
                    <a:lnTo>
                      <a:pt x="199" y="55"/>
                    </a:lnTo>
                    <a:lnTo>
                      <a:pt x="191" y="50"/>
                    </a:lnTo>
                    <a:lnTo>
                      <a:pt x="182" y="46"/>
                    </a:lnTo>
                    <a:lnTo>
                      <a:pt x="174" y="43"/>
                    </a:lnTo>
                    <a:lnTo>
                      <a:pt x="163" y="41"/>
                    </a:lnTo>
                    <a:lnTo>
                      <a:pt x="154" y="41"/>
                    </a:lnTo>
                    <a:lnTo>
                      <a:pt x="146" y="41"/>
                    </a:lnTo>
                    <a:lnTo>
                      <a:pt x="138" y="42"/>
                    </a:lnTo>
                    <a:lnTo>
                      <a:pt x="132" y="44"/>
                    </a:lnTo>
                    <a:lnTo>
                      <a:pt x="124" y="47"/>
                    </a:lnTo>
                    <a:lnTo>
                      <a:pt x="117" y="50"/>
                    </a:lnTo>
                    <a:lnTo>
                      <a:pt x="111" y="54"/>
                    </a:lnTo>
                    <a:lnTo>
                      <a:pt x="104" y="58"/>
                    </a:lnTo>
                    <a:lnTo>
                      <a:pt x="99" y="63"/>
                    </a:lnTo>
                    <a:lnTo>
                      <a:pt x="97" y="54"/>
                    </a:lnTo>
                    <a:lnTo>
                      <a:pt x="94" y="46"/>
                    </a:lnTo>
                    <a:lnTo>
                      <a:pt x="88" y="38"/>
                    </a:lnTo>
                    <a:lnTo>
                      <a:pt x="83" y="31"/>
                    </a:lnTo>
                    <a:lnTo>
                      <a:pt x="75" y="26"/>
                    </a:lnTo>
                    <a:lnTo>
                      <a:pt x="67" y="22"/>
                    </a:lnTo>
                    <a:lnTo>
                      <a:pt x="58" y="19"/>
                    </a:lnTo>
                    <a:lnTo>
                      <a:pt x="49" y="18"/>
                    </a:lnTo>
                    <a:lnTo>
                      <a:pt x="39" y="19"/>
                    </a:lnTo>
                    <a:lnTo>
                      <a:pt x="30" y="22"/>
                    </a:lnTo>
                    <a:lnTo>
                      <a:pt x="22" y="26"/>
                    </a:lnTo>
                    <a:lnTo>
                      <a:pt x="14" y="33"/>
                    </a:lnTo>
                    <a:lnTo>
                      <a:pt x="8" y="41"/>
                    </a:lnTo>
                    <a:lnTo>
                      <a:pt x="4" y="48"/>
                    </a:lnTo>
                    <a:lnTo>
                      <a:pt x="1" y="58"/>
                    </a:lnTo>
                    <a:lnTo>
                      <a:pt x="0" y="67"/>
                    </a:lnTo>
                    <a:lnTo>
                      <a:pt x="1" y="77"/>
                    </a:lnTo>
                    <a:lnTo>
                      <a:pt x="4" y="87"/>
                    </a:lnTo>
                    <a:lnTo>
                      <a:pt x="8" y="95"/>
                    </a:lnTo>
                    <a:lnTo>
                      <a:pt x="14" y="102"/>
                    </a:lnTo>
                    <a:lnTo>
                      <a:pt x="22" y="109"/>
                    </a:lnTo>
                    <a:lnTo>
                      <a:pt x="30" y="113"/>
                    </a:lnTo>
                    <a:lnTo>
                      <a:pt x="39" y="116"/>
                    </a:lnTo>
                    <a:lnTo>
                      <a:pt x="49" y="117"/>
                    </a:lnTo>
                    <a:lnTo>
                      <a:pt x="55" y="117"/>
                    </a:lnTo>
                    <a:lnTo>
                      <a:pt x="62" y="116"/>
                    </a:lnTo>
                    <a:lnTo>
                      <a:pt x="68" y="113"/>
                    </a:lnTo>
                    <a:lnTo>
                      <a:pt x="75" y="110"/>
                    </a:lnTo>
                    <a:lnTo>
                      <a:pt x="74" y="113"/>
                    </a:lnTo>
                    <a:lnTo>
                      <a:pt x="74" y="116"/>
                    </a:lnTo>
                    <a:lnTo>
                      <a:pt x="74" y="118"/>
                    </a:lnTo>
                    <a:lnTo>
                      <a:pt x="74" y="121"/>
                    </a:lnTo>
                    <a:lnTo>
                      <a:pt x="75" y="137"/>
                    </a:lnTo>
                    <a:lnTo>
                      <a:pt x="80" y="153"/>
                    </a:lnTo>
                    <a:lnTo>
                      <a:pt x="87" y="167"/>
                    </a:lnTo>
                    <a:lnTo>
                      <a:pt x="97" y="179"/>
                    </a:lnTo>
                    <a:lnTo>
                      <a:pt x="109" y="188"/>
                    </a:lnTo>
                    <a:lnTo>
                      <a:pt x="123" y="196"/>
                    </a:lnTo>
                    <a:lnTo>
                      <a:pt x="138" y="201"/>
                    </a:lnTo>
                    <a:lnTo>
                      <a:pt x="154" y="203"/>
                    </a:lnTo>
                    <a:lnTo>
                      <a:pt x="169" y="201"/>
                    </a:lnTo>
                    <a:lnTo>
                      <a:pt x="183" y="197"/>
                    </a:lnTo>
                    <a:lnTo>
                      <a:pt x="196" y="191"/>
                    </a:lnTo>
                    <a:lnTo>
                      <a:pt x="207" y="183"/>
                    </a:lnTo>
                    <a:lnTo>
                      <a:pt x="216" y="172"/>
                    </a:lnTo>
                    <a:lnTo>
                      <a:pt x="224" y="161"/>
                    </a:lnTo>
                    <a:lnTo>
                      <a:pt x="231" y="147"/>
                    </a:lnTo>
                    <a:lnTo>
                      <a:pt x="233" y="133"/>
                    </a:lnTo>
                    <a:lnTo>
                      <a:pt x="240" y="138"/>
                    </a:lnTo>
                    <a:lnTo>
                      <a:pt x="248" y="141"/>
                    </a:lnTo>
                    <a:lnTo>
                      <a:pt x="256" y="143"/>
                    </a:lnTo>
                    <a:lnTo>
                      <a:pt x="265" y="145"/>
                    </a:lnTo>
                    <a:lnTo>
                      <a:pt x="275" y="143"/>
                    </a:lnTo>
                    <a:lnTo>
                      <a:pt x="285" y="141"/>
                    </a:lnTo>
                    <a:lnTo>
                      <a:pt x="293" y="137"/>
                    </a:lnTo>
                    <a:lnTo>
                      <a:pt x="301" y="130"/>
                    </a:lnTo>
                    <a:lnTo>
                      <a:pt x="307" y="122"/>
                    </a:lnTo>
                    <a:lnTo>
                      <a:pt x="311" y="114"/>
                    </a:lnTo>
                    <a:lnTo>
                      <a:pt x="314" y="105"/>
                    </a:lnTo>
                    <a:lnTo>
                      <a:pt x="315" y="95"/>
                    </a:lnTo>
                    <a:lnTo>
                      <a:pt x="314" y="87"/>
                    </a:lnTo>
                    <a:lnTo>
                      <a:pt x="312" y="80"/>
                    </a:lnTo>
                    <a:lnTo>
                      <a:pt x="310" y="73"/>
                    </a:lnTo>
                    <a:lnTo>
                      <a:pt x="306" y="68"/>
                    </a:lnTo>
                    <a:lnTo>
                      <a:pt x="307" y="68"/>
                    </a:lnTo>
                    <a:lnTo>
                      <a:pt x="308" y="68"/>
                    </a:lnTo>
                    <a:lnTo>
                      <a:pt x="308" y="68"/>
                    </a:lnTo>
                    <a:lnTo>
                      <a:pt x="310" y="68"/>
                    </a:lnTo>
                    <a:lnTo>
                      <a:pt x="323" y="66"/>
                    </a:lnTo>
                    <a:lnTo>
                      <a:pt x="334" y="58"/>
                    </a:lnTo>
                    <a:lnTo>
                      <a:pt x="341" y="47"/>
                    </a:lnTo>
                    <a:lnTo>
                      <a:pt x="344" y="34"/>
                    </a:lnTo>
                    <a:close/>
                  </a:path>
                </a:pathLst>
              </a:custGeom>
              <a:solidFill>
                <a:srgbClr val="C9DB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21"/>
              <p:cNvSpPr>
                <a:spLocks/>
              </p:cNvSpPr>
              <p:nvPr/>
            </p:nvSpPr>
            <p:spPr bwMode="auto">
              <a:xfrm>
                <a:off x="3218" y="2035"/>
                <a:ext cx="178" cy="121"/>
              </a:xfrm>
              <a:custGeom>
                <a:avLst/>
                <a:gdLst>
                  <a:gd name="T0" fmla="*/ 142 w 178"/>
                  <a:gd name="T1" fmla="*/ 7 h 121"/>
                  <a:gd name="T2" fmla="*/ 129 w 178"/>
                  <a:gd name="T3" fmla="*/ 20 h 121"/>
                  <a:gd name="T4" fmla="*/ 124 w 178"/>
                  <a:gd name="T5" fmla="*/ 24 h 121"/>
                  <a:gd name="T6" fmla="*/ 115 w 178"/>
                  <a:gd name="T7" fmla="*/ 13 h 121"/>
                  <a:gd name="T8" fmla="*/ 104 w 178"/>
                  <a:gd name="T9" fmla="*/ 5 h 121"/>
                  <a:gd name="T10" fmla="*/ 91 w 178"/>
                  <a:gd name="T11" fmla="*/ 0 h 121"/>
                  <a:gd name="T12" fmla="*/ 74 w 178"/>
                  <a:gd name="T13" fmla="*/ 1 h 121"/>
                  <a:gd name="T14" fmla="*/ 58 w 178"/>
                  <a:gd name="T15" fmla="*/ 8 h 121"/>
                  <a:gd name="T16" fmla="*/ 45 w 178"/>
                  <a:gd name="T17" fmla="*/ 20 h 121"/>
                  <a:gd name="T18" fmla="*/ 38 w 178"/>
                  <a:gd name="T19" fmla="*/ 37 h 121"/>
                  <a:gd name="T20" fmla="*/ 37 w 178"/>
                  <a:gd name="T21" fmla="*/ 50 h 121"/>
                  <a:gd name="T22" fmla="*/ 38 w 178"/>
                  <a:gd name="T23" fmla="*/ 57 h 121"/>
                  <a:gd name="T24" fmla="*/ 38 w 178"/>
                  <a:gd name="T25" fmla="*/ 59 h 121"/>
                  <a:gd name="T26" fmla="*/ 34 w 178"/>
                  <a:gd name="T27" fmla="*/ 59 h 121"/>
                  <a:gd name="T28" fmla="*/ 20 w 178"/>
                  <a:gd name="T29" fmla="*/ 62 h 121"/>
                  <a:gd name="T30" fmla="*/ 3 w 178"/>
                  <a:gd name="T31" fmla="*/ 79 h 121"/>
                  <a:gd name="T32" fmla="*/ 3 w 178"/>
                  <a:gd name="T33" fmla="*/ 103 h 121"/>
                  <a:gd name="T34" fmla="*/ 20 w 178"/>
                  <a:gd name="T35" fmla="*/ 119 h 121"/>
                  <a:gd name="T36" fmla="*/ 44 w 178"/>
                  <a:gd name="T37" fmla="*/ 119 h 121"/>
                  <a:gd name="T38" fmla="*/ 59 w 178"/>
                  <a:gd name="T39" fmla="*/ 103 h 121"/>
                  <a:gd name="T40" fmla="*/ 62 w 178"/>
                  <a:gd name="T41" fmla="*/ 90 h 121"/>
                  <a:gd name="T42" fmla="*/ 62 w 178"/>
                  <a:gd name="T43" fmla="*/ 87 h 121"/>
                  <a:gd name="T44" fmla="*/ 67 w 178"/>
                  <a:gd name="T45" fmla="*/ 88 h 121"/>
                  <a:gd name="T46" fmla="*/ 78 w 178"/>
                  <a:gd name="T47" fmla="*/ 91 h 121"/>
                  <a:gd name="T48" fmla="*/ 92 w 178"/>
                  <a:gd name="T49" fmla="*/ 90 h 121"/>
                  <a:gd name="T50" fmla="*/ 108 w 178"/>
                  <a:gd name="T51" fmla="*/ 83 h 121"/>
                  <a:gd name="T52" fmla="*/ 121 w 178"/>
                  <a:gd name="T53" fmla="*/ 71 h 121"/>
                  <a:gd name="T54" fmla="*/ 128 w 178"/>
                  <a:gd name="T55" fmla="*/ 56 h 121"/>
                  <a:gd name="T56" fmla="*/ 129 w 178"/>
                  <a:gd name="T57" fmla="*/ 45 h 121"/>
                  <a:gd name="T58" fmla="*/ 129 w 178"/>
                  <a:gd name="T59" fmla="*/ 44 h 121"/>
                  <a:gd name="T60" fmla="*/ 133 w 178"/>
                  <a:gd name="T61" fmla="*/ 49 h 121"/>
                  <a:gd name="T62" fmla="*/ 145 w 178"/>
                  <a:gd name="T63" fmla="*/ 56 h 121"/>
                  <a:gd name="T64" fmla="*/ 162 w 178"/>
                  <a:gd name="T65" fmla="*/ 54 h 121"/>
                  <a:gd name="T66" fmla="*/ 175 w 178"/>
                  <a:gd name="T67" fmla="*/ 41 h 121"/>
                  <a:gd name="T68" fmla="*/ 175 w 178"/>
                  <a:gd name="T69" fmla="*/ 20 h 121"/>
                  <a:gd name="T70" fmla="*/ 162 w 178"/>
                  <a:gd name="T71" fmla="*/ 7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21">
                    <a:moveTo>
                      <a:pt x="152" y="5"/>
                    </a:moveTo>
                    <a:lnTo>
                      <a:pt x="142" y="7"/>
                    </a:lnTo>
                    <a:lnTo>
                      <a:pt x="135" y="12"/>
                    </a:lnTo>
                    <a:lnTo>
                      <a:pt x="129" y="20"/>
                    </a:lnTo>
                    <a:lnTo>
                      <a:pt x="127" y="30"/>
                    </a:lnTo>
                    <a:lnTo>
                      <a:pt x="124" y="24"/>
                    </a:lnTo>
                    <a:lnTo>
                      <a:pt x="120" y="17"/>
                    </a:lnTo>
                    <a:lnTo>
                      <a:pt x="115" y="13"/>
                    </a:lnTo>
                    <a:lnTo>
                      <a:pt x="109" y="8"/>
                    </a:lnTo>
                    <a:lnTo>
                      <a:pt x="104" y="5"/>
                    </a:lnTo>
                    <a:lnTo>
                      <a:pt x="98" y="3"/>
                    </a:lnTo>
                    <a:lnTo>
                      <a:pt x="91" y="0"/>
                    </a:lnTo>
                    <a:lnTo>
                      <a:pt x="83" y="0"/>
                    </a:lnTo>
                    <a:lnTo>
                      <a:pt x="74" y="1"/>
                    </a:lnTo>
                    <a:lnTo>
                      <a:pt x="66" y="4"/>
                    </a:lnTo>
                    <a:lnTo>
                      <a:pt x="58" y="8"/>
                    </a:lnTo>
                    <a:lnTo>
                      <a:pt x="50" y="13"/>
                    </a:lnTo>
                    <a:lnTo>
                      <a:pt x="45" y="20"/>
                    </a:lnTo>
                    <a:lnTo>
                      <a:pt x="41" y="28"/>
                    </a:lnTo>
                    <a:lnTo>
                      <a:pt x="38" y="37"/>
                    </a:lnTo>
                    <a:lnTo>
                      <a:pt x="37" y="46"/>
                    </a:lnTo>
                    <a:lnTo>
                      <a:pt x="37" y="50"/>
                    </a:lnTo>
                    <a:lnTo>
                      <a:pt x="38" y="53"/>
                    </a:lnTo>
                    <a:lnTo>
                      <a:pt x="38" y="57"/>
                    </a:lnTo>
                    <a:lnTo>
                      <a:pt x="40" y="61"/>
                    </a:lnTo>
                    <a:lnTo>
                      <a:pt x="38" y="59"/>
                    </a:lnTo>
                    <a:lnTo>
                      <a:pt x="36" y="59"/>
                    </a:lnTo>
                    <a:lnTo>
                      <a:pt x="34" y="59"/>
                    </a:lnTo>
                    <a:lnTo>
                      <a:pt x="32" y="59"/>
                    </a:lnTo>
                    <a:lnTo>
                      <a:pt x="20" y="62"/>
                    </a:lnTo>
                    <a:lnTo>
                      <a:pt x="9" y="69"/>
                    </a:lnTo>
                    <a:lnTo>
                      <a:pt x="3" y="79"/>
                    </a:lnTo>
                    <a:lnTo>
                      <a:pt x="0" y="91"/>
                    </a:lnTo>
                    <a:lnTo>
                      <a:pt x="3" y="103"/>
                    </a:lnTo>
                    <a:lnTo>
                      <a:pt x="9" y="112"/>
                    </a:lnTo>
                    <a:lnTo>
                      <a:pt x="20" y="119"/>
                    </a:lnTo>
                    <a:lnTo>
                      <a:pt x="32" y="121"/>
                    </a:lnTo>
                    <a:lnTo>
                      <a:pt x="44" y="119"/>
                    </a:lnTo>
                    <a:lnTo>
                      <a:pt x="53" y="112"/>
                    </a:lnTo>
                    <a:lnTo>
                      <a:pt x="59" y="103"/>
                    </a:lnTo>
                    <a:lnTo>
                      <a:pt x="62" y="91"/>
                    </a:lnTo>
                    <a:lnTo>
                      <a:pt x="62" y="90"/>
                    </a:lnTo>
                    <a:lnTo>
                      <a:pt x="62" y="88"/>
                    </a:lnTo>
                    <a:lnTo>
                      <a:pt x="62" y="87"/>
                    </a:lnTo>
                    <a:lnTo>
                      <a:pt x="62" y="86"/>
                    </a:lnTo>
                    <a:lnTo>
                      <a:pt x="67" y="88"/>
                    </a:lnTo>
                    <a:lnTo>
                      <a:pt x="73" y="90"/>
                    </a:lnTo>
                    <a:lnTo>
                      <a:pt x="78" y="91"/>
                    </a:lnTo>
                    <a:lnTo>
                      <a:pt x="83" y="91"/>
                    </a:lnTo>
                    <a:lnTo>
                      <a:pt x="92" y="90"/>
                    </a:lnTo>
                    <a:lnTo>
                      <a:pt x="100" y="87"/>
                    </a:lnTo>
                    <a:lnTo>
                      <a:pt x="108" y="83"/>
                    </a:lnTo>
                    <a:lnTo>
                      <a:pt x="116" y="78"/>
                    </a:lnTo>
                    <a:lnTo>
                      <a:pt x="121" y="71"/>
                    </a:lnTo>
                    <a:lnTo>
                      <a:pt x="125" y="63"/>
                    </a:lnTo>
                    <a:lnTo>
                      <a:pt x="128" y="56"/>
                    </a:lnTo>
                    <a:lnTo>
                      <a:pt x="129" y="46"/>
                    </a:lnTo>
                    <a:lnTo>
                      <a:pt x="129" y="45"/>
                    </a:lnTo>
                    <a:lnTo>
                      <a:pt x="129" y="44"/>
                    </a:lnTo>
                    <a:lnTo>
                      <a:pt x="129" y="44"/>
                    </a:lnTo>
                    <a:lnTo>
                      <a:pt x="129" y="42"/>
                    </a:lnTo>
                    <a:lnTo>
                      <a:pt x="133" y="49"/>
                    </a:lnTo>
                    <a:lnTo>
                      <a:pt x="139" y="53"/>
                    </a:lnTo>
                    <a:lnTo>
                      <a:pt x="145" y="56"/>
                    </a:lnTo>
                    <a:lnTo>
                      <a:pt x="152" y="57"/>
                    </a:lnTo>
                    <a:lnTo>
                      <a:pt x="162" y="54"/>
                    </a:lnTo>
                    <a:lnTo>
                      <a:pt x="170" y="49"/>
                    </a:lnTo>
                    <a:lnTo>
                      <a:pt x="175" y="41"/>
                    </a:lnTo>
                    <a:lnTo>
                      <a:pt x="178" y="30"/>
                    </a:lnTo>
                    <a:lnTo>
                      <a:pt x="175" y="20"/>
                    </a:lnTo>
                    <a:lnTo>
                      <a:pt x="170" y="12"/>
                    </a:lnTo>
                    <a:lnTo>
                      <a:pt x="162" y="7"/>
                    </a:lnTo>
                    <a:lnTo>
                      <a:pt x="152" y="5"/>
                    </a:lnTo>
                    <a:close/>
                  </a:path>
                </a:pathLst>
              </a:custGeom>
              <a:solidFill>
                <a:srgbClr val="7C9E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22"/>
              <p:cNvSpPr>
                <a:spLocks/>
              </p:cNvSpPr>
              <p:nvPr/>
            </p:nvSpPr>
            <p:spPr bwMode="auto">
              <a:xfrm>
                <a:off x="3205" y="2201"/>
                <a:ext cx="45" cy="46"/>
              </a:xfrm>
              <a:custGeom>
                <a:avLst/>
                <a:gdLst>
                  <a:gd name="T0" fmla="*/ 45 w 45"/>
                  <a:gd name="T1" fmla="*/ 24 h 46"/>
                  <a:gd name="T2" fmla="*/ 43 w 45"/>
                  <a:gd name="T3" fmla="*/ 32 h 46"/>
                  <a:gd name="T4" fmla="*/ 38 w 45"/>
                  <a:gd name="T5" fmla="*/ 40 h 46"/>
                  <a:gd name="T6" fmla="*/ 30 w 45"/>
                  <a:gd name="T7" fmla="*/ 45 h 46"/>
                  <a:gd name="T8" fmla="*/ 22 w 45"/>
                  <a:gd name="T9" fmla="*/ 46 h 46"/>
                  <a:gd name="T10" fmla="*/ 14 w 45"/>
                  <a:gd name="T11" fmla="*/ 45 h 46"/>
                  <a:gd name="T12" fmla="*/ 6 w 45"/>
                  <a:gd name="T13" fmla="*/ 40 h 46"/>
                  <a:gd name="T14" fmla="*/ 1 w 45"/>
                  <a:gd name="T15" fmla="*/ 32 h 46"/>
                  <a:gd name="T16" fmla="*/ 0 w 45"/>
                  <a:gd name="T17" fmla="*/ 24 h 46"/>
                  <a:gd name="T18" fmla="*/ 1 w 45"/>
                  <a:gd name="T19" fmla="*/ 15 h 46"/>
                  <a:gd name="T20" fmla="*/ 6 w 45"/>
                  <a:gd name="T21" fmla="*/ 7 h 46"/>
                  <a:gd name="T22" fmla="*/ 14 w 45"/>
                  <a:gd name="T23" fmla="*/ 2 h 46"/>
                  <a:gd name="T24" fmla="*/ 22 w 45"/>
                  <a:gd name="T25" fmla="*/ 0 h 46"/>
                  <a:gd name="T26" fmla="*/ 30 w 45"/>
                  <a:gd name="T27" fmla="*/ 2 h 46"/>
                  <a:gd name="T28" fmla="*/ 38 w 45"/>
                  <a:gd name="T29" fmla="*/ 7 h 46"/>
                  <a:gd name="T30" fmla="*/ 43 w 45"/>
                  <a:gd name="T31" fmla="*/ 15 h 46"/>
                  <a:gd name="T32" fmla="*/ 45 w 45"/>
                  <a:gd name="T33" fmla="*/ 2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5" h="46">
                    <a:moveTo>
                      <a:pt x="45" y="24"/>
                    </a:moveTo>
                    <a:lnTo>
                      <a:pt x="43" y="32"/>
                    </a:lnTo>
                    <a:lnTo>
                      <a:pt x="38" y="40"/>
                    </a:lnTo>
                    <a:lnTo>
                      <a:pt x="30" y="45"/>
                    </a:lnTo>
                    <a:lnTo>
                      <a:pt x="22" y="46"/>
                    </a:lnTo>
                    <a:lnTo>
                      <a:pt x="14" y="45"/>
                    </a:lnTo>
                    <a:lnTo>
                      <a:pt x="6" y="40"/>
                    </a:lnTo>
                    <a:lnTo>
                      <a:pt x="1" y="32"/>
                    </a:lnTo>
                    <a:lnTo>
                      <a:pt x="0" y="24"/>
                    </a:lnTo>
                    <a:lnTo>
                      <a:pt x="1" y="15"/>
                    </a:lnTo>
                    <a:lnTo>
                      <a:pt x="6" y="7"/>
                    </a:lnTo>
                    <a:lnTo>
                      <a:pt x="14" y="2"/>
                    </a:lnTo>
                    <a:lnTo>
                      <a:pt x="22" y="0"/>
                    </a:lnTo>
                    <a:lnTo>
                      <a:pt x="30" y="2"/>
                    </a:lnTo>
                    <a:lnTo>
                      <a:pt x="38" y="7"/>
                    </a:lnTo>
                    <a:lnTo>
                      <a:pt x="43" y="15"/>
                    </a:lnTo>
                    <a:lnTo>
                      <a:pt x="45" y="24"/>
                    </a:lnTo>
                    <a:close/>
                  </a:path>
                </a:pathLst>
              </a:custGeom>
              <a:solidFill>
                <a:srgbClr val="7C9E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23"/>
              <p:cNvSpPr>
                <a:spLocks/>
              </p:cNvSpPr>
              <p:nvPr/>
            </p:nvSpPr>
            <p:spPr bwMode="auto">
              <a:xfrm>
                <a:off x="3889" y="2043"/>
                <a:ext cx="23" cy="22"/>
              </a:xfrm>
              <a:custGeom>
                <a:avLst/>
                <a:gdLst>
                  <a:gd name="T0" fmla="*/ 23 w 23"/>
                  <a:gd name="T1" fmla="*/ 12 h 22"/>
                  <a:gd name="T2" fmla="*/ 21 w 23"/>
                  <a:gd name="T3" fmla="*/ 16 h 22"/>
                  <a:gd name="T4" fmla="*/ 20 w 23"/>
                  <a:gd name="T5" fmla="*/ 19 h 22"/>
                  <a:gd name="T6" fmla="*/ 16 w 23"/>
                  <a:gd name="T7" fmla="*/ 21 h 22"/>
                  <a:gd name="T8" fmla="*/ 12 w 23"/>
                  <a:gd name="T9" fmla="*/ 22 h 22"/>
                  <a:gd name="T10" fmla="*/ 7 w 23"/>
                  <a:gd name="T11" fmla="*/ 21 h 22"/>
                  <a:gd name="T12" fmla="*/ 4 w 23"/>
                  <a:gd name="T13" fmla="*/ 19 h 22"/>
                  <a:gd name="T14" fmla="*/ 2 w 23"/>
                  <a:gd name="T15" fmla="*/ 16 h 22"/>
                  <a:gd name="T16" fmla="*/ 0 w 23"/>
                  <a:gd name="T17" fmla="*/ 12 h 22"/>
                  <a:gd name="T18" fmla="*/ 2 w 23"/>
                  <a:gd name="T19" fmla="*/ 7 h 22"/>
                  <a:gd name="T20" fmla="*/ 4 w 23"/>
                  <a:gd name="T21" fmla="*/ 4 h 22"/>
                  <a:gd name="T22" fmla="*/ 7 w 23"/>
                  <a:gd name="T23" fmla="*/ 1 h 22"/>
                  <a:gd name="T24" fmla="*/ 12 w 23"/>
                  <a:gd name="T25" fmla="*/ 0 h 22"/>
                  <a:gd name="T26" fmla="*/ 16 w 23"/>
                  <a:gd name="T27" fmla="*/ 1 h 22"/>
                  <a:gd name="T28" fmla="*/ 20 w 23"/>
                  <a:gd name="T29" fmla="*/ 4 h 22"/>
                  <a:gd name="T30" fmla="*/ 21 w 23"/>
                  <a:gd name="T31" fmla="*/ 7 h 22"/>
                  <a:gd name="T32" fmla="*/ 23 w 23"/>
                  <a:gd name="T33" fmla="*/ 1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3" h="22">
                    <a:moveTo>
                      <a:pt x="23" y="12"/>
                    </a:moveTo>
                    <a:lnTo>
                      <a:pt x="21" y="16"/>
                    </a:lnTo>
                    <a:lnTo>
                      <a:pt x="20" y="19"/>
                    </a:lnTo>
                    <a:lnTo>
                      <a:pt x="16" y="21"/>
                    </a:lnTo>
                    <a:lnTo>
                      <a:pt x="12" y="22"/>
                    </a:lnTo>
                    <a:lnTo>
                      <a:pt x="7" y="21"/>
                    </a:lnTo>
                    <a:lnTo>
                      <a:pt x="4" y="19"/>
                    </a:lnTo>
                    <a:lnTo>
                      <a:pt x="2" y="16"/>
                    </a:lnTo>
                    <a:lnTo>
                      <a:pt x="0" y="12"/>
                    </a:lnTo>
                    <a:lnTo>
                      <a:pt x="2" y="7"/>
                    </a:lnTo>
                    <a:lnTo>
                      <a:pt x="4" y="4"/>
                    </a:lnTo>
                    <a:lnTo>
                      <a:pt x="7" y="1"/>
                    </a:lnTo>
                    <a:lnTo>
                      <a:pt x="12" y="0"/>
                    </a:lnTo>
                    <a:lnTo>
                      <a:pt x="16" y="1"/>
                    </a:lnTo>
                    <a:lnTo>
                      <a:pt x="20" y="4"/>
                    </a:lnTo>
                    <a:lnTo>
                      <a:pt x="21" y="7"/>
                    </a:lnTo>
                    <a:lnTo>
                      <a:pt x="23" y="12"/>
                    </a:lnTo>
                    <a:close/>
                  </a:path>
                </a:pathLst>
              </a:custGeom>
              <a:solidFill>
                <a:srgbClr val="C9DBA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/>
            </p:nvSpPr>
            <p:spPr bwMode="auto">
              <a:xfrm>
                <a:off x="3136" y="2354"/>
                <a:ext cx="106" cy="54"/>
              </a:xfrm>
              <a:custGeom>
                <a:avLst/>
                <a:gdLst>
                  <a:gd name="T0" fmla="*/ 106 w 106"/>
                  <a:gd name="T1" fmla="*/ 54 h 54"/>
                  <a:gd name="T2" fmla="*/ 103 w 106"/>
                  <a:gd name="T3" fmla="*/ 37 h 54"/>
                  <a:gd name="T4" fmla="*/ 101 w 106"/>
                  <a:gd name="T5" fmla="*/ 25 h 54"/>
                  <a:gd name="T6" fmla="*/ 99 w 106"/>
                  <a:gd name="T7" fmla="*/ 17 h 54"/>
                  <a:gd name="T8" fmla="*/ 99 w 106"/>
                  <a:gd name="T9" fmla="*/ 15 h 54"/>
                  <a:gd name="T10" fmla="*/ 99 w 106"/>
                  <a:gd name="T11" fmla="*/ 10 h 54"/>
                  <a:gd name="T12" fmla="*/ 97 w 106"/>
                  <a:gd name="T13" fmla="*/ 6 h 54"/>
                  <a:gd name="T14" fmla="*/ 95 w 106"/>
                  <a:gd name="T15" fmla="*/ 3 h 54"/>
                  <a:gd name="T16" fmla="*/ 94 w 106"/>
                  <a:gd name="T17" fmla="*/ 0 h 54"/>
                  <a:gd name="T18" fmla="*/ 87 w 106"/>
                  <a:gd name="T19" fmla="*/ 0 h 54"/>
                  <a:gd name="T20" fmla="*/ 78 w 106"/>
                  <a:gd name="T21" fmla="*/ 0 h 54"/>
                  <a:gd name="T22" fmla="*/ 66 w 106"/>
                  <a:gd name="T23" fmla="*/ 0 h 54"/>
                  <a:gd name="T24" fmla="*/ 53 w 106"/>
                  <a:gd name="T25" fmla="*/ 0 h 54"/>
                  <a:gd name="T26" fmla="*/ 39 w 106"/>
                  <a:gd name="T27" fmla="*/ 0 h 54"/>
                  <a:gd name="T28" fmla="*/ 27 w 106"/>
                  <a:gd name="T29" fmla="*/ 0 h 54"/>
                  <a:gd name="T30" fmla="*/ 17 w 106"/>
                  <a:gd name="T31" fmla="*/ 0 h 54"/>
                  <a:gd name="T32" fmla="*/ 11 w 106"/>
                  <a:gd name="T33" fmla="*/ 0 h 54"/>
                  <a:gd name="T34" fmla="*/ 10 w 106"/>
                  <a:gd name="T35" fmla="*/ 3 h 54"/>
                  <a:gd name="T36" fmla="*/ 8 w 106"/>
                  <a:gd name="T37" fmla="*/ 6 h 54"/>
                  <a:gd name="T38" fmla="*/ 7 w 106"/>
                  <a:gd name="T39" fmla="*/ 10 h 54"/>
                  <a:gd name="T40" fmla="*/ 6 w 106"/>
                  <a:gd name="T41" fmla="*/ 15 h 54"/>
                  <a:gd name="T42" fmla="*/ 6 w 106"/>
                  <a:gd name="T43" fmla="*/ 17 h 54"/>
                  <a:gd name="T44" fmla="*/ 4 w 106"/>
                  <a:gd name="T45" fmla="*/ 25 h 54"/>
                  <a:gd name="T46" fmla="*/ 2 w 106"/>
                  <a:gd name="T47" fmla="*/ 37 h 54"/>
                  <a:gd name="T48" fmla="*/ 0 w 106"/>
                  <a:gd name="T49" fmla="*/ 54 h 54"/>
                  <a:gd name="T50" fmla="*/ 106 w 106"/>
                  <a:gd name="T51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06" h="54">
                    <a:moveTo>
                      <a:pt x="106" y="54"/>
                    </a:moveTo>
                    <a:lnTo>
                      <a:pt x="103" y="37"/>
                    </a:lnTo>
                    <a:lnTo>
                      <a:pt x="101" y="25"/>
                    </a:lnTo>
                    <a:lnTo>
                      <a:pt x="99" y="17"/>
                    </a:lnTo>
                    <a:lnTo>
                      <a:pt x="99" y="15"/>
                    </a:lnTo>
                    <a:lnTo>
                      <a:pt x="99" y="10"/>
                    </a:lnTo>
                    <a:lnTo>
                      <a:pt x="97" y="6"/>
                    </a:lnTo>
                    <a:lnTo>
                      <a:pt x="95" y="3"/>
                    </a:lnTo>
                    <a:lnTo>
                      <a:pt x="94" y="0"/>
                    </a:lnTo>
                    <a:lnTo>
                      <a:pt x="87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53" y="0"/>
                    </a:lnTo>
                    <a:lnTo>
                      <a:pt x="39" y="0"/>
                    </a:lnTo>
                    <a:lnTo>
                      <a:pt x="27" y="0"/>
                    </a:lnTo>
                    <a:lnTo>
                      <a:pt x="17" y="0"/>
                    </a:lnTo>
                    <a:lnTo>
                      <a:pt x="11" y="0"/>
                    </a:lnTo>
                    <a:lnTo>
                      <a:pt x="10" y="3"/>
                    </a:lnTo>
                    <a:lnTo>
                      <a:pt x="8" y="6"/>
                    </a:lnTo>
                    <a:lnTo>
                      <a:pt x="7" y="10"/>
                    </a:lnTo>
                    <a:lnTo>
                      <a:pt x="6" y="15"/>
                    </a:lnTo>
                    <a:lnTo>
                      <a:pt x="6" y="17"/>
                    </a:lnTo>
                    <a:lnTo>
                      <a:pt x="4" y="25"/>
                    </a:lnTo>
                    <a:lnTo>
                      <a:pt x="2" y="37"/>
                    </a:lnTo>
                    <a:lnTo>
                      <a:pt x="0" y="54"/>
                    </a:lnTo>
                    <a:lnTo>
                      <a:pt x="106" y="54"/>
                    </a:lnTo>
                    <a:close/>
                  </a:path>
                </a:pathLst>
              </a:custGeom>
              <a:solidFill>
                <a:srgbClr val="F984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/>
            </p:nvSpPr>
            <p:spPr bwMode="auto">
              <a:xfrm>
                <a:off x="3035" y="2439"/>
                <a:ext cx="231" cy="716"/>
              </a:xfrm>
              <a:custGeom>
                <a:avLst/>
                <a:gdLst>
                  <a:gd name="T0" fmla="*/ 211 w 231"/>
                  <a:gd name="T1" fmla="*/ 0 h 716"/>
                  <a:gd name="T2" fmla="*/ 97 w 231"/>
                  <a:gd name="T3" fmla="*/ 0 h 716"/>
                  <a:gd name="T4" fmla="*/ 85 w 231"/>
                  <a:gd name="T5" fmla="*/ 84 h 716"/>
                  <a:gd name="T6" fmla="*/ 71 w 231"/>
                  <a:gd name="T7" fmla="*/ 190 h 716"/>
                  <a:gd name="T8" fmla="*/ 55 w 231"/>
                  <a:gd name="T9" fmla="*/ 304 h 716"/>
                  <a:gd name="T10" fmla="*/ 39 w 231"/>
                  <a:gd name="T11" fmla="*/ 422 h 716"/>
                  <a:gd name="T12" fmla="*/ 25 w 231"/>
                  <a:gd name="T13" fmla="*/ 530 h 716"/>
                  <a:gd name="T14" fmla="*/ 12 w 231"/>
                  <a:gd name="T15" fmla="*/ 620 h 716"/>
                  <a:gd name="T16" fmla="*/ 4 w 231"/>
                  <a:gd name="T17" fmla="*/ 682 h 716"/>
                  <a:gd name="T18" fmla="*/ 0 w 231"/>
                  <a:gd name="T19" fmla="*/ 707 h 716"/>
                  <a:gd name="T20" fmla="*/ 5 w 231"/>
                  <a:gd name="T21" fmla="*/ 709 h 716"/>
                  <a:gd name="T22" fmla="*/ 13 w 231"/>
                  <a:gd name="T23" fmla="*/ 713 h 716"/>
                  <a:gd name="T24" fmla="*/ 23 w 231"/>
                  <a:gd name="T25" fmla="*/ 715 h 716"/>
                  <a:gd name="T26" fmla="*/ 37 w 231"/>
                  <a:gd name="T27" fmla="*/ 716 h 716"/>
                  <a:gd name="T28" fmla="*/ 151 w 231"/>
                  <a:gd name="T29" fmla="*/ 716 h 716"/>
                  <a:gd name="T30" fmla="*/ 231 w 231"/>
                  <a:gd name="T31" fmla="*/ 146 h 716"/>
                  <a:gd name="T32" fmla="*/ 225 w 231"/>
                  <a:gd name="T33" fmla="*/ 105 h 716"/>
                  <a:gd name="T34" fmla="*/ 220 w 231"/>
                  <a:gd name="T35" fmla="*/ 66 h 716"/>
                  <a:gd name="T36" fmla="*/ 215 w 231"/>
                  <a:gd name="T37" fmla="*/ 31 h 716"/>
                  <a:gd name="T38" fmla="*/ 211 w 231"/>
                  <a:gd name="T39" fmla="*/ 0 h 7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31" h="716">
                    <a:moveTo>
                      <a:pt x="211" y="0"/>
                    </a:moveTo>
                    <a:lnTo>
                      <a:pt x="97" y="0"/>
                    </a:lnTo>
                    <a:lnTo>
                      <a:pt x="85" y="84"/>
                    </a:lnTo>
                    <a:lnTo>
                      <a:pt x="71" y="190"/>
                    </a:lnTo>
                    <a:lnTo>
                      <a:pt x="55" y="304"/>
                    </a:lnTo>
                    <a:lnTo>
                      <a:pt x="39" y="422"/>
                    </a:lnTo>
                    <a:lnTo>
                      <a:pt x="25" y="530"/>
                    </a:lnTo>
                    <a:lnTo>
                      <a:pt x="12" y="620"/>
                    </a:lnTo>
                    <a:lnTo>
                      <a:pt x="4" y="682"/>
                    </a:lnTo>
                    <a:lnTo>
                      <a:pt x="0" y="707"/>
                    </a:lnTo>
                    <a:lnTo>
                      <a:pt x="5" y="709"/>
                    </a:lnTo>
                    <a:lnTo>
                      <a:pt x="13" y="713"/>
                    </a:lnTo>
                    <a:lnTo>
                      <a:pt x="23" y="715"/>
                    </a:lnTo>
                    <a:lnTo>
                      <a:pt x="37" y="716"/>
                    </a:lnTo>
                    <a:lnTo>
                      <a:pt x="151" y="716"/>
                    </a:lnTo>
                    <a:lnTo>
                      <a:pt x="231" y="146"/>
                    </a:lnTo>
                    <a:lnTo>
                      <a:pt x="225" y="105"/>
                    </a:lnTo>
                    <a:lnTo>
                      <a:pt x="220" y="66"/>
                    </a:lnTo>
                    <a:lnTo>
                      <a:pt x="215" y="31"/>
                    </a:lnTo>
                    <a:lnTo>
                      <a:pt x="211" y="0"/>
                    </a:lnTo>
                    <a:close/>
                  </a:path>
                </a:pathLst>
              </a:custGeom>
              <a:solidFill>
                <a:srgbClr val="F984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/>
            </p:nvSpPr>
            <p:spPr bwMode="auto">
              <a:xfrm>
                <a:off x="3225" y="2327"/>
                <a:ext cx="404" cy="937"/>
              </a:xfrm>
              <a:custGeom>
                <a:avLst/>
                <a:gdLst>
                  <a:gd name="T0" fmla="*/ 277 w 404"/>
                  <a:gd name="T1" fmla="*/ 0 h 937"/>
                  <a:gd name="T2" fmla="*/ 128 w 404"/>
                  <a:gd name="T3" fmla="*/ 0 h 937"/>
                  <a:gd name="T4" fmla="*/ 112 w 404"/>
                  <a:gd name="T5" fmla="*/ 112 h 937"/>
                  <a:gd name="T6" fmla="*/ 93 w 404"/>
                  <a:gd name="T7" fmla="*/ 250 h 937"/>
                  <a:gd name="T8" fmla="*/ 72 w 404"/>
                  <a:gd name="T9" fmla="*/ 402 h 937"/>
                  <a:gd name="T10" fmla="*/ 51 w 404"/>
                  <a:gd name="T11" fmla="*/ 554 h 937"/>
                  <a:gd name="T12" fmla="*/ 31 w 404"/>
                  <a:gd name="T13" fmla="*/ 695 h 937"/>
                  <a:gd name="T14" fmla="*/ 15 w 404"/>
                  <a:gd name="T15" fmla="*/ 812 h 937"/>
                  <a:gd name="T16" fmla="*/ 4 w 404"/>
                  <a:gd name="T17" fmla="*/ 893 h 937"/>
                  <a:gd name="T18" fmla="*/ 0 w 404"/>
                  <a:gd name="T19" fmla="*/ 926 h 937"/>
                  <a:gd name="T20" fmla="*/ 2 w 404"/>
                  <a:gd name="T21" fmla="*/ 928 h 937"/>
                  <a:gd name="T22" fmla="*/ 6 w 404"/>
                  <a:gd name="T23" fmla="*/ 930 h 937"/>
                  <a:gd name="T24" fmla="*/ 12 w 404"/>
                  <a:gd name="T25" fmla="*/ 932 h 937"/>
                  <a:gd name="T26" fmla="*/ 17 w 404"/>
                  <a:gd name="T27" fmla="*/ 933 h 937"/>
                  <a:gd name="T28" fmla="*/ 23 w 404"/>
                  <a:gd name="T29" fmla="*/ 935 h 937"/>
                  <a:gd name="T30" fmla="*/ 30 w 404"/>
                  <a:gd name="T31" fmla="*/ 936 h 937"/>
                  <a:gd name="T32" fmla="*/ 39 w 404"/>
                  <a:gd name="T33" fmla="*/ 937 h 937"/>
                  <a:gd name="T34" fmla="*/ 48 w 404"/>
                  <a:gd name="T35" fmla="*/ 937 h 937"/>
                  <a:gd name="T36" fmla="*/ 356 w 404"/>
                  <a:gd name="T37" fmla="*/ 937 h 937"/>
                  <a:gd name="T38" fmla="*/ 365 w 404"/>
                  <a:gd name="T39" fmla="*/ 937 h 937"/>
                  <a:gd name="T40" fmla="*/ 374 w 404"/>
                  <a:gd name="T41" fmla="*/ 936 h 937"/>
                  <a:gd name="T42" fmla="*/ 381 w 404"/>
                  <a:gd name="T43" fmla="*/ 935 h 937"/>
                  <a:gd name="T44" fmla="*/ 387 w 404"/>
                  <a:gd name="T45" fmla="*/ 933 h 937"/>
                  <a:gd name="T46" fmla="*/ 393 w 404"/>
                  <a:gd name="T47" fmla="*/ 932 h 937"/>
                  <a:gd name="T48" fmla="*/ 398 w 404"/>
                  <a:gd name="T49" fmla="*/ 930 h 937"/>
                  <a:gd name="T50" fmla="*/ 402 w 404"/>
                  <a:gd name="T51" fmla="*/ 928 h 937"/>
                  <a:gd name="T52" fmla="*/ 404 w 404"/>
                  <a:gd name="T53" fmla="*/ 926 h 937"/>
                  <a:gd name="T54" fmla="*/ 401 w 404"/>
                  <a:gd name="T55" fmla="*/ 893 h 937"/>
                  <a:gd name="T56" fmla="*/ 389 w 404"/>
                  <a:gd name="T57" fmla="*/ 812 h 937"/>
                  <a:gd name="T58" fmla="*/ 373 w 404"/>
                  <a:gd name="T59" fmla="*/ 695 h 937"/>
                  <a:gd name="T60" fmla="*/ 353 w 404"/>
                  <a:gd name="T61" fmla="*/ 554 h 937"/>
                  <a:gd name="T62" fmla="*/ 332 w 404"/>
                  <a:gd name="T63" fmla="*/ 402 h 937"/>
                  <a:gd name="T64" fmla="*/ 311 w 404"/>
                  <a:gd name="T65" fmla="*/ 250 h 937"/>
                  <a:gd name="T66" fmla="*/ 292 w 404"/>
                  <a:gd name="T67" fmla="*/ 112 h 937"/>
                  <a:gd name="T68" fmla="*/ 277 w 404"/>
                  <a:gd name="T69" fmla="*/ 0 h 9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404" h="937">
                    <a:moveTo>
                      <a:pt x="277" y="0"/>
                    </a:moveTo>
                    <a:lnTo>
                      <a:pt x="128" y="0"/>
                    </a:lnTo>
                    <a:lnTo>
                      <a:pt x="112" y="112"/>
                    </a:lnTo>
                    <a:lnTo>
                      <a:pt x="93" y="250"/>
                    </a:lnTo>
                    <a:lnTo>
                      <a:pt x="72" y="402"/>
                    </a:lnTo>
                    <a:lnTo>
                      <a:pt x="51" y="554"/>
                    </a:lnTo>
                    <a:lnTo>
                      <a:pt x="31" y="695"/>
                    </a:lnTo>
                    <a:lnTo>
                      <a:pt x="15" y="812"/>
                    </a:lnTo>
                    <a:lnTo>
                      <a:pt x="4" y="893"/>
                    </a:lnTo>
                    <a:lnTo>
                      <a:pt x="0" y="926"/>
                    </a:lnTo>
                    <a:lnTo>
                      <a:pt x="2" y="928"/>
                    </a:lnTo>
                    <a:lnTo>
                      <a:pt x="6" y="930"/>
                    </a:lnTo>
                    <a:lnTo>
                      <a:pt x="12" y="932"/>
                    </a:lnTo>
                    <a:lnTo>
                      <a:pt x="17" y="933"/>
                    </a:lnTo>
                    <a:lnTo>
                      <a:pt x="23" y="935"/>
                    </a:lnTo>
                    <a:lnTo>
                      <a:pt x="30" y="936"/>
                    </a:lnTo>
                    <a:lnTo>
                      <a:pt x="39" y="937"/>
                    </a:lnTo>
                    <a:lnTo>
                      <a:pt x="48" y="937"/>
                    </a:lnTo>
                    <a:lnTo>
                      <a:pt x="356" y="937"/>
                    </a:lnTo>
                    <a:lnTo>
                      <a:pt x="365" y="937"/>
                    </a:lnTo>
                    <a:lnTo>
                      <a:pt x="374" y="936"/>
                    </a:lnTo>
                    <a:lnTo>
                      <a:pt x="381" y="935"/>
                    </a:lnTo>
                    <a:lnTo>
                      <a:pt x="387" y="933"/>
                    </a:lnTo>
                    <a:lnTo>
                      <a:pt x="393" y="932"/>
                    </a:lnTo>
                    <a:lnTo>
                      <a:pt x="398" y="930"/>
                    </a:lnTo>
                    <a:lnTo>
                      <a:pt x="402" y="928"/>
                    </a:lnTo>
                    <a:lnTo>
                      <a:pt x="404" y="926"/>
                    </a:lnTo>
                    <a:lnTo>
                      <a:pt x="401" y="893"/>
                    </a:lnTo>
                    <a:lnTo>
                      <a:pt x="389" y="812"/>
                    </a:lnTo>
                    <a:lnTo>
                      <a:pt x="373" y="695"/>
                    </a:lnTo>
                    <a:lnTo>
                      <a:pt x="353" y="554"/>
                    </a:lnTo>
                    <a:lnTo>
                      <a:pt x="332" y="402"/>
                    </a:lnTo>
                    <a:lnTo>
                      <a:pt x="311" y="250"/>
                    </a:lnTo>
                    <a:lnTo>
                      <a:pt x="292" y="112"/>
                    </a:lnTo>
                    <a:lnTo>
                      <a:pt x="277" y="0"/>
                    </a:lnTo>
                    <a:close/>
                  </a:path>
                </a:pathLst>
              </a:custGeom>
              <a:solidFill>
                <a:srgbClr val="E2B7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/>
            </p:nvSpPr>
            <p:spPr bwMode="auto">
              <a:xfrm>
                <a:off x="3357" y="2211"/>
                <a:ext cx="141" cy="85"/>
              </a:xfrm>
              <a:custGeom>
                <a:avLst/>
                <a:gdLst>
                  <a:gd name="T0" fmla="*/ 141 w 141"/>
                  <a:gd name="T1" fmla="*/ 85 h 85"/>
                  <a:gd name="T2" fmla="*/ 137 w 141"/>
                  <a:gd name="T3" fmla="*/ 58 h 85"/>
                  <a:gd name="T4" fmla="*/ 134 w 141"/>
                  <a:gd name="T5" fmla="*/ 35 h 85"/>
                  <a:gd name="T6" fmla="*/ 133 w 141"/>
                  <a:gd name="T7" fmla="*/ 22 h 85"/>
                  <a:gd name="T8" fmla="*/ 131 w 141"/>
                  <a:gd name="T9" fmla="*/ 18 h 85"/>
                  <a:gd name="T10" fmla="*/ 130 w 141"/>
                  <a:gd name="T11" fmla="*/ 11 h 85"/>
                  <a:gd name="T12" fmla="*/ 127 w 141"/>
                  <a:gd name="T13" fmla="*/ 6 h 85"/>
                  <a:gd name="T14" fmla="*/ 126 w 141"/>
                  <a:gd name="T15" fmla="*/ 2 h 85"/>
                  <a:gd name="T16" fmla="*/ 123 w 141"/>
                  <a:gd name="T17" fmla="*/ 0 h 85"/>
                  <a:gd name="T18" fmla="*/ 116 w 141"/>
                  <a:gd name="T19" fmla="*/ 0 h 85"/>
                  <a:gd name="T20" fmla="*/ 104 w 141"/>
                  <a:gd name="T21" fmla="*/ 0 h 85"/>
                  <a:gd name="T22" fmla="*/ 88 w 141"/>
                  <a:gd name="T23" fmla="*/ 0 h 85"/>
                  <a:gd name="T24" fmla="*/ 71 w 141"/>
                  <a:gd name="T25" fmla="*/ 0 h 85"/>
                  <a:gd name="T26" fmla="*/ 52 w 141"/>
                  <a:gd name="T27" fmla="*/ 0 h 85"/>
                  <a:gd name="T28" fmla="*/ 36 w 141"/>
                  <a:gd name="T29" fmla="*/ 0 h 85"/>
                  <a:gd name="T30" fmla="*/ 25 w 141"/>
                  <a:gd name="T31" fmla="*/ 0 h 85"/>
                  <a:gd name="T32" fmla="*/ 17 w 141"/>
                  <a:gd name="T33" fmla="*/ 0 h 85"/>
                  <a:gd name="T34" fmla="*/ 14 w 141"/>
                  <a:gd name="T35" fmla="*/ 2 h 85"/>
                  <a:gd name="T36" fmla="*/ 13 w 141"/>
                  <a:gd name="T37" fmla="*/ 6 h 85"/>
                  <a:gd name="T38" fmla="*/ 10 w 141"/>
                  <a:gd name="T39" fmla="*/ 11 h 85"/>
                  <a:gd name="T40" fmla="*/ 9 w 141"/>
                  <a:gd name="T41" fmla="*/ 18 h 85"/>
                  <a:gd name="T42" fmla="*/ 9 w 141"/>
                  <a:gd name="T43" fmla="*/ 22 h 85"/>
                  <a:gd name="T44" fmla="*/ 6 w 141"/>
                  <a:gd name="T45" fmla="*/ 35 h 85"/>
                  <a:gd name="T46" fmla="*/ 3 w 141"/>
                  <a:gd name="T47" fmla="*/ 58 h 85"/>
                  <a:gd name="T48" fmla="*/ 0 w 141"/>
                  <a:gd name="T49" fmla="*/ 85 h 85"/>
                  <a:gd name="T50" fmla="*/ 141 w 141"/>
                  <a:gd name="T51" fmla="*/ 85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41" h="85">
                    <a:moveTo>
                      <a:pt x="141" y="85"/>
                    </a:moveTo>
                    <a:lnTo>
                      <a:pt x="137" y="58"/>
                    </a:lnTo>
                    <a:lnTo>
                      <a:pt x="134" y="35"/>
                    </a:lnTo>
                    <a:lnTo>
                      <a:pt x="133" y="22"/>
                    </a:lnTo>
                    <a:lnTo>
                      <a:pt x="131" y="18"/>
                    </a:lnTo>
                    <a:lnTo>
                      <a:pt x="130" y="11"/>
                    </a:lnTo>
                    <a:lnTo>
                      <a:pt x="127" y="6"/>
                    </a:lnTo>
                    <a:lnTo>
                      <a:pt x="126" y="2"/>
                    </a:lnTo>
                    <a:lnTo>
                      <a:pt x="123" y="0"/>
                    </a:lnTo>
                    <a:lnTo>
                      <a:pt x="116" y="0"/>
                    </a:lnTo>
                    <a:lnTo>
                      <a:pt x="104" y="0"/>
                    </a:lnTo>
                    <a:lnTo>
                      <a:pt x="88" y="0"/>
                    </a:lnTo>
                    <a:lnTo>
                      <a:pt x="71" y="0"/>
                    </a:lnTo>
                    <a:lnTo>
                      <a:pt x="52" y="0"/>
                    </a:lnTo>
                    <a:lnTo>
                      <a:pt x="36" y="0"/>
                    </a:lnTo>
                    <a:lnTo>
                      <a:pt x="25" y="0"/>
                    </a:lnTo>
                    <a:lnTo>
                      <a:pt x="17" y="0"/>
                    </a:lnTo>
                    <a:lnTo>
                      <a:pt x="14" y="2"/>
                    </a:lnTo>
                    <a:lnTo>
                      <a:pt x="13" y="6"/>
                    </a:lnTo>
                    <a:lnTo>
                      <a:pt x="10" y="11"/>
                    </a:lnTo>
                    <a:lnTo>
                      <a:pt x="9" y="18"/>
                    </a:lnTo>
                    <a:lnTo>
                      <a:pt x="9" y="22"/>
                    </a:lnTo>
                    <a:lnTo>
                      <a:pt x="6" y="35"/>
                    </a:lnTo>
                    <a:lnTo>
                      <a:pt x="3" y="58"/>
                    </a:lnTo>
                    <a:lnTo>
                      <a:pt x="0" y="85"/>
                    </a:lnTo>
                    <a:lnTo>
                      <a:pt x="141" y="85"/>
                    </a:lnTo>
                    <a:close/>
                  </a:path>
                </a:pathLst>
              </a:custGeom>
              <a:solidFill>
                <a:srgbClr val="E2B7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26" name="TextovéPole 25"/>
          <p:cNvSpPr txBox="1"/>
          <p:nvPr/>
        </p:nvSpPr>
        <p:spPr>
          <a:xfrm>
            <a:off x="251520" y="5714092"/>
            <a:ext cx="28044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sopečné plyny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08077" y="5780782"/>
            <a:ext cx="5117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400" dirty="0" smtClean="0">
                <a:latin typeface="Arial Black" pitchFamily="34" charset="0"/>
              </a:rPr>
              <a:t>spalování nekvalitního uhlí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848" y="2897787"/>
            <a:ext cx="5901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znečišťující látka v ovzduší: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19699" y="5975702"/>
            <a:ext cx="3060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88666" y="6208990"/>
            <a:ext cx="4556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2570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26" grpId="0"/>
      <p:bldP spid="27" grpId="0"/>
      <p:bldP spid="28" grpId="0"/>
      <p:bldP spid="29" grpId="0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290335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Vlastnosti: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Mrak 3"/>
          <p:cNvSpPr/>
          <p:nvPr/>
        </p:nvSpPr>
        <p:spPr>
          <a:xfrm>
            <a:off x="3707904" y="1195011"/>
            <a:ext cx="1944216" cy="914400"/>
          </a:xfrm>
          <a:prstGeom prst="cloud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ZS SLOVAN\AppData\Local\Microsoft\Windows\Temporary Internet Files\Content.IE5\Z3HQ0LRZ\MC9003192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41312"/>
            <a:ext cx="1792224" cy="14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285300" y="3140968"/>
            <a:ext cx="2228562" cy="3168352"/>
            <a:chOff x="1285300" y="3140968"/>
            <a:chExt cx="2228562" cy="3168352"/>
          </a:xfrm>
        </p:grpSpPr>
        <p:pic>
          <p:nvPicPr>
            <p:cNvPr id="2055" name="Picture 7" descr="C:\Users\ZS SLOVAN\AppData\Local\Microsoft\Windows\Temporary Internet Files\Content.IE5\Z3HQ0LRZ\MC90043825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3140968"/>
              <a:ext cx="1847850" cy="1225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7" name="Picture 9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2575" b="42016"/>
            <a:stretch/>
          </p:blipFill>
          <p:spPr bwMode="auto">
            <a:xfrm>
              <a:off x="1285300" y="4581128"/>
              <a:ext cx="222856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395536" y="2242922"/>
            <a:ext cx="4520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 dusivý plyn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74760" y="4814326"/>
            <a:ext cx="51360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způsobuje kyselé deště </a:t>
            </a:r>
          </a:p>
          <a:p>
            <a:r>
              <a:rPr lang="cs-CZ" sz="2800" dirty="0" smtClean="0">
                <a:latin typeface="Arial Black" pitchFamily="34" charset="0"/>
              </a:rPr>
              <a:t> (s vodou tvoří kyselinu)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5394" y="6033174"/>
            <a:ext cx="343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(viz. </a:t>
            </a:r>
            <a:r>
              <a:rPr lang="cs-CZ" dirty="0" smtClean="0">
                <a:latin typeface="Arial Black" pitchFamily="34" charset="0"/>
              </a:rPr>
              <a:t>demonstrační </a:t>
            </a:r>
            <a:r>
              <a:rPr lang="cs-CZ" dirty="0" smtClean="0">
                <a:latin typeface="Arial Black" pitchFamily="34" charset="0"/>
              </a:rPr>
              <a:t>pokus)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354" y="2581476"/>
            <a:ext cx="4277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260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407" y="402393"/>
            <a:ext cx="36420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má bělící účinky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63884" y="664003"/>
            <a:ext cx="27671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(pokus s květinou)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2548" y="2532054"/>
            <a:ext cx="4790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má dezinfekční účinky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0407" y="3356992"/>
            <a:ext cx="205697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Využití:</a:t>
            </a:r>
            <a:endParaRPr lang="cs-CZ" sz="3600" dirty="0">
              <a:latin typeface="Arial Black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038669" y="1222864"/>
            <a:ext cx="3639435" cy="978410"/>
            <a:chOff x="2038669" y="1222864"/>
            <a:chExt cx="3639435" cy="978410"/>
          </a:xfrm>
        </p:grpSpPr>
        <p:pic>
          <p:nvPicPr>
            <p:cNvPr id="3074" name="Picture 2" descr="C:\Users\ZS SLOVAN\AppData\Local\Microsoft\Windows\Temporary Internet Files\Content.IE5\IWIPD6GT\MC900439074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152" r="24182"/>
            <a:stretch/>
          </p:blipFill>
          <p:spPr bwMode="auto">
            <a:xfrm>
              <a:off x="2038669" y="1222864"/>
              <a:ext cx="1112517" cy="978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4580823" y="1222864"/>
              <a:ext cx="1097281" cy="978410"/>
              <a:chOff x="4937759" y="1915665"/>
              <a:chExt cx="1097281" cy="978410"/>
            </a:xfrm>
          </p:grpSpPr>
          <p:pic>
            <p:nvPicPr>
              <p:cNvPr id="3075" name="Picture 3" descr="C:\Users\ZS SLOVAN\AppData\Local\Microsoft\Windows\Temporary Internet Files\Content.IE5\74UIASND\MC900439075[1].png"/>
              <p:cNvPicPr>
                <a:picLocks noChangeAspect="1" noChangeArrowheads="1"/>
              </p:cNvPicPr>
              <p:nvPr/>
            </p:nvPicPr>
            <p:blipFill rotWithShape="1">
              <a:blip r:embed="rId3" cstate="print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8600" r="23400"/>
              <a:stretch/>
            </p:blipFill>
            <p:spPr bwMode="auto">
              <a:xfrm>
                <a:off x="4937759" y="1915665"/>
                <a:ext cx="1097281" cy="9784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Ovál 3"/>
              <p:cNvSpPr/>
              <p:nvPr/>
            </p:nvSpPr>
            <p:spPr>
              <a:xfrm>
                <a:off x="5299578" y="2302829"/>
                <a:ext cx="288032" cy="266328"/>
              </a:xfrm>
              <a:prstGeom prst="ellipse">
                <a:avLst/>
              </a:prstGeom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ln>
                <a:solidFill>
                  <a:schemeClr val="bg1">
                    <a:lumMod val="9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3478215" y="1342737"/>
              <a:ext cx="80021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 Black" pitchFamily="34" charset="0"/>
                </a:rPr>
                <a:t>SO</a:t>
              </a:r>
              <a:r>
                <a:rPr lang="cs-CZ" sz="2400" baseline="-25000" dirty="0" smtClean="0">
                  <a:latin typeface="Arial Black" pitchFamily="34" charset="0"/>
                </a:rPr>
                <a:t>2</a:t>
              </a:r>
              <a:endParaRPr lang="cs-CZ" sz="2400" baseline="-25000" dirty="0">
                <a:latin typeface="Arial Black" pitchFamily="34" charset="0"/>
              </a:endParaRPr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3379895" y="1876355"/>
              <a:ext cx="978408" cy="120569"/>
            </a:xfrm>
            <a:prstGeom prst="rightArrow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7" name="Picture 5" descr="C:\Users\ZS SLOVAN\AppData\Local\Microsoft\Windows\Temporary Internet Files\Content.IE5\74UIASND\MC900197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6298" y="3366227"/>
            <a:ext cx="3175546" cy="24763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28349" y="4633972"/>
            <a:ext cx="4352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síření sudů a sklepů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994239"/>
            <a:ext cx="4055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. . . . . . . . . . . . . . . . . . . . . . . . . . . . . . . . 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967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 animBg="1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3094"/>
            <a:ext cx="5929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Popiš účinky kyselých dešťů: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12636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zvýšená kyselost půdy </a:t>
            </a:r>
            <a:r>
              <a:rPr lang="cs-CZ" sz="2800" dirty="0" smtClean="0">
                <a:solidFill>
                  <a:srgbClr val="FF0000"/>
                </a:solidFill>
                <a:latin typeface="Franklin Gothic Book"/>
              </a:rPr>
              <a:t>→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odumírání lesů,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snižování úrodnosti půdy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376479"/>
            <a:ext cx="51977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 poškozování fasád, soch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6165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681" y="1815207"/>
            <a:ext cx="1357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Ilustrace: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51519" y="2192929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07942" y="475564"/>
            <a:ext cx="85647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dirty="0" smtClean="0"/>
          </a:p>
          <a:p>
            <a:r>
              <a:rPr lang="cs-CZ" dirty="0" smtClean="0"/>
              <a:t>BENEŠ</a:t>
            </a:r>
            <a:r>
              <a:rPr lang="cs-CZ" dirty="0"/>
              <a:t>, P., PUMPR</a:t>
            </a:r>
            <a:r>
              <a:rPr lang="cs-CZ" dirty="0" smtClean="0"/>
              <a:t>, V</a:t>
            </a:r>
            <a:r>
              <a:rPr lang="cs-CZ" dirty="0"/>
              <a:t>.,BANÝR</a:t>
            </a:r>
            <a:r>
              <a:rPr lang="cs-CZ" dirty="0" smtClean="0"/>
              <a:t>, J</a:t>
            </a:r>
            <a:r>
              <a:rPr lang="cs-CZ" dirty="0"/>
              <a:t>. Základy chemie 1. vyd. 1. Praha: Fortuna, 1993</a:t>
            </a:r>
            <a:r>
              <a:rPr lang="cs-CZ" dirty="0" smtClean="0"/>
              <a:t>.</a:t>
            </a:r>
          </a:p>
          <a:p>
            <a:r>
              <a:rPr lang="cs-CZ" dirty="0" smtClean="0"/>
              <a:t>ISBN 80-7168-043-5. s.86-87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5672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875</TotalTime>
  <Words>835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1_Austin</vt:lpstr>
      <vt:lpstr>Motiv systému Office</vt:lpstr>
      <vt:lpstr>Snímek 1</vt:lpstr>
      <vt:lpstr>Snímek 2</vt:lpstr>
      <vt:lpstr>Významné oxidy nekovových prvků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60</cp:revision>
  <dcterms:created xsi:type="dcterms:W3CDTF">2012-04-05T18:00:39Z</dcterms:created>
  <dcterms:modified xsi:type="dcterms:W3CDTF">2013-09-21T09:49:56Z</dcterms:modified>
</cp:coreProperties>
</file>