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75" r:id="rId2"/>
    <p:sldId id="274" r:id="rId3"/>
    <p:sldId id="273" r:id="rId4"/>
    <p:sldId id="269" r:id="rId5"/>
    <p:sldId id="263" r:id="rId6"/>
    <p:sldId id="270" r:id="rId7"/>
    <p:sldId id="264" r:id="rId8"/>
    <p:sldId id="271" r:id="rId9"/>
    <p:sldId id="272" r:id="rId10"/>
    <p:sldId id="27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8" autoAdjust="0"/>
    <p:restoredTop sz="92050" autoAdjust="0"/>
  </p:normalViewPr>
  <p:slideViewPr>
    <p:cSldViewPr>
      <p:cViewPr varScale="1">
        <p:scale>
          <a:sx n="57" d="100"/>
          <a:sy n="57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C4644-8402-4832-8CEB-5C439759C6DF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BEA7F-BC2E-4B7F-940D-CECE35B29B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3411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C4644-8402-4832-8CEB-5C439759C6DF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BEA7F-BC2E-4B7F-940D-CECE35B29B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2202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C4644-8402-4832-8CEB-5C439759C6DF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BEA7F-BC2E-4B7F-940D-CECE35B29B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9788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C4644-8402-4832-8CEB-5C439759C6DF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BEA7F-BC2E-4B7F-940D-CECE35B29B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0819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C4644-8402-4832-8CEB-5C439759C6DF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BEA7F-BC2E-4B7F-940D-CECE35B29B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22163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C4644-8402-4832-8CEB-5C439759C6DF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BEA7F-BC2E-4B7F-940D-CECE35B29B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4721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C4644-8402-4832-8CEB-5C439759C6DF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BEA7F-BC2E-4B7F-940D-CECE35B29B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8180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C4644-8402-4832-8CEB-5C439759C6DF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BEA7F-BC2E-4B7F-940D-CECE35B29B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17970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C4644-8402-4832-8CEB-5C439759C6DF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BEA7F-BC2E-4B7F-940D-CECE35B29B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52849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C4644-8402-4832-8CEB-5C439759C6DF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BEA7F-BC2E-4B7F-940D-CECE35B29B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1238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7C4644-8402-4832-8CEB-5C439759C6DF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BEA7F-BC2E-4B7F-940D-CECE35B29B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86822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1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7C4644-8402-4832-8CEB-5C439759C6DF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7BEA7F-BC2E-4B7F-940D-CECE35B29B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1502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66301"/>
            <a:ext cx="4822800" cy="1081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b="1" dirty="0" smtClean="0"/>
              <a:t>Chemie</a:t>
            </a:r>
            <a:endParaRPr lang="cs-CZ" dirty="0" smtClean="0"/>
          </a:p>
          <a:p>
            <a:r>
              <a:rPr lang="cs-CZ" dirty="0" smtClean="0"/>
              <a:t>ROČNÍK: </a:t>
            </a:r>
            <a:r>
              <a:rPr lang="cs-CZ" b="1" dirty="0" smtClean="0"/>
              <a:t>8. ročník</a:t>
            </a:r>
          </a:p>
          <a:p>
            <a:r>
              <a:rPr lang="cs-CZ" dirty="0" smtClean="0"/>
              <a:t>TÉMA: </a:t>
            </a:r>
            <a:r>
              <a:rPr lang="cs-CZ" b="1" dirty="0" smtClean="0"/>
              <a:t>Periodická soustava prvků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b="1" dirty="0" smtClean="0"/>
              <a:t>Ing. Pavla Zezulová</a:t>
            </a:r>
            <a:endParaRPr lang="cs-CZ" dirty="0" smtClean="0"/>
          </a:p>
          <a:p>
            <a:r>
              <a:rPr lang="cs-CZ" dirty="0" smtClean="0"/>
              <a:t>DATUM VYTVOŘENÍ: </a:t>
            </a:r>
            <a:r>
              <a:rPr lang="cs-CZ" b="1" dirty="0" smtClean="0"/>
              <a:t>2. 1 . 2012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VY_32_INOVACE_39_PZ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3466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7" y="908720"/>
            <a:ext cx="874846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Anotace</a:t>
            </a:r>
          </a:p>
          <a:p>
            <a:endParaRPr lang="cs-CZ" b="1" dirty="0"/>
          </a:p>
          <a:p>
            <a:r>
              <a:rPr lang="cs-CZ" dirty="0" smtClean="0"/>
              <a:t>Materiál je určen pro výklad učiva v 8. ročníku. Obsahuje informace o možnosti využití periodické soustavy prvků při popisu stavby atomu. Žáci jsou seznámeni s principem uspořádání prvků v PSP a podstatou periodického zákona.</a:t>
            </a:r>
          </a:p>
          <a:p>
            <a:r>
              <a:rPr lang="cs-CZ" dirty="0" smtClean="0"/>
              <a:t>Klíčové pojmy: perioda, skupina, periodický zákon.</a:t>
            </a:r>
          </a:p>
          <a:p>
            <a:r>
              <a:rPr lang="cs-CZ" dirty="0" smtClean="0"/>
              <a:t>Výstupem vyučovací hodiny je dovednost popsat stavbu atomu prvků na základě jejich umístění v PSP. Pro větší názornost výkladu jsou použity postupné animace schematické stavby atomu.</a:t>
            </a:r>
          </a:p>
          <a:p>
            <a:endParaRPr lang="cs-CZ" dirty="0"/>
          </a:p>
          <a:p>
            <a:r>
              <a:rPr lang="cs-CZ" b="1" dirty="0" smtClean="0"/>
              <a:t>Pilotáž</a:t>
            </a:r>
          </a:p>
          <a:p>
            <a:endParaRPr lang="cs-CZ" b="1" dirty="0"/>
          </a:p>
          <a:p>
            <a:r>
              <a:rPr lang="cs-CZ" dirty="0" smtClean="0"/>
              <a:t>Materiál byl ověřován ve všech paralelních třídách 8. ročníku. Žáci  po celou hodinu přistupovali k učivu velmi aktivně a v závěru téměř bez chyby dokázali samostatně vypracovat požadovaný úkol.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9512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7926070"/>
              </p:ext>
            </p:extLst>
          </p:nvPr>
        </p:nvGraphicFramePr>
        <p:xfrm>
          <a:off x="395544" y="836712"/>
          <a:ext cx="8052040" cy="410445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02602"/>
                <a:gridCol w="402602"/>
                <a:gridCol w="402602"/>
                <a:gridCol w="402602"/>
                <a:gridCol w="402602"/>
                <a:gridCol w="402602"/>
                <a:gridCol w="402602"/>
                <a:gridCol w="402602"/>
                <a:gridCol w="402602"/>
                <a:gridCol w="402602"/>
                <a:gridCol w="402602"/>
                <a:gridCol w="402602"/>
                <a:gridCol w="402602"/>
                <a:gridCol w="402602"/>
                <a:gridCol w="402602"/>
                <a:gridCol w="402602"/>
                <a:gridCol w="402602"/>
                <a:gridCol w="402602"/>
                <a:gridCol w="402602"/>
                <a:gridCol w="402602"/>
              </a:tblGrid>
              <a:tr h="272540"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1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2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3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4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5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6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7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8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9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10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11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12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13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14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15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16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17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18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272540"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I.A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II.A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III.B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IV.B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V.B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VI.B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VII.B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VIII.B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I.B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II.B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III.A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IV.A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V.A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VI.A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VII.A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VIII.A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36520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1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</a:t>
                      </a:r>
                      <a:r>
                        <a:rPr lang="cs-CZ" sz="1100" u="none" strike="noStrike" dirty="0">
                          <a:effectLst/>
                        </a:rPr>
                        <a:t>H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2</a:t>
                      </a:r>
                      <a:r>
                        <a:rPr lang="cs-CZ" sz="1100" u="none" strike="noStrike" dirty="0">
                          <a:effectLst/>
                        </a:rPr>
                        <a:t>He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K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0000"/>
                    </a:solidFill>
                  </a:tcPr>
                </a:tc>
              </a:tr>
              <a:tr h="36520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2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3</a:t>
                      </a:r>
                      <a:r>
                        <a:rPr lang="cs-CZ" sz="1100" u="none" strike="noStrike" dirty="0">
                          <a:effectLst/>
                        </a:rPr>
                        <a:t>Li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4</a:t>
                      </a:r>
                      <a:r>
                        <a:rPr lang="cs-CZ" sz="1100" u="none" strike="noStrike" dirty="0">
                          <a:effectLst/>
                        </a:rPr>
                        <a:t>Be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5</a:t>
                      </a:r>
                      <a:r>
                        <a:rPr lang="cs-CZ" sz="1100" u="none" strike="noStrike" dirty="0">
                          <a:effectLst/>
                        </a:rPr>
                        <a:t>B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6</a:t>
                      </a:r>
                      <a:r>
                        <a:rPr lang="cs-CZ" sz="1100" u="none" strike="noStrike" dirty="0">
                          <a:effectLst/>
                        </a:rPr>
                        <a:t>C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7</a:t>
                      </a:r>
                      <a:r>
                        <a:rPr lang="cs-CZ" sz="1100" u="none" strike="noStrike" dirty="0">
                          <a:effectLst/>
                        </a:rPr>
                        <a:t>N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8</a:t>
                      </a:r>
                      <a:r>
                        <a:rPr lang="cs-CZ" sz="1100" u="none" strike="noStrike" dirty="0">
                          <a:effectLst/>
                        </a:rPr>
                        <a:t>O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9</a:t>
                      </a:r>
                      <a:r>
                        <a:rPr lang="cs-CZ" sz="1100" u="none" strike="noStrike" dirty="0">
                          <a:effectLst/>
                        </a:rPr>
                        <a:t>F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10</a:t>
                      </a:r>
                      <a:r>
                        <a:rPr lang="cs-CZ" sz="1100" u="none" strike="noStrike" dirty="0">
                          <a:effectLst/>
                        </a:rPr>
                        <a:t>Ne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L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0000"/>
                    </a:solidFill>
                  </a:tcPr>
                </a:tc>
              </a:tr>
              <a:tr h="36520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3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11</a:t>
                      </a:r>
                      <a:r>
                        <a:rPr lang="cs-CZ" sz="1100" u="none" strike="noStrike" dirty="0">
                          <a:effectLst/>
                        </a:rPr>
                        <a:t>Na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12</a:t>
                      </a:r>
                      <a:r>
                        <a:rPr lang="cs-CZ" sz="1100" u="none" strike="noStrike" dirty="0">
                          <a:effectLst/>
                        </a:rPr>
                        <a:t>Mg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13</a:t>
                      </a:r>
                      <a:r>
                        <a:rPr lang="cs-CZ" sz="1100" u="none" strike="noStrike" dirty="0">
                          <a:effectLst/>
                        </a:rPr>
                        <a:t>Al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14</a:t>
                      </a:r>
                      <a:r>
                        <a:rPr lang="cs-CZ" sz="1100" u="none" strike="noStrike" dirty="0">
                          <a:effectLst/>
                        </a:rPr>
                        <a:t>Si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14</a:t>
                      </a:r>
                      <a:r>
                        <a:rPr lang="cs-CZ" sz="1100" u="none" strike="noStrike" dirty="0">
                          <a:effectLst/>
                        </a:rPr>
                        <a:t>P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16</a:t>
                      </a:r>
                      <a:r>
                        <a:rPr lang="cs-CZ" sz="1100" u="none" strike="noStrike" dirty="0">
                          <a:effectLst/>
                        </a:rPr>
                        <a:t>S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17</a:t>
                      </a:r>
                      <a:r>
                        <a:rPr lang="cs-CZ" sz="1100" u="none" strike="noStrike" dirty="0">
                          <a:effectLst/>
                        </a:rPr>
                        <a:t>Cl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18</a:t>
                      </a:r>
                      <a:r>
                        <a:rPr lang="cs-CZ" sz="1100" u="none" strike="noStrike" dirty="0">
                          <a:effectLst/>
                        </a:rPr>
                        <a:t>Ar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M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0000"/>
                    </a:solidFill>
                  </a:tcPr>
                </a:tc>
              </a:tr>
              <a:tr h="36520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4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19</a:t>
                      </a:r>
                      <a:r>
                        <a:rPr lang="cs-CZ" sz="1100" u="none" strike="noStrike" dirty="0">
                          <a:effectLst/>
                        </a:rPr>
                        <a:t>K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20</a:t>
                      </a:r>
                      <a:r>
                        <a:rPr lang="cs-CZ" sz="1100" u="none" strike="noStrike" dirty="0">
                          <a:effectLst/>
                        </a:rPr>
                        <a:t>Ca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21</a:t>
                      </a:r>
                      <a:r>
                        <a:rPr lang="cs-CZ" sz="1100" u="none" strike="noStrike" dirty="0">
                          <a:effectLst/>
                        </a:rPr>
                        <a:t>Sc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22</a:t>
                      </a:r>
                      <a:r>
                        <a:rPr lang="cs-CZ" sz="1100" u="none" strike="noStrike" dirty="0">
                          <a:effectLst/>
                        </a:rPr>
                        <a:t>Ti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23</a:t>
                      </a:r>
                      <a:r>
                        <a:rPr lang="cs-CZ" sz="1100" u="none" strike="noStrike" dirty="0">
                          <a:effectLst/>
                        </a:rPr>
                        <a:t>V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24</a:t>
                      </a:r>
                      <a:r>
                        <a:rPr lang="cs-CZ" sz="1100" u="none" strike="noStrike" dirty="0">
                          <a:effectLst/>
                        </a:rPr>
                        <a:t>Mn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25</a:t>
                      </a:r>
                      <a:r>
                        <a:rPr lang="cs-CZ" sz="1100" u="none" strike="noStrike" dirty="0">
                          <a:effectLst/>
                        </a:rPr>
                        <a:t>Cr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26</a:t>
                      </a:r>
                      <a:r>
                        <a:rPr lang="cs-CZ" sz="1100" u="none" strike="noStrike">
                          <a:effectLst/>
                        </a:rPr>
                        <a:t>Fe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27</a:t>
                      </a:r>
                      <a:r>
                        <a:rPr lang="cs-CZ" sz="1100" u="none" strike="noStrike" dirty="0">
                          <a:effectLst/>
                        </a:rPr>
                        <a:t>Co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28</a:t>
                      </a:r>
                      <a:r>
                        <a:rPr lang="cs-CZ" sz="1100" u="none" strike="noStrike" dirty="0">
                          <a:effectLst/>
                        </a:rPr>
                        <a:t>Ni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29</a:t>
                      </a:r>
                      <a:r>
                        <a:rPr lang="cs-CZ" sz="1100" u="none" strike="noStrike">
                          <a:effectLst/>
                        </a:rPr>
                        <a:t>Cu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30</a:t>
                      </a:r>
                      <a:r>
                        <a:rPr lang="cs-CZ" sz="1100" u="none" strike="noStrike" dirty="0">
                          <a:effectLst/>
                        </a:rPr>
                        <a:t>Zn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31</a:t>
                      </a:r>
                      <a:r>
                        <a:rPr lang="cs-CZ" sz="1100" u="none" strike="noStrike" dirty="0">
                          <a:effectLst/>
                        </a:rPr>
                        <a:t>Ga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32</a:t>
                      </a:r>
                      <a:r>
                        <a:rPr lang="cs-CZ" sz="1100" u="none" strike="noStrike" dirty="0">
                          <a:effectLst/>
                        </a:rPr>
                        <a:t>Ge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33</a:t>
                      </a:r>
                      <a:r>
                        <a:rPr lang="cs-CZ" sz="1100" u="none" strike="noStrike" dirty="0">
                          <a:effectLst/>
                        </a:rPr>
                        <a:t>As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34</a:t>
                      </a:r>
                      <a:r>
                        <a:rPr lang="cs-CZ" sz="1100" u="none" strike="noStrike" dirty="0">
                          <a:effectLst/>
                        </a:rPr>
                        <a:t>Se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35</a:t>
                      </a:r>
                      <a:r>
                        <a:rPr lang="cs-CZ" sz="1100" u="none" strike="noStrike" dirty="0">
                          <a:effectLst/>
                        </a:rPr>
                        <a:t>Br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36</a:t>
                      </a:r>
                      <a:r>
                        <a:rPr lang="cs-CZ" sz="1100" u="none" strike="noStrike" dirty="0">
                          <a:effectLst/>
                        </a:rPr>
                        <a:t>Kr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N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0000"/>
                    </a:solidFill>
                  </a:tcPr>
                </a:tc>
              </a:tr>
              <a:tr h="36520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5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37</a:t>
                      </a:r>
                      <a:r>
                        <a:rPr lang="cs-CZ" sz="1100" u="none" strike="noStrike" dirty="0">
                          <a:effectLst/>
                        </a:rPr>
                        <a:t>Rb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38</a:t>
                      </a:r>
                      <a:r>
                        <a:rPr lang="cs-CZ" sz="1100" u="none" strike="noStrike" dirty="0">
                          <a:effectLst/>
                        </a:rPr>
                        <a:t>Sr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39</a:t>
                      </a:r>
                      <a:r>
                        <a:rPr lang="cs-CZ" sz="1100" u="none" strike="noStrike">
                          <a:effectLst/>
                        </a:rPr>
                        <a:t>Y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40</a:t>
                      </a:r>
                      <a:r>
                        <a:rPr lang="cs-CZ" sz="1100" u="none" strike="noStrike">
                          <a:effectLst/>
                        </a:rPr>
                        <a:t>Zr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41</a:t>
                      </a:r>
                      <a:r>
                        <a:rPr lang="cs-CZ" sz="1100" u="none" strike="noStrike" dirty="0">
                          <a:effectLst/>
                        </a:rPr>
                        <a:t>Nb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42</a:t>
                      </a:r>
                      <a:r>
                        <a:rPr lang="cs-CZ" sz="1100" u="none" strike="noStrike">
                          <a:effectLst/>
                        </a:rPr>
                        <a:t>Mo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43</a:t>
                      </a:r>
                      <a:r>
                        <a:rPr lang="cs-CZ" sz="1100" u="none" strike="noStrike" dirty="0">
                          <a:effectLst/>
                        </a:rPr>
                        <a:t>Tc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44</a:t>
                      </a:r>
                      <a:r>
                        <a:rPr lang="cs-CZ" sz="1100" u="none" strike="noStrike" dirty="0">
                          <a:effectLst/>
                        </a:rPr>
                        <a:t>Ru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45</a:t>
                      </a:r>
                      <a:r>
                        <a:rPr lang="cs-CZ" sz="1100" u="none" strike="noStrike" dirty="0">
                          <a:effectLst/>
                        </a:rPr>
                        <a:t>Rh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46</a:t>
                      </a:r>
                      <a:r>
                        <a:rPr lang="cs-CZ" sz="1100" u="none" strike="noStrike" dirty="0">
                          <a:effectLst/>
                        </a:rPr>
                        <a:t>Pd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47</a:t>
                      </a:r>
                      <a:r>
                        <a:rPr lang="cs-CZ" sz="1100" u="none" strike="noStrike" dirty="0">
                          <a:effectLst/>
                        </a:rPr>
                        <a:t>Ag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48</a:t>
                      </a:r>
                      <a:r>
                        <a:rPr lang="cs-CZ" sz="1100" u="none" strike="noStrike" dirty="0">
                          <a:effectLst/>
                        </a:rPr>
                        <a:t>Cd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49</a:t>
                      </a:r>
                      <a:r>
                        <a:rPr lang="cs-CZ" sz="1100" u="none" strike="noStrike" dirty="0">
                          <a:effectLst/>
                        </a:rPr>
                        <a:t>In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50</a:t>
                      </a:r>
                      <a:r>
                        <a:rPr lang="cs-CZ" sz="1100" u="none" strike="noStrike" dirty="0">
                          <a:effectLst/>
                        </a:rPr>
                        <a:t>Sn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51</a:t>
                      </a:r>
                      <a:r>
                        <a:rPr lang="cs-CZ" sz="1100" u="none" strike="noStrike" dirty="0">
                          <a:effectLst/>
                        </a:rPr>
                        <a:t>Sb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52</a:t>
                      </a:r>
                      <a:r>
                        <a:rPr lang="cs-CZ" sz="1100" u="none" strike="noStrike" dirty="0">
                          <a:effectLst/>
                        </a:rPr>
                        <a:t>Te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53</a:t>
                      </a:r>
                      <a:r>
                        <a:rPr lang="cs-CZ" sz="1100" u="none" strike="noStrike" dirty="0">
                          <a:effectLst/>
                        </a:rPr>
                        <a:t>I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54</a:t>
                      </a:r>
                      <a:r>
                        <a:rPr lang="cs-CZ" sz="1100" u="none" strike="noStrike" dirty="0">
                          <a:effectLst/>
                        </a:rPr>
                        <a:t>Xe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O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0000"/>
                    </a:solidFill>
                  </a:tcPr>
                </a:tc>
              </a:tr>
              <a:tr h="36520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6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55</a:t>
                      </a:r>
                      <a:r>
                        <a:rPr lang="cs-CZ" sz="1100" u="none" strike="noStrike" dirty="0">
                          <a:effectLst/>
                        </a:rPr>
                        <a:t>Cs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56</a:t>
                      </a:r>
                      <a:r>
                        <a:rPr lang="cs-CZ" sz="1100" u="none" strike="noStrike" dirty="0">
                          <a:effectLst/>
                        </a:rPr>
                        <a:t>Ba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57</a:t>
                      </a:r>
                      <a:r>
                        <a:rPr lang="cs-CZ" sz="1100" u="none" strike="noStrike">
                          <a:effectLst/>
                        </a:rPr>
                        <a:t>La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72</a:t>
                      </a:r>
                      <a:r>
                        <a:rPr lang="cs-CZ" sz="1100" u="none" strike="noStrike">
                          <a:effectLst/>
                        </a:rPr>
                        <a:t>Hf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73</a:t>
                      </a:r>
                      <a:r>
                        <a:rPr lang="cs-CZ" sz="1100" u="none" strike="noStrike">
                          <a:effectLst/>
                        </a:rPr>
                        <a:t>Ta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74</a:t>
                      </a:r>
                      <a:r>
                        <a:rPr lang="cs-CZ" sz="1100" u="none" strike="noStrike">
                          <a:effectLst/>
                        </a:rPr>
                        <a:t>W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75</a:t>
                      </a:r>
                      <a:r>
                        <a:rPr lang="cs-CZ" sz="1100" u="none" strike="noStrike">
                          <a:effectLst/>
                        </a:rPr>
                        <a:t>Re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76</a:t>
                      </a:r>
                      <a:r>
                        <a:rPr lang="cs-CZ" sz="1100" u="none" strike="noStrike">
                          <a:effectLst/>
                        </a:rPr>
                        <a:t>Os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77</a:t>
                      </a:r>
                      <a:r>
                        <a:rPr lang="cs-CZ" sz="1100" u="none" strike="noStrike">
                          <a:effectLst/>
                        </a:rPr>
                        <a:t>Ir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78</a:t>
                      </a:r>
                      <a:r>
                        <a:rPr lang="cs-CZ" sz="1100" u="none" strike="noStrike">
                          <a:effectLst/>
                        </a:rPr>
                        <a:t>Pt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79</a:t>
                      </a:r>
                      <a:r>
                        <a:rPr lang="cs-CZ" sz="1100" u="none" strike="noStrike">
                          <a:effectLst/>
                        </a:rPr>
                        <a:t>Au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80</a:t>
                      </a:r>
                      <a:r>
                        <a:rPr lang="cs-CZ" sz="1100" u="none" strike="noStrike">
                          <a:effectLst/>
                        </a:rPr>
                        <a:t>Hg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81</a:t>
                      </a:r>
                      <a:r>
                        <a:rPr lang="cs-CZ" sz="1100" u="none" strike="noStrike" dirty="0">
                          <a:effectLst/>
                        </a:rPr>
                        <a:t>Tl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82</a:t>
                      </a:r>
                      <a:r>
                        <a:rPr lang="cs-CZ" sz="1100" u="none" strike="noStrike" dirty="0">
                          <a:effectLst/>
                        </a:rPr>
                        <a:t>Pb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83</a:t>
                      </a:r>
                      <a:r>
                        <a:rPr lang="cs-CZ" sz="1100" u="none" strike="noStrike" dirty="0">
                          <a:effectLst/>
                        </a:rPr>
                        <a:t>Bi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84</a:t>
                      </a:r>
                      <a:r>
                        <a:rPr lang="cs-CZ" sz="1100" u="none" strike="noStrike" dirty="0">
                          <a:effectLst/>
                        </a:rPr>
                        <a:t>Po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85</a:t>
                      </a:r>
                      <a:r>
                        <a:rPr lang="cs-CZ" sz="1100" u="none" strike="noStrike" dirty="0">
                          <a:effectLst/>
                        </a:rPr>
                        <a:t>At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86</a:t>
                      </a:r>
                      <a:r>
                        <a:rPr lang="cs-CZ" sz="1100" u="none" strike="noStrike" dirty="0">
                          <a:effectLst/>
                        </a:rPr>
                        <a:t>Rn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P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0000"/>
                    </a:solidFill>
                  </a:tcPr>
                </a:tc>
              </a:tr>
              <a:tr h="36520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7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87</a:t>
                      </a:r>
                      <a:r>
                        <a:rPr lang="cs-CZ" sz="1100" u="none" strike="noStrike" dirty="0">
                          <a:effectLst/>
                        </a:rPr>
                        <a:t>Fr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88</a:t>
                      </a:r>
                      <a:r>
                        <a:rPr lang="cs-CZ" sz="1100" u="none" strike="noStrike" dirty="0">
                          <a:effectLst/>
                        </a:rPr>
                        <a:t>Ra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89</a:t>
                      </a:r>
                      <a:r>
                        <a:rPr lang="cs-CZ" sz="1100" u="none" strike="noStrike" dirty="0">
                          <a:effectLst/>
                        </a:rPr>
                        <a:t>Ac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104</a:t>
                      </a:r>
                      <a:r>
                        <a:rPr lang="cs-CZ" sz="1100" u="none" strike="noStrike" dirty="0">
                          <a:effectLst/>
                        </a:rPr>
                        <a:t>Rf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105</a:t>
                      </a:r>
                      <a:r>
                        <a:rPr lang="cs-CZ" sz="1100" u="none" strike="noStrike" dirty="0">
                          <a:effectLst/>
                        </a:rPr>
                        <a:t>Ha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106</a:t>
                      </a:r>
                      <a:r>
                        <a:rPr lang="cs-CZ" sz="1100" u="none" strike="noStrike" dirty="0">
                          <a:effectLst/>
                        </a:rPr>
                        <a:t>Sg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107</a:t>
                      </a:r>
                      <a:r>
                        <a:rPr lang="cs-CZ" sz="1100" u="none" strike="noStrike" dirty="0">
                          <a:effectLst/>
                        </a:rPr>
                        <a:t>Ns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108</a:t>
                      </a:r>
                      <a:r>
                        <a:rPr lang="cs-CZ" sz="1100" u="none" strike="noStrike" dirty="0">
                          <a:effectLst/>
                        </a:rPr>
                        <a:t>Hs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109</a:t>
                      </a:r>
                      <a:r>
                        <a:rPr lang="cs-CZ" sz="1100" u="none" strike="noStrike" dirty="0">
                          <a:effectLst/>
                        </a:rPr>
                        <a:t>Mt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110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111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112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Q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</a:tr>
              <a:tr h="272540"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365204"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58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71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65204"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90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103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395536" y="836712"/>
            <a:ext cx="8064896" cy="410445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11560" y="5356666"/>
            <a:ext cx="763284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Periodická soustava prvků</a:t>
            </a:r>
            <a:endParaRPr lang="cs-CZ" sz="4800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1979712" y="3429000"/>
            <a:ext cx="493204" cy="1152128"/>
            <a:chOff x="1979712" y="3429000"/>
            <a:chExt cx="493204" cy="1152128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1979712" y="3429000"/>
              <a:ext cx="0" cy="1152128"/>
            </a:xfrm>
            <a:prstGeom prst="line">
              <a:avLst/>
            </a:prstGeom>
            <a:ln>
              <a:prstDash val="dash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Přímá spojnice se šipkou 10"/>
            <p:cNvCxnSpPr/>
            <p:nvPr/>
          </p:nvCxnSpPr>
          <p:spPr>
            <a:xfrm>
              <a:off x="1979712" y="4581128"/>
              <a:ext cx="493204" cy="0"/>
            </a:xfrm>
            <a:prstGeom prst="straightConnector1">
              <a:avLst/>
            </a:prstGeom>
            <a:ln>
              <a:prstDash val="dash"/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5" name="Skupina 14"/>
          <p:cNvGrpSpPr/>
          <p:nvPr/>
        </p:nvGrpSpPr>
        <p:grpSpPr>
          <a:xfrm>
            <a:off x="1885510" y="4005064"/>
            <a:ext cx="493204" cy="792088"/>
            <a:chOff x="1979712" y="3429000"/>
            <a:chExt cx="493204" cy="792088"/>
          </a:xfrm>
        </p:grpSpPr>
        <p:cxnSp>
          <p:nvCxnSpPr>
            <p:cNvPr id="16" name="Přímá spojnice 15"/>
            <p:cNvCxnSpPr/>
            <p:nvPr/>
          </p:nvCxnSpPr>
          <p:spPr>
            <a:xfrm>
              <a:off x="1979712" y="3429000"/>
              <a:ext cx="0" cy="720080"/>
            </a:xfrm>
            <a:prstGeom prst="line">
              <a:avLst/>
            </a:prstGeom>
            <a:ln>
              <a:prstDash val="dash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Přímá spojnice se šipkou 16"/>
            <p:cNvCxnSpPr/>
            <p:nvPr/>
          </p:nvCxnSpPr>
          <p:spPr>
            <a:xfrm>
              <a:off x="1979712" y="4221088"/>
              <a:ext cx="493204" cy="0"/>
            </a:xfrm>
            <a:prstGeom prst="straightConnector1">
              <a:avLst/>
            </a:prstGeom>
            <a:ln>
              <a:prstDash val="dash"/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5803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5799" y="545931"/>
            <a:ext cx="1676400" cy="217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2667" y="2132856"/>
            <a:ext cx="65206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Dmitrij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  <a:latin typeface="Arial Black" pitchFamily="34" charset="0"/>
              </a:rPr>
              <a:t>Ivanovič</a:t>
            </a:r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 Mendělejev 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0732" y="3295535"/>
            <a:ext cx="8112605" cy="52322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1869 – soustava prvků, periodický zákon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3429" y="4107101"/>
            <a:ext cx="81126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(původně 63 prvků seřazených podle hmotnosti  jejich atomů)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1098" y="4941168"/>
            <a:ext cx="877440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400" dirty="0" smtClean="0">
                <a:latin typeface="Arial Black" pitchFamily="34" charset="0"/>
              </a:rPr>
              <a:t>předpověděl objev 10 dalších prvků = důkaz správnosti jeho teorie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227144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7383" y="313492"/>
            <a:ext cx="6105389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Popis stavby atomu podle PSP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734854" y="4797152"/>
            <a:ext cx="10341293" cy="230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										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335513"/>
            <a:ext cx="78458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(viz. nástěnný obraz PSP, malé PSP na lavici u každého žáka)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9" y="2022844"/>
            <a:ext cx="7992888" cy="95410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ysClr val="windowText" lastClr="000000"/>
                </a:solidFill>
                <a:latin typeface="Arial Black" pitchFamily="34" charset="0"/>
              </a:rPr>
              <a:t>- seřazení prvků -  podle vzrůstajícího protonového čísla a atomové hmotnosti</a:t>
            </a:r>
            <a:endParaRPr lang="cs-CZ" sz="2800" dirty="0">
              <a:solidFill>
                <a:sysClr val="windowText" lastClr="00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3573016"/>
            <a:ext cx="7399398" cy="95410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řádky = periody</a:t>
            </a:r>
          </a:p>
          <a:p>
            <a:r>
              <a:rPr lang="cs-CZ" sz="2800" dirty="0" smtClean="0">
                <a:latin typeface="Arial Black" pitchFamily="34" charset="0"/>
              </a:rPr>
              <a:t>  číslo periody = počet vrstev v obalu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7759" y="5027984"/>
            <a:ext cx="8794010" cy="138499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sloupec – skupina</a:t>
            </a:r>
          </a:p>
          <a:p>
            <a:r>
              <a:rPr lang="cs-CZ" sz="2800" dirty="0" smtClean="0">
                <a:latin typeface="Arial Black" pitchFamily="34" charset="0"/>
              </a:rPr>
              <a:t>  číslo sloupce – počet valenčních elektronů</a:t>
            </a:r>
          </a:p>
          <a:p>
            <a:r>
              <a:rPr lang="cs-CZ" sz="2800" dirty="0">
                <a:latin typeface="Arial Black" pitchFamily="34" charset="0"/>
              </a:rPr>
              <a:t>	</a:t>
            </a:r>
            <a:r>
              <a:rPr lang="cs-CZ" sz="2800" dirty="0" smtClean="0">
                <a:latin typeface="Arial Black" pitchFamily="34" charset="0"/>
              </a:rPr>
              <a:t>			</a:t>
            </a:r>
            <a:r>
              <a:rPr lang="cs-CZ" sz="2000" dirty="0" smtClean="0">
                <a:latin typeface="Arial Black" pitchFamily="34" charset="0"/>
              </a:rPr>
              <a:t>(skupiny I.A – VIII.A)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623529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6681"/>
            <a:ext cx="8697446" cy="6463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Vlastnosti prvků se pravidelně mění v závislosti na rostoucím </a:t>
            </a:r>
          </a:p>
          <a:p>
            <a:r>
              <a:rPr lang="cs-CZ" dirty="0" smtClean="0">
                <a:latin typeface="Arial Black" pitchFamily="34" charset="0"/>
              </a:rPr>
              <a:t>protonovém čísle </a:t>
            </a:r>
            <a:r>
              <a:rPr lang="cs-CZ" dirty="0" smtClean="0">
                <a:latin typeface="Franklin Gothic Book"/>
              </a:rPr>
              <a:t>═&gt;</a:t>
            </a:r>
            <a:r>
              <a:rPr lang="cs-CZ" dirty="0" smtClean="0">
                <a:latin typeface="Arial Black" pitchFamily="34" charset="0"/>
              </a:rPr>
              <a:t>ve skupině jsou prvky s podobnými vlastnostmi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310" y="5182872"/>
            <a:ext cx="33866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 názvy některých skupin: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8058" y="5676867"/>
            <a:ext cx="2011576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alkalické kovy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8024" y="5566673"/>
            <a:ext cx="3095399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kovy alkalických zemin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74904" y="6160728"/>
            <a:ext cx="1326004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halogeny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80112" y="6160728"/>
            <a:ext cx="2918812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vzácné - inertní plyny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177073"/>
            <a:ext cx="30414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Platí periodický zákon:</a:t>
            </a:r>
            <a:endParaRPr lang="cs-CZ" dirty="0">
              <a:latin typeface="Arial Black" pitchFamily="34" charset="0"/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4471239"/>
              </p:ext>
            </p:extLst>
          </p:nvPr>
        </p:nvGraphicFramePr>
        <p:xfrm>
          <a:off x="714968" y="1525932"/>
          <a:ext cx="7371880" cy="349653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68594"/>
                <a:gridCol w="368594"/>
                <a:gridCol w="368594"/>
                <a:gridCol w="368594"/>
                <a:gridCol w="368594"/>
                <a:gridCol w="368594"/>
                <a:gridCol w="368594"/>
                <a:gridCol w="368594"/>
                <a:gridCol w="368594"/>
                <a:gridCol w="368594"/>
                <a:gridCol w="368594"/>
                <a:gridCol w="368594"/>
                <a:gridCol w="368594"/>
                <a:gridCol w="368594"/>
                <a:gridCol w="368594"/>
                <a:gridCol w="368594"/>
                <a:gridCol w="368594"/>
                <a:gridCol w="368594"/>
                <a:gridCol w="368594"/>
                <a:gridCol w="368594"/>
              </a:tblGrid>
              <a:tr h="232173"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1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2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3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4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5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6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7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8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9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10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11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12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13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14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15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16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17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18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232173"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I.A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II.A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III.B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IV.B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V.B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VI.B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VII.B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VIII.B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I.B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II.B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III.A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IV.A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V.A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VI.A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VII.A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VIII.A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31111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1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</a:t>
                      </a:r>
                      <a:r>
                        <a:rPr lang="cs-CZ" sz="1100" u="none" strike="noStrike" dirty="0">
                          <a:effectLst/>
                        </a:rPr>
                        <a:t>H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2</a:t>
                      </a:r>
                      <a:r>
                        <a:rPr lang="cs-CZ" sz="1100" u="none" strike="noStrike" dirty="0">
                          <a:effectLst/>
                        </a:rPr>
                        <a:t>He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K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</a:tr>
              <a:tr h="31111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2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3</a:t>
                      </a:r>
                      <a:r>
                        <a:rPr lang="cs-CZ" sz="1100" u="none" strike="noStrike" dirty="0">
                          <a:effectLst/>
                        </a:rPr>
                        <a:t>Li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4</a:t>
                      </a:r>
                      <a:r>
                        <a:rPr lang="cs-CZ" sz="1100" u="none" strike="noStrike" dirty="0">
                          <a:effectLst/>
                        </a:rPr>
                        <a:t>Be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5</a:t>
                      </a:r>
                      <a:r>
                        <a:rPr lang="cs-CZ" sz="1100" u="none" strike="noStrike" dirty="0">
                          <a:effectLst/>
                        </a:rPr>
                        <a:t>B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6</a:t>
                      </a:r>
                      <a:r>
                        <a:rPr lang="cs-CZ" sz="1100" u="none" strike="noStrike" dirty="0">
                          <a:effectLst/>
                        </a:rPr>
                        <a:t>C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7</a:t>
                      </a:r>
                      <a:r>
                        <a:rPr lang="cs-CZ" sz="1100" u="none" strike="noStrike" dirty="0">
                          <a:effectLst/>
                        </a:rPr>
                        <a:t>N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8</a:t>
                      </a:r>
                      <a:r>
                        <a:rPr lang="cs-CZ" sz="1100" u="none" strike="noStrike" dirty="0">
                          <a:effectLst/>
                        </a:rPr>
                        <a:t>O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9</a:t>
                      </a:r>
                      <a:r>
                        <a:rPr lang="cs-CZ" sz="1100" u="none" strike="noStrike" dirty="0">
                          <a:effectLst/>
                        </a:rPr>
                        <a:t>F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10</a:t>
                      </a:r>
                      <a:r>
                        <a:rPr lang="cs-CZ" sz="1100" u="none" strike="noStrike" dirty="0">
                          <a:effectLst/>
                        </a:rPr>
                        <a:t>Ne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L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</a:tr>
              <a:tr h="31111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3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11</a:t>
                      </a:r>
                      <a:r>
                        <a:rPr lang="cs-CZ" sz="1100" u="none" strike="noStrike" dirty="0">
                          <a:effectLst/>
                        </a:rPr>
                        <a:t>Na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12</a:t>
                      </a:r>
                      <a:r>
                        <a:rPr lang="cs-CZ" sz="1100" u="none" strike="noStrike" dirty="0">
                          <a:effectLst/>
                        </a:rPr>
                        <a:t>Mg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13</a:t>
                      </a:r>
                      <a:r>
                        <a:rPr lang="cs-CZ" sz="1100" u="none" strike="noStrike" dirty="0">
                          <a:effectLst/>
                        </a:rPr>
                        <a:t>Al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14</a:t>
                      </a:r>
                      <a:r>
                        <a:rPr lang="cs-CZ" sz="1100" u="none" strike="noStrike" dirty="0">
                          <a:effectLst/>
                        </a:rPr>
                        <a:t>Si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14</a:t>
                      </a:r>
                      <a:r>
                        <a:rPr lang="cs-CZ" sz="1100" u="none" strike="noStrike" dirty="0">
                          <a:effectLst/>
                        </a:rPr>
                        <a:t>P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16</a:t>
                      </a:r>
                      <a:r>
                        <a:rPr lang="cs-CZ" sz="1100" u="none" strike="noStrike" dirty="0">
                          <a:effectLst/>
                        </a:rPr>
                        <a:t>S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17</a:t>
                      </a:r>
                      <a:r>
                        <a:rPr lang="cs-CZ" sz="1100" u="none" strike="noStrike" dirty="0">
                          <a:effectLst/>
                        </a:rPr>
                        <a:t>Cl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18</a:t>
                      </a:r>
                      <a:r>
                        <a:rPr lang="cs-CZ" sz="1100" u="none" strike="noStrike" dirty="0">
                          <a:effectLst/>
                        </a:rPr>
                        <a:t>Ar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M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</a:tr>
              <a:tr h="31111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4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19</a:t>
                      </a:r>
                      <a:r>
                        <a:rPr lang="cs-CZ" sz="1100" u="none" strike="noStrike" dirty="0">
                          <a:effectLst/>
                        </a:rPr>
                        <a:t>K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20</a:t>
                      </a:r>
                      <a:r>
                        <a:rPr lang="cs-CZ" sz="1100" u="none" strike="noStrike" dirty="0">
                          <a:effectLst/>
                        </a:rPr>
                        <a:t>Ca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21</a:t>
                      </a:r>
                      <a:r>
                        <a:rPr lang="cs-CZ" sz="1100" u="none" strike="noStrike" dirty="0">
                          <a:effectLst/>
                        </a:rPr>
                        <a:t>Sc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22</a:t>
                      </a:r>
                      <a:r>
                        <a:rPr lang="cs-CZ" sz="1100" u="none" strike="noStrike" dirty="0">
                          <a:effectLst/>
                        </a:rPr>
                        <a:t>Ti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23</a:t>
                      </a:r>
                      <a:r>
                        <a:rPr lang="cs-CZ" sz="1100" u="none" strike="noStrike" dirty="0">
                          <a:effectLst/>
                        </a:rPr>
                        <a:t>V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24</a:t>
                      </a:r>
                      <a:r>
                        <a:rPr lang="cs-CZ" sz="1100" u="none" strike="noStrike" dirty="0">
                          <a:effectLst/>
                        </a:rPr>
                        <a:t>Mn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25</a:t>
                      </a:r>
                      <a:r>
                        <a:rPr lang="cs-CZ" sz="1100" u="none" strike="noStrike" dirty="0">
                          <a:effectLst/>
                        </a:rPr>
                        <a:t>Cr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26</a:t>
                      </a:r>
                      <a:r>
                        <a:rPr lang="cs-CZ" sz="1100" u="none" strike="noStrike">
                          <a:effectLst/>
                        </a:rPr>
                        <a:t>Fe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27</a:t>
                      </a:r>
                      <a:r>
                        <a:rPr lang="cs-CZ" sz="1100" u="none" strike="noStrike" dirty="0">
                          <a:effectLst/>
                        </a:rPr>
                        <a:t>Co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28</a:t>
                      </a:r>
                      <a:r>
                        <a:rPr lang="cs-CZ" sz="1100" u="none" strike="noStrike" dirty="0">
                          <a:effectLst/>
                        </a:rPr>
                        <a:t>Ni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29</a:t>
                      </a:r>
                      <a:r>
                        <a:rPr lang="cs-CZ" sz="1100" u="none" strike="noStrike">
                          <a:effectLst/>
                        </a:rPr>
                        <a:t>Cu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30</a:t>
                      </a:r>
                      <a:r>
                        <a:rPr lang="cs-CZ" sz="1100" u="none" strike="noStrike" dirty="0">
                          <a:effectLst/>
                        </a:rPr>
                        <a:t>Zn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31</a:t>
                      </a:r>
                      <a:r>
                        <a:rPr lang="cs-CZ" sz="1100" u="none" strike="noStrike" dirty="0">
                          <a:effectLst/>
                        </a:rPr>
                        <a:t>Ga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32</a:t>
                      </a:r>
                      <a:r>
                        <a:rPr lang="cs-CZ" sz="1100" u="none" strike="noStrike" dirty="0">
                          <a:effectLst/>
                        </a:rPr>
                        <a:t>Ge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33</a:t>
                      </a:r>
                      <a:r>
                        <a:rPr lang="cs-CZ" sz="1100" u="none" strike="noStrike" dirty="0">
                          <a:effectLst/>
                        </a:rPr>
                        <a:t>As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34</a:t>
                      </a:r>
                      <a:r>
                        <a:rPr lang="cs-CZ" sz="1100" u="none" strike="noStrike" dirty="0">
                          <a:effectLst/>
                        </a:rPr>
                        <a:t>Se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35</a:t>
                      </a:r>
                      <a:r>
                        <a:rPr lang="cs-CZ" sz="1100" u="none" strike="noStrike" dirty="0">
                          <a:effectLst/>
                        </a:rPr>
                        <a:t>Br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36</a:t>
                      </a:r>
                      <a:r>
                        <a:rPr lang="cs-CZ" sz="1100" u="none" strike="noStrike" dirty="0">
                          <a:effectLst/>
                        </a:rPr>
                        <a:t>Kr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N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</a:tr>
              <a:tr h="31111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5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37</a:t>
                      </a:r>
                      <a:r>
                        <a:rPr lang="cs-CZ" sz="1100" u="none" strike="noStrike" dirty="0">
                          <a:effectLst/>
                        </a:rPr>
                        <a:t>Rb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38</a:t>
                      </a:r>
                      <a:r>
                        <a:rPr lang="cs-CZ" sz="1100" u="none" strike="noStrike" dirty="0">
                          <a:effectLst/>
                        </a:rPr>
                        <a:t>Sr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39</a:t>
                      </a:r>
                      <a:r>
                        <a:rPr lang="cs-CZ" sz="1100" u="none" strike="noStrike">
                          <a:effectLst/>
                        </a:rPr>
                        <a:t>Y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40</a:t>
                      </a:r>
                      <a:r>
                        <a:rPr lang="cs-CZ" sz="1100" u="none" strike="noStrike">
                          <a:effectLst/>
                        </a:rPr>
                        <a:t>Zr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41</a:t>
                      </a:r>
                      <a:r>
                        <a:rPr lang="cs-CZ" sz="1100" u="none" strike="noStrike" dirty="0">
                          <a:effectLst/>
                        </a:rPr>
                        <a:t>Nb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42</a:t>
                      </a:r>
                      <a:r>
                        <a:rPr lang="cs-CZ" sz="1100" u="none" strike="noStrike">
                          <a:effectLst/>
                        </a:rPr>
                        <a:t>Mo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43</a:t>
                      </a:r>
                      <a:r>
                        <a:rPr lang="cs-CZ" sz="1100" u="none" strike="noStrike" dirty="0">
                          <a:effectLst/>
                        </a:rPr>
                        <a:t>Tc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44</a:t>
                      </a:r>
                      <a:r>
                        <a:rPr lang="cs-CZ" sz="1100" u="none" strike="noStrike" dirty="0">
                          <a:effectLst/>
                        </a:rPr>
                        <a:t>Ru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45</a:t>
                      </a:r>
                      <a:r>
                        <a:rPr lang="cs-CZ" sz="1100" u="none" strike="noStrike" dirty="0">
                          <a:effectLst/>
                        </a:rPr>
                        <a:t>Rh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46</a:t>
                      </a:r>
                      <a:r>
                        <a:rPr lang="cs-CZ" sz="1100" u="none" strike="noStrike" dirty="0">
                          <a:effectLst/>
                        </a:rPr>
                        <a:t>Pd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47</a:t>
                      </a:r>
                      <a:r>
                        <a:rPr lang="cs-CZ" sz="1100" u="none" strike="noStrike" dirty="0">
                          <a:effectLst/>
                        </a:rPr>
                        <a:t>Ag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48</a:t>
                      </a:r>
                      <a:r>
                        <a:rPr lang="cs-CZ" sz="1100" u="none" strike="noStrike" dirty="0">
                          <a:effectLst/>
                        </a:rPr>
                        <a:t>Cd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49</a:t>
                      </a:r>
                      <a:r>
                        <a:rPr lang="cs-CZ" sz="1100" u="none" strike="noStrike" dirty="0">
                          <a:effectLst/>
                        </a:rPr>
                        <a:t>In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50</a:t>
                      </a:r>
                      <a:r>
                        <a:rPr lang="cs-CZ" sz="1100" u="none" strike="noStrike" dirty="0">
                          <a:effectLst/>
                        </a:rPr>
                        <a:t>Sn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51</a:t>
                      </a:r>
                      <a:r>
                        <a:rPr lang="cs-CZ" sz="1100" u="none" strike="noStrike" dirty="0">
                          <a:effectLst/>
                        </a:rPr>
                        <a:t>Sb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52</a:t>
                      </a:r>
                      <a:r>
                        <a:rPr lang="cs-CZ" sz="1100" u="none" strike="noStrike" dirty="0">
                          <a:effectLst/>
                        </a:rPr>
                        <a:t>Te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53</a:t>
                      </a:r>
                      <a:r>
                        <a:rPr lang="cs-CZ" sz="1100" u="none" strike="noStrike" dirty="0">
                          <a:effectLst/>
                        </a:rPr>
                        <a:t>I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54</a:t>
                      </a:r>
                      <a:r>
                        <a:rPr lang="cs-CZ" sz="1100" u="none" strike="noStrike" dirty="0">
                          <a:effectLst/>
                        </a:rPr>
                        <a:t>Xe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O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</a:tr>
              <a:tr h="31111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6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55</a:t>
                      </a:r>
                      <a:r>
                        <a:rPr lang="cs-CZ" sz="1100" u="none" strike="noStrike" dirty="0">
                          <a:effectLst/>
                        </a:rPr>
                        <a:t>Cs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56</a:t>
                      </a:r>
                      <a:r>
                        <a:rPr lang="cs-CZ" sz="1100" u="none" strike="noStrike" dirty="0">
                          <a:effectLst/>
                        </a:rPr>
                        <a:t>Ba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57</a:t>
                      </a:r>
                      <a:r>
                        <a:rPr lang="cs-CZ" sz="1100" u="none" strike="noStrike">
                          <a:effectLst/>
                        </a:rPr>
                        <a:t>La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72</a:t>
                      </a:r>
                      <a:r>
                        <a:rPr lang="cs-CZ" sz="1100" u="none" strike="noStrike">
                          <a:effectLst/>
                        </a:rPr>
                        <a:t>Hf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73</a:t>
                      </a:r>
                      <a:r>
                        <a:rPr lang="cs-CZ" sz="1100" u="none" strike="noStrike">
                          <a:effectLst/>
                        </a:rPr>
                        <a:t>Ta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74</a:t>
                      </a:r>
                      <a:r>
                        <a:rPr lang="cs-CZ" sz="1100" u="none" strike="noStrike">
                          <a:effectLst/>
                        </a:rPr>
                        <a:t>W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75</a:t>
                      </a:r>
                      <a:r>
                        <a:rPr lang="cs-CZ" sz="1100" u="none" strike="noStrike">
                          <a:effectLst/>
                        </a:rPr>
                        <a:t>Re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76</a:t>
                      </a:r>
                      <a:r>
                        <a:rPr lang="cs-CZ" sz="1100" u="none" strike="noStrike">
                          <a:effectLst/>
                        </a:rPr>
                        <a:t>Os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77</a:t>
                      </a:r>
                      <a:r>
                        <a:rPr lang="cs-CZ" sz="1100" u="none" strike="noStrike">
                          <a:effectLst/>
                        </a:rPr>
                        <a:t>Ir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78</a:t>
                      </a:r>
                      <a:r>
                        <a:rPr lang="cs-CZ" sz="1100" u="none" strike="noStrike">
                          <a:effectLst/>
                        </a:rPr>
                        <a:t>Pt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79</a:t>
                      </a:r>
                      <a:r>
                        <a:rPr lang="cs-CZ" sz="1100" u="none" strike="noStrike">
                          <a:effectLst/>
                        </a:rPr>
                        <a:t>Au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80</a:t>
                      </a:r>
                      <a:r>
                        <a:rPr lang="cs-CZ" sz="1100" u="none" strike="noStrike" dirty="0">
                          <a:effectLst/>
                        </a:rPr>
                        <a:t>Hg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81</a:t>
                      </a:r>
                      <a:r>
                        <a:rPr lang="cs-CZ" sz="1100" u="none" strike="noStrike" dirty="0">
                          <a:effectLst/>
                        </a:rPr>
                        <a:t>Tl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82</a:t>
                      </a:r>
                      <a:r>
                        <a:rPr lang="cs-CZ" sz="1100" u="none" strike="noStrike" dirty="0">
                          <a:effectLst/>
                        </a:rPr>
                        <a:t>Pb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83</a:t>
                      </a:r>
                      <a:r>
                        <a:rPr lang="cs-CZ" sz="1100" u="none" strike="noStrike" dirty="0">
                          <a:effectLst/>
                        </a:rPr>
                        <a:t>Bi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84</a:t>
                      </a:r>
                      <a:r>
                        <a:rPr lang="cs-CZ" sz="1100" u="none" strike="noStrike" dirty="0">
                          <a:effectLst/>
                        </a:rPr>
                        <a:t>Po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85</a:t>
                      </a:r>
                      <a:r>
                        <a:rPr lang="cs-CZ" sz="1100" u="none" strike="noStrike" dirty="0">
                          <a:effectLst/>
                        </a:rPr>
                        <a:t>At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86</a:t>
                      </a:r>
                      <a:r>
                        <a:rPr lang="cs-CZ" sz="1100" u="none" strike="noStrike" dirty="0">
                          <a:effectLst/>
                        </a:rPr>
                        <a:t>Rn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P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</a:tr>
              <a:tr h="311113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7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87</a:t>
                      </a:r>
                      <a:r>
                        <a:rPr lang="cs-CZ" sz="1100" u="none" strike="noStrike" dirty="0">
                          <a:effectLst/>
                        </a:rPr>
                        <a:t>Fr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88</a:t>
                      </a:r>
                      <a:r>
                        <a:rPr lang="cs-CZ" sz="1100" u="none" strike="noStrike" dirty="0">
                          <a:effectLst/>
                        </a:rPr>
                        <a:t>Ra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89</a:t>
                      </a:r>
                      <a:r>
                        <a:rPr lang="cs-CZ" sz="1100" u="none" strike="noStrike" dirty="0">
                          <a:effectLst/>
                        </a:rPr>
                        <a:t>Ac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104</a:t>
                      </a:r>
                      <a:r>
                        <a:rPr lang="cs-CZ" sz="1100" u="none" strike="noStrike" dirty="0">
                          <a:effectLst/>
                        </a:rPr>
                        <a:t>Rf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105</a:t>
                      </a:r>
                      <a:r>
                        <a:rPr lang="cs-CZ" sz="1100" u="none" strike="noStrike" dirty="0">
                          <a:effectLst/>
                        </a:rPr>
                        <a:t>Ha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106</a:t>
                      </a:r>
                      <a:r>
                        <a:rPr lang="cs-CZ" sz="1100" u="none" strike="noStrike" dirty="0">
                          <a:effectLst/>
                        </a:rPr>
                        <a:t>Sg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107</a:t>
                      </a:r>
                      <a:r>
                        <a:rPr lang="cs-CZ" sz="1100" u="none" strike="noStrike" dirty="0">
                          <a:effectLst/>
                        </a:rPr>
                        <a:t>Ns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108</a:t>
                      </a:r>
                      <a:r>
                        <a:rPr lang="cs-CZ" sz="1100" u="none" strike="noStrike" dirty="0">
                          <a:effectLst/>
                        </a:rPr>
                        <a:t>Hs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109</a:t>
                      </a:r>
                      <a:r>
                        <a:rPr lang="cs-CZ" sz="1100" u="none" strike="noStrike" dirty="0">
                          <a:effectLst/>
                        </a:rPr>
                        <a:t>Mt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110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111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112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dirty="0">
                          <a:effectLst/>
                        </a:rPr>
                        <a:t>Q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chemeClr val="bg1"/>
                    </a:solidFill>
                  </a:tcPr>
                </a:tc>
              </a:tr>
              <a:tr h="232173"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311113"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58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71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11113"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90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>
                          <a:effectLst/>
                        </a:rPr>
                        <a:t> 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 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100" u="none" strike="noStrike" baseline="-25000" dirty="0">
                          <a:effectLst/>
                        </a:rPr>
                        <a:t>103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</a:tbl>
          </a:graphicData>
        </a:graphic>
      </p:graphicFrame>
      <p:grpSp>
        <p:nvGrpSpPr>
          <p:cNvPr id="10" name="Skupina 9"/>
          <p:cNvGrpSpPr/>
          <p:nvPr/>
        </p:nvGrpSpPr>
        <p:grpSpPr>
          <a:xfrm>
            <a:off x="2195932" y="3573016"/>
            <a:ext cx="493204" cy="1008112"/>
            <a:chOff x="1979712" y="3429000"/>
            <a:chExt cx="493204" cy="1152128"/>
          </a:xfrm>
        </p:grpSpPr>
        <p:cxnSp>
          <p:nvCxnSpPr>
            <p:cNvPr id="12" name="Přímá spojnice 11"/>
            <p:cNvCxnSpPr/>
            <p:nvPr/>
          </p:nvCxnSpPr>
          <p:spPr>
            <a:xfrm>
              <a:off x="1979712" y="3429000"/>
              <a:ext cx="0" cy="1152128"/>
            </a:xfrm>
            <a:prstGeom prst="line">
              <a:avLst/>
            </a:prstGeom>
            <a:ln>
              <a:prstDash val="dash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Přímá spojnice se šipkou 12"/>
            <p:cNvCxnSpPr/>
            <p:nvPr/>
          </p:nvCxnSpPr>
          <p:spPr>
            <a:xfrm>
              <a:off x="1979712" y="4581128"/>
              <a:ext cx="493204" cy="0"/>
            </a:xfrm>
            <a:prstGeom prst="straightConnector1">
              <a:avLst/>
            </a:prstGeom>
            <a:ln>
              <a:prstDash val="dash"/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4" name="Skupina 13"/>
          <p:cNvGrpSpPr/>
          <p:nvPr/>
        </p:nvGrpSpPr>
        <p:grpSpPr>
          <a:xfrm>
            <a:off x="2053454" y="4005064"/>
            <a:ext cx="493204" cy="792088"/>
            <a:chOff x="1979712" y="3429000"/>
            <a:chExt cx="493204" cy="792088"/>
          </a:xfrm>
        </p:grpSpPr>
        <p:cxnSp>
          <p:nvCxnSpPr>
            <p:cNvPr id="15" name="Přímá spojnice 14"/>
            <p:cNvCxnSpPr/>
            <p:nvPr/>
          </p:nvCxnSpPr>
          <p:spPr>
            <a:xfrm>
              <a:off x="1979712" y="3429000"/>
              <a:ext cx="0" cy="720080"/>
            </a:xfrm>
            <a:prstGeom prst="line">
              <a:avLst/>
            </a:prstGeom>
            <a:ln>
              <a:prstDash val="dash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Přímá spojnice se šipkou 15"/>
            <p:cNvCxnSpPr/>
            <p:nvPr/>
          </p:nvCxnSpPr>
          <p:spPr>
            <a:xfrm>
              <a:off x="1979712" y="4221088"/>
              <a:ext cx="493204" cy="0"/>
            </a:xfrm>
            <a:prstGeom prst="straightConnector1">
              <a:avLst/>
            </a:prstGeom>
            <a:ln>
              <a:prstDash val="dash"/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09554525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5" grpId="0" animBg="1"/>
      <p:bldP spid="6" grpId="0" animBg="1"/>
      <p:bldP spid="7" grpId="0" animBg="1"/>
      <p:bldP spid="8" grpId="0" animBg="1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64671"/>
            <a:ext cx="4437946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Stavba atomu hliníku: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28184" y="572338"/>
            <a:ext cx="12105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aseline="-25000" dirty="0" smtClean="0">
                <a:latin typeface="Arial Black" pitchFamily="34" charset="0"/>
              </a:rPr>
              <a:t>13</a:t>
            </a:r>
            <a:r>
              <a:rPr lang="cs-CZ" sz="4000" dirty="0" smtClean="0">
                <a:latin typeface="Arial Black" pitchFamily="34" charset="0"/>
              </a:rPr>
              <a:t>Al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1628" y="1528224"/>
            <a:ext cx="33778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Z=13 ……… p</a:t>
            </a:r>
            <a:r>
              <a:rPr lang="cs-CZ" sz="2400" baseline="30000" dirty="0" smtClean="0">
                <a:latin typeface="Arial Black" pitchFamily="34" charset="0"/>
              </a:rPr>
              <a:t>+</a:t>
            </a:r>
            <a:r>
              <a:rPr lang="cs-CZ" sz="2400" dirty="0" smtClean="0">
                <a:latin typeface="Arial Black" pitchFamily="34" charset="0"/>
              </a:rPr>
              <a:t> = 13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59505" y="1556792"/>
            <a:ext cx="17876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=</a:t>
            </a:r>
            <a:r>
              <a:rPr lang="en-US" sz="2400" dirty="0" smtClean="0">
                <a:latin typeface="Arial Black" pitchFamily="34" charset="0"/>
              </a:rPr>
              <a:t>&gt; e</a:t>
            </a:r>
            <a:r>
              <a:rPr lang="en-US" sz="2400" baseline="30000" dirty="0" smtClean="0">
                <a:latin typeface="Arial Black" pitchFamily="34" charset="0"/>
              </a:rPr>
              <a:t>-</a:t>
            </a:r>
            <a:r>
              <a:rPr lang="cs-CZ" sz="2400" dirty="0" smtClean="0">
                <a:latin typeface="Arial Black" pitchFamily="34" charset="0"/>
              </a:rPr>
              <a:t> = 13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1628" y="2276872"/>
            <a:ext cx="74860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čí</a:t>
            </a:r>
            <a:r>
              <a:rPr lang="en-US" sz="2400" dirty="0" err="1" smtClean="0">
                <a:latin typeface="Arial Black" pitchFamily="34" charset="0"/>
              </a:rPr>
              <a:t>slo</a:t>
            </a:r>
            <a:r>
              <a:rPr lang="cs-CZ" sz="2400" dirty="0" smtClean="0">
                <a:latin typeface="Arial Black" pitchFamily="34" charset="0"/>
              </a:rPr>
              <a:t> periody = 3 …………. obal má 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tři vrstvy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1657" y="2852936"/>
            <a:ext cx="82234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číslo skupiny = III A ……..valenční vrstva má </a:t>
            </a:r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3 e</a:t>
            </a:r>
            <a:r>
              <a:rPr lang="cs-CZ" sz="2400" baseline="30000" dirty="0" smtClean="0">
                <a:solidFill>
                  <a:srgbClr val="0070C0"/>
                </a:solidFill>
                <a:latin typeface="Arial Black" pitchFamily="34" charset="0"/>
              </a:rPr>
              <a:t>-</a:t>
            </a:r>
            <a:endParaRPr lang="cs-CZ" sz="2400" dirty="0">
              <a:solidFill>
                <a:srgbClr val="0070C0"/>
              </a:solidFill>
              <a:latin typeface="Arial Black" pitchFamily="34" charset="0"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5161798" y="3789040"/>
            <a:ext cx="2673915" cy="2664296"/>
            <a:chOff x="2546157" y="2060848"/>
            <a:chExt cx="2673915" cy="2664296"/>
          </a:xfrm>
        </p:grpSpPr>
        <p:cxnSp>
          <p:nvCxnSpPr>
            <p:cNvPr id="9" name="Přímá spojnice 8"/>
            <p:cNvCxnSpPr/>
            <p:nvPr/>
          </p:nvCxnSpPr>
          <p:spPr>
            <a:xfrm>
              <a:off x="2546157" y="2060848"/>
              <a:ext cx="1346448" cy="2664296"/>
            </a:xfrm>
            <a:prstGeom prst="line">
              <a:avLst/>
            </a:prstGeom>
            <a:ln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H="1">
              <a:off x="3864112" y="2060848"/>
              <a:ext cx="1355960" cy="2664296"/>
            </a:xfrm>
            <a:prstGeom prst="line">
              <a:avLst/>
            </a:prstGeom>
            <a:ln/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1" name="TextovéPole 10"/>
          <p:cNvSpPr txBox="1"/>
          <p:nvPr/>
        </p:nvSpPr>
        <p:spPr>
          <a:xfrm>
            <a:off x="218921" y="3789040"/>
            <a:ext cx="471312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Schematický nákres atomu hliníku: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02525" y="5661248"/>
            <a:ext cx="8114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Arial Black" pitchFamily="34" charset="0"/>
              </a:rPr>
              <a:t>13p</a:t>
            </a:r>
            <a:r>
              <a:rPr lang="cs-CZ" sz="2000" b="1" baseline="30000" dirty="0" smtClean="0">
                <a:solidFill>
                  <a:srgbClr val="FF0000"/>
                </a:solidFill>
                <a:latin typeface="Arial Black" pitchFamily="34" charset="0"/>
              </a:rPr>
              <a:t>+</a:t>
            </a:r>
            <a:endParaRPr lang="cs-CZ" sz="2000" b="1" baseline="30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6032043" y="5517232"/>
            <a:ext cx="895419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grpSp>
        <p:nvGrpSpPr>
          <p:cNvPr id="14" name="Skupina 13"/>
          <p:cNvGrpSpPr/>
          <p:nvPr/>
        </p:nvGrpSpPr>
        <p:grpSpPr>
          <a:xfrm>
            <a:off x="5180200" y="3789040"/>
            <a:ext cx="2656091" cy="1108787"/>
            <a:chOff x="2563981" y="2104189"/>
            <a:chExt cx="2656091" cy="1108787"/>
          </a:xfrm>
        </p:grpSpPr>
        <p:cxnSp>
          <p:nvCxnSpPr>
            <p:cNvPr id="15" name="Přímá spojnice 14"/>
            <p:cNvCxnSpPr/>
            <p:nvPr/>
          </p:nvCxnSpPr>
          <p:spPr>
            <a:xfrm>
              <a:off x="2563981" y="2104189"/>
              <a:ext cx="2656091" cy="0"/>
            </a:xfrm>
            <a:prstGeom prst="line">
              <a:avLst/>
            </a:prstGeom>
            <a:ln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2819877" y="2708920"/>
              <a:ext cx="2112163" cy="0"/>
            </a:xfrm>
            <a:prstGeom prst="line">
              <a:avLst/>
            </a:prstGeom>
            <a:ln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3110310" y="3212976"/>
              <a:ext cx="1563433" cy="0"/>
            </a:xfrm>
            <a:prstGeom prst="line">
              <a:avLst/>
            </a:prstGeom>
            <a:ln>
              <a:solidFill>
                <a:srgbClr val="00B05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5436096" y="3642873"/>
            <a:ext cx="1286642" cy="228600"/>
            <a:chOff x="2833984" y="1989889"/>
            <a:chExt cx="1286642" cy="228600"/>
          </a:xfrm>
          <a:solidFill>
            <a:schemeClr val="accent1"/>
          </a:solidFill>
        </p:grpSpPr>
        <p:sp>
          <p:nvSpPr>
            <p:cNvPr id="21" name="Vývojový diagram: spojnice 20"/>
            <p:cNvSpPr/>
            <p:nvPr/>
          </p:nvSpPr>
          <p:spPr>
            <a:xfrm>
              <a:off x="3892026" y="1989889"/>
              <a:ext cx="228600" cy="228600"/>
            </a:xfrm>
            <a:prstGeom prst="flowChartConnector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Vývojový diagram: spojnice 21"/>
            <p:cNvSpPr/>
            <p:nvPr/>
          </p:nvSpPr>
          <p:spPr>
            <a:xfrm>
              <a:off x="3386080" y="1989889"/>
              <a:ext cx="228600" cy="228600"/>
            </a:xfrm>
            <a:prstGeom prst="flowChartConnector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Vývojový diagram: spojnice 22"/>
            <p:cNvSpPr/>
            <p:nvPr/>
          </p:nvSpPr>
          <p:spPr>
            <a:xfrm>
              <a:off x="2833984" y="1989889"/>
              <a:ext cx="228600" cy="228600"/>
            </a:xfrm>
            <a:prstGeom prst="flowChartConnector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4" name="Pravá složená závorka 23"/>
          <p:cNvSpPr/>
          <p:nvPr/>
        </p:nvSpPr>
        <p:spPr>
          <a:xfrm rot="1443811">
            <a:off x="7764375" y="3931040"/>
            <a:ext cx="432048" cy="1152127"/>
          </a:xfrm>
          <a:prstGeom prst="righ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8226593" y="4447236"/>
            <a:ext cx="7569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 Black" pitchFamily="34" charset="0"/>
              </a:rPr>
              <a:t>13e</a:t>
            </a:r>
            <a:r>
              <a:rPr lang="cs-CZ" sz="2000" b="1" baseline="30000" dirty="0" smtClean="0">
                <a:latin typeface="Arial Black" pitchFamily="34" charset="0"/>
              </a:rPr>
              <a:t>-</a:t>
            </a:r>
            <a:endParaRPr lang="cs-CZ" sz="2000" b="1" baseline="300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82150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11" grpId="0" animBg="1"/>
      <p:bldP spid="12" grpId="0"/>
      <p:bldP spid="24" grpId="0" animBg="1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5754" y="290588"/>
            <a:ext cx="8293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Popiš a schematicky nakresli stavbu atomu následujících prvků: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5754" y="1055352"/>
            <a:ext cx="29546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vápník Ca: </a:t>
            </a:r>
            <a:r>
              <a:rPr lang="cs-CZ" dirty="0">
                <a:latin typeface="Arial Black" pitchFamily="34" charset="0"/>
              </a:rPr>
              <a:t>	</a:t>
            </a:r>
            <a:endParaRPr lang="cs-CZ" dirty="0" smtClean="0">
              <a:latin typeface="Arial Black" pitchFamily="34" charset="0"/>
            </a:endParaRPr>
          </a:p>
          <a:p>
            <a:r>
              <a:rPr lang="cs-CZ" dirty="0">
                <a:latin typeface="Arial Black" pitchFamily="34" charset="0"/>
              </a:rPr>
              <a:t>	</a:t>
            </a:r>
            <a:r>
              <a:rPr lang="cs-CZ" dirty="0" smtClean="0">
                <a:latin typeface="Arial Black" pitchFamily="34" charset="0"/>
              </a:rPr>
              <a:t>	       	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8889" y="3152450"/>
            <a:ext cx="1364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sodík Na:</a:t>
            </a:r>
            <a:endParaRPr lang="cs-CZ" dirty="0">
              <a:latin typeface="Arial Black" pitchFamily="34" charset="0"/>
            </a:endParaRPr>
          </a:p>
        </p:txBody>
      </p:sp>
      <p:grpSp>
        <p:nvGrpSpPr>
          <p:cNvPr id="61" name="Skupina 60"/>
          <p:cNvGrpSpPr/>
          <p:nvPr/>
        </p:nvGrpSpPr>
        <p:grpSpPr>
          <a:xfrm>
            <a:off x="5584489" y="1349284"/>
            <a:ext cx="2968045" cy="1997460"/>
            <a:chOff x="4788024" y="1526868"/>
            <a:chExt cx="2968045" cy="1997460"/>
          </a:xfrm>
        </p:grpSpPr>
        <p:grpSp>
          <p:nvGrpSpPr>
            <p:cNvPr id="8" name="Skupina 7"/>
            <p:cNvGrpSpPr/>
            <p:nvPr/>
          </p:nvGrpSpPr>
          <p:grpSpPr>
            <a:xfrm>
              <a:off x="4788024" y="1526868"/>
              <a:ext cx="1995935" cy="1997460"/>
              <a:chOff x="2546157" y="2060848"/>
              <a:chExt cx="2673915" cy="2664296"/>
            </a:xfrm>
          </p:grpSpPr>
          <p:cxnSp>
            <p:nvCxnSpPr>
              <p:cNvPr id="9" name="Přímá spojnice 8"/>
              <p:cNvCxnSpPr/>
              <p:nvPr/>
            </p:nvCxnSpPr>
            <p:spPr>
              <a:xfrm>
                <a:off x="2546157" y="2060848"/>
                <a:ext cx="1346448" cy="2664296"/>
              </a:xfrm>
              <a:prstGeom prst="line">
                <a:avLst/>
              </a:prstGeom>
              <a:ln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 flipH="1">
                <a:off x="3864112" y="2060848"/>
                <a:ext cx="1355960" cy="2664296"/>
              </a:xfrm>
              <a:prstGeom prst="line">
                <a:avLst/>
              </a:prstGeom>
              <a:ln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15" name="Přímá spojnice 14"/>
            <p:cNvCxnSpPr/>
            <p:nvPr/>
          </p:nvCxnSpPr>
          <p:spPr>
            <a:xfrm>
              <a:off x="5454358" y="2847518"/>
              <a:ext cx="648072" cy="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5231747" y="2494785"/>
              <a:ext cx="108012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4873060" y="1622306"/>
              <a:ext cx="1862023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Vývojový diagram: spojnice 23"/>
            <p:cNvSpPr/>
            <p:nvPr/>
          </p:nvSpPr>
          <p:spPr>
            <a:xfrm>
              <a:off x="5112581" y="1565156"/>
              <a:ext cx="119166" cy="114300"/>
            </a:xfrm>
            <a:prstGeom prst="flowChartConnector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Vývojový diagram: spojnice 24"/>
            <p:cNvSpPr/>
            <p:nvPr/>
          </p:nvSpPr>
          <p:spPr>
            <a:xfrm>
              <a:off x="5437444" y="1565156"/>
              <a:ext cx="119166" cy="114300"/>
            </a:xfrm>
            <a:prstGeom prst="flowChartConnector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5450416" y="2864291"/>
              <a:ext cx="68320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>
                  <a:latin typeface="Arial Black" pitchFamily="34" charset="0"/>
                </a:rPr>
                <a:t>20p</a:t>
              </a:r>
              <a:r>
                <a:rPr lang="cs-CZ" sz="1600" baseline="30000" dirty="0" smtClean="0">
                  <a:latin typeface="Arial Black" pitchFamily="34" charset="0"/>
                </a:rPr>
                <a:t>+</a:t>
              </a:r>
              <a:endParaRPr lang="cs-CZ" sz="1600" dirty="0">
                <a:latin typeface="Arial Black" pitchFamily="34" charset="0"/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7111341" y="2156266"/>
              <a:ext cx="6447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>
                  <a:latin typeface="Arial Black" pitchFamily="34" charset="0"/>
                </a:rPr>
                <a:t>20e</a:t>
              </a:r>
              <a:r>
                <a:rPr lang="cs-CZ" baseline="30000" dirty="0" smtClean="0">
                  <a:latin typeface="Arial Black" pitchFamily="34" charset="0"/>
                </a:rPr>
                <a:t>-</a:t>
              </a:r>
              <a:endParaRPr lang="cs-CZ" dirty="0">
                <a:latin typeface="Arial Black" pitchFamily="34" charset="0"/>
              </a:endParaRPr>
            </a:p>
          </p:txBody>
        </p:sp>
        <p:cxnSp>
          <p:nvCxnSpPr>
            <p:cNvPr id="44" name="Přímá spojnice 43"/>
            <p:cNvCxnSpPr/>
            <p:nvPr/>
          </p:nvCxnSpPr>
          <p:spPr>
            <a:xfrm>
              <a:off x="5112581" y="2203943"/>
              <a:ext cx="1331627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>
              <a:off x="4929570" y="1887960"/>
              <a:ext cx="1661123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2" name="Skupina 61"/>
          <p:cNvGrpSpPr/>
          <p:nvPr/>
        </p:nvGrpSpPr>
        <p:grpSpPr>
          <a:xfrm>
            <a:off x="4520492" y="4336678"/>
            <a:ext cx="2790990" cy="1997460"/>
            <a:chOff x="4788024" y="1526868"/>
            <a:chExt cx="2790990" cy="1997460"/>
          </a:xfrm>
        </p:grpSpPr>
        <p:cxnSp>
          <p:nvCxnSpPr>
            <p:cNvPr id="73" name="Přímá spojnice 72"/>
            <p:cNvCxnSpPr/>
            <p:nvPr/>
          </p:nvCxnSpPr>
          <p:spPr>
            <a:xfrm>
              <a:off x="4929570" y="1887960"/>
              <a:ext cx="1661123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3" name="Skupina 62"/>
            <p:cNvGrpSpPr/>
            <p:nvPr/>
          </p:nvGrpSpPr>
          <p:grpSpPr>
            <a:xfrm>
              <a:off x="4788024" y="1526868"/>
              <a:ext cx="1995935" cy="1997460"/>
              <a:chOff x="2546157" y="2060848"/>
              <a:chExt cx="2673915" cy="2664296"/>
            </a:xfrm>
          </p:grpSpPr>
          <p:cxnSp>
            <p:nvCxnSpPr>
              <p:cNvPr id="74" name="Přímá spojnice 73"/>
              <p:cNvCxnSpPr/>
              <p:nvPr/>
            </p:nvCxnSpPr>
            <p:spPr>
              <a:xfrm>
                <a:off x="2546157" y="2060848"/>
                <a:ext cx="1346448" cy="2664296"/>
              </a:xfrm>
              <a:prstGeom prst="line">
                <a:avLst/>
              </a:prstGeom>
              <a:ln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5" name="Přímá spojnice 74"/>
              <p:cNvCxnSpPr/>
              <p:nvPr/>
            </p:nvCxnSpPr>
            <p:spPr>
              <a:xfrm flipH="1">
                <a:off x="3864112" y="2060848"/>
                <a:ext cx="1355960" cy="2664296"/>
              </a:xfrm>
              <a:prstGeom prst="line">
                <a:avLst/>
              </a:prstGeom>
              <a:ln/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64" name="Přímá spojnice 63"/>
            <p:cNvCxnSpPr/>
            <p:nvPr/>
          </p:nvCxnSpPr>
          <p:spPr>
            <a:xfrm>
              <a:off x="5469040" y="2821578"/>
              <a:ext cx="648072" cy="0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65" name="Přímá spojnice 64"/>
            <p:cNvCxnSpPr/>
            <p:nvPr/>
          </p:nvCxnSpPr>
          <p:spPr>
            <a:xfrm>
              <a:off x="5231747" y="2494785"/>
              <a:ext cx="108012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Vývojový diagram: spojnice 66"/>
            <p:cNvSpPr/>
            <p:nvPr/>
          </p:nvSpPr>
          <p:spPr>
            <a:xfrm>
              <a:off x="5151547" y="1830810"/>
              <a:ext cx="119166" cy="114300"/>
            </a:xfrm>
            <a:prstGeom prst="flowChartConnector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TextovéPole 68"/>
            <p:cNvSpPr txBox="1"/>
            <p:nvPr/>
          </p:nvSpPr>
          <p:spPr>
            <a:xfrm>
              <a:off x="5450416" y="2864291"/>
              <a:ext cx="68320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>
                  <a:latin typeface="Arial Black" pitchFamily="34" charset="0"/>
                </a:rPr>
                <a:t>11p</a:t>
              </a:r>
              <a:r>
                <a:rPr lang="cs-CZ" sz="1600" baseline="30000" dirty="0" smtClean="0">
                  <a:latin typeface="Arial Black" pitchFamily="34" charset="0"/>
                </a:rPr>
                <a:t>+</a:t>
              </a:r>
              <a:endParaRPr lang="cs-CZ" sz="1600" dirty="0">
                <a:latin typeface="Arial Black" pitchFamily="34" charset="0"/>
              </a:endParaRPr>
            </a:p>
          </p:txBody>
        </p:sp>
        <p:sp>
          <p:nvSpPr>
            <p:cNvPr id="71" name="TextovéPole 70"/>
            <p:cNvSpPr txBox="1"/>
            <p:nvPr/>
          </p:nvSpPr>
          <p:spPr>
            <a:xfrm>
              <a:off x="6934286" y="2125453"/>
              <a:ext cx="6447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dirty="0" smtClean="0">
                  <a:latin typeface="Arial Black" pitchFamily="34" charset="0"/>
                </a:rPr>
                <a:t>11e</a:t>
              </a:r>
              <a:r>
                <a:rPr lang="cs-CZ" baseline="30000" dirty="0" smtClean="0">
                  <a:latin typeface="Arial Black" pitchFamily="34" charset="0"/>
                </a:rPr>
                <a:t>-</a:t>
              </a:r>
              <a:endParaRPr lang="cs-CZ" dirty="0">
                <a:latin typeface="Arial Black" pitchFamily="34" charset="0"/>
              </a:endParaRPr>
            </a:p>
          </p:txBody>
        </p:sp>
        <p:cxnSp>
          <p:nvCxnSpPr>
            <p:cNvPr id="72" name="Přímá spojnice 71"/>
            <p:cNvCxnSpPr/>
            <p:nvPr/>
          </p:nvCxnSpPr>
          <p:spPr>
            <a:xfrm>
              <a:off x="5112581" y="2203943"/>
              <a:ext cx="1331627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8" name="TextovéPole 107"/>
          <p:cNvSpPr txBox="1"/>
          <p:nvPr/>
        </p:nvSpPr>
        <p:spPr>
          <a:xfrm>
            <a:off x="292214" y="1546151"/>
            <a:ext cx="50718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Z= 20 </a:t>
            </a:r>
            <a:r>
              <a:rPr lang="cs-CZ" b="1" dirty="0">
                <a:solidFill>
                  <a:srgbClr val="00B050"/>
                </a:solidFill>
              </a:rPr>
              <a:t>=</a:t>
            </a:r>
            <a:r>
              <a:rPr lang="cs-CZ" b="1" dirty="0">
                <a:solidFill>
                  <a:srgbClr val="00B050"/>
                </a:solidFill>
                <a:latin typeface="Franklin Gothic Book"/>
              </a:rPr>
              <a:t>&gt; </a:t>
            </a:r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jádro ….20</a:t>
            </a:r>
            <a:r>
              <a:rPr lang="cs-CZ" baseline="30000" dirty="0" smtClean="0">
                <a:solidFill>
                  <a:srgbClr val="00B050"/>
                </a:solidFill>
                <a:latin typeface="Arial Black" pitchFamily="34" charset="0"/>
              </a:rPr>
              <a:t>+</a:t>
            </a:r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b="1" dirty="0" smtClean="0">
                <a:solidFill>
                  <a:srgbClr val="00B050"/>
                </a:solidFill>
                <a:latin typeface="+mj-lt"/>
              </a:rPr>
              <a:t>=</a:t>
            </a:r>
            <a:r>
              <a:rPr lang="cs-CZ" b="1" dirty="0" smtClean="0">
                <a:solidFill>
                  <a:srgbClr val="00B050"/>
                </a:solidFill>
                <a:latin typeface="Franklin Gothic Book"/>
              </a:rPr>
              <a:t>&gt;</a:t>
            </a:r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 obal ….20e</a:t>
            </a:r>
            <a:r>
              <a:rPr lang="cs-CZ" baseline="30000" dirty="0" smtClean="0">
                <a:solidFill>
                  <a:srgbClr val="00B050"/>
                </a:solidFill>
                <a:latin typeface="Arial Black" pitchFamily="34" charset="0"/>
              </a:rPr>
              <a:t>-</a:t>
            </a:r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dirty="0">
                <a:solidFill>
                  <a:srgbClr val="00B050"/>
                </a:solidFill>
                <a:latin typeface="Arial Black" pitchFamily="34" charset="0"/>
              </a:rPr>
              <a:t>	</a:t>
            </a:r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     4. perioda</a:t>
            </a:r>
            <a:r>
              <a:rPr lang="cs-CZ" b="1" dirty="0" smtClean="0">
                <a:solidFill>
                  <a:srgbClr val="00B050"/>
                </a:solidFill>
              </a:rPr>
              <a:t> =</a:t>
            </a:r>
            <a:r>
              <a:rPr lang="cs-CZ" b="1" dirty="0" smtClean="0">
                <a:solidFill>
                  <a:srgbClr val="00B050"/>
                </a:solidFill>
                <a:latin typeface="Franklin Gothic Book"/>
              </a:rPr>
              <a:t>&gt; </a:t>
            </a:r>
            <a:r>
              <a:rPr lang="cs-CZ" b="1" dirty="0" smtClean="0">
                <a:solidFill>
                  <a:srgbClr val="00B050"/>
                </a:solidFill>
                <a:latin typeface="Arial Black" pitchFamily="34" charset="0"/>
              </a:rPr>
              <a:t>obal – 4 vrstvy</a:t>
            </a:r>
          </a:p>
          <a:p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II.A skupina </a:t>
            </a:r>
            <a:r>
              <a:rPr lang="cs-CZ" b="1" dirty="0" smtClean="0">
                <a:solidFill>
                  <a:srgbClr val="00B050"/>
                </a:solidFill>
              </a:rPr>
              <a:t>=</a:t>
            </a:r>
            <a:r>
              <a:rPr lang="cs-CZ" b="1" dirty="0" smtClean="0">
                <a:solidFill>
                  <a:srgbClr val="00B050"/>
                </a:solidFill>
                <a:latin typeface="Franklin Gothic Book"/>
              </a:rPr>
              <a:t>&gt; </a:t>
            </a:r>
            <a:r>
              <a:rPr lang="cs-CZ" b="1" dirty="0" smtClean="0">
                <a:solidFill>
                  <a:srgbClr val="00B050"/>
                </a:solidFill>
                <a:latin typeface="Arial Black" pitchFamily="34" charset="0"/>
              </a:rPr>
              <a:t>2 valenční </a:t>
            </a:r>
            <a:r>
              <a:rPr lang="cs-CZ" dirty="0">
                <a:solidFill>
                  <a:srgbClr val="00B050"/>
                </a:solidFill>
                <a:latin typeface="Arial Black" pitchFamily="34" charset="0"/>
              </a:rPr>
              <a:t>e</a:t>
            </a:r>
            <a:r>
              <a:rPr lang="cs-CZ" baseline="30000" dirty="0">
                <a:solidFill>
                  <a:srgbClr val="00B050"/>
                </a:solidFill>
                <a:latin typeface="Arial Black" pitchFamily="34" charset="0"/>
              </a:rPr>
              <a:t>-</a:t>
            </a:r>
            <a:endParaRPr lang="cs-CZ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223372" y="3535607"/>
            <a:ext cx="46216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Arial Black" pitchFamily="34" charset="0"/>
              </a:rPr>
              <a:t>Z = 11 </a:t>
            </a:r>
            <a:r>
              <a:rPr lang="cs-CZ" b="1" dirty="0" smtClean="0">
                <a:solidFill>
                  <a:srgbClr val="00B050"/>
                </a:solidFill>
              </a:rPr>
              <a:t>=</a:t>
            </a:r>
            <a:r>
              <a:rPr lang="cs-CZ" b="1" dirty="0" smtClean="0">
                <a:solidFill>
                  <a:srgbClr val="00B050"/>
                </a:solidFill>
                <a:latin typeface="Franklin Gothic Book"/>
              </a:rPr>
              <a:t>&gt; </a:t>
            </a:r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jádro ….11</a:t>
            </a:r>
            <a:r>
              <a:rPr lang="cs-CZ" baseline="30000" dirty="0" smtClean="0">
                <a:solidFill>
                  <a:srgbClr val="00B050"/>
                </a:solidFill>
                <a:latin typeface="Arial Black" pitchFamily="34" charset="0"/>
              </a:rPr>
              <a:t>+</a:t>
            </a:r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b="1" dirty="0" smtClean="0">
                <a:solidFill>
                  <a:srgbClr val="00B050"/>
                </a:solidFill>
                <a:latin typeface="+mj-lt"/>
              </a:rPr>
              <a:t>=</a:t>
            </a:r>
            <a:r>
              <a:rPr lang="cs-CZ" b="1" dirty="0" smtClean="0">
                <a:solidFill>
                  <a:srgbClr val="00B050"/>
                </a:solidFill>
                <a:latin typeface="Franklin Gothic Book"/>
              </a:rPr>
              <a:t>&gt;</a:t>
            </a:r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 obal ….11e</a:t>
            </a:r>
            <a:r>
              <a:rPr lang="cs-CZ" baseline="30000" dirty="0" smtClean="0">
                <a:solidFill>
                  <a:srgbClr val="00B050"/>
                </a:solidFill>
                <a:latin typeface="Arial Black" pitchFamily="34" charset="0"/>
              </a:rPr>
              <a:t>-</a:t>
            </a:r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      3. perioda</a:t>
            </a:r>
            <a:r>
              <a:rPr lang="cs-CZ" b="1" dirty="0" smtClean="0">
                <a:solidFill>
                  <a:srgbClr val="00B050"/>
                </a:solidFill>
              </a:rPr>
              <a:t> =</a:t>
            </a:r>
            <a:r>
              <a:rPr lang="cs-CZ" b="1" dirty="0" smtClean="0">
                <a:solidFill>
                  <a:srgbClr val="00B050"/>
                </a:solidFill>
                <a:latin typeface="Franklin Gothic Book"/>
              </a:rPr>
              <a:t>&gt; </a:t>
            </a:r>
            <a:r>
              <a:rPr lang="cs-CZ" b="1" dirty="0" smtClean="0">
                <a:solidFill>
                  <a:srgbClr val="00B050"/>
                </a:solidFill>
                <a:latin typeface="Arial Black" pitchFamily="34" charset="0"/>
              </a:rPr>
              <a:t>obal – 3 vrstvy</a:t>
            </a:r>
          </a:p>
          <a:p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I.A skupina </a:t>
            </a:r>
            <a:r>
              <a:rPr lang="cs-CZ" b="1" dirty="0" smtClean="0">
                <a:solidFill>
                  <a:srgbClr val="00B050"/>
                </a:solidFill>
              </a:rPr>
              <a:t>=</a:t>
            </a:r>
            <a:r>
              <a:rPr lang="cs-CZ" b="1" dirty="0" smtClean="0">
                <a:solidFill>
                  <a:srgbClr val="00B050"/>
                </a:solidFill>
                <a:latin typeface="Franklin Gothic Book"/>
              </a:rPr>
              <a:t>&gt; </a:t>
            </a:r>
            <a:r>
              <a:rPr lang="cs-CZ" b="1" dirty="0" smtClean="0">
                <a:solidFill>
                  <a:srgbClr val="00B050"/>
                </a:solidFill>
                <a:latin typeface="Arial Black" pitchFamily="34" charset="0"/>
              </a:rPr>
              <a:t>1valenční </a:t>
            </a:r>
            <a:r>
              <a:rPr lang="cs-CZ" dirty="0">
                <a:solidFill>
                  <a:srgbClr val="00B050"/>
                </a:solidFill>
                <a:latin typeface="Arial Black" pitchFamily="34" charset="0"/>
              </a:rPr>
              <a:t>e</a:t>
            </a:r>
            <a:r>
              <a:rPr lang="cs-CZ" baseline="30000" dirty="0">
                <a:solidFill>
                  <a:srgbClr val="00B050"/>
                </a:solidFill>
                <a:latin typeface="Arial Black" pitchFamily="34" charset="0"/>
              </a:rPr>
              <a:t>-</a:t>
            </a:r>
            <a:endParaRPr lang="cs-CZ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33" name="Pravá složená závorka 32"/>
          <p:cNvSpPr/>
          <p:nvPr/>
        </p:nvSpPr>
        <p:spPr>
          <a:xfrm rot="1443811">
            <a:off x="7357186" y="1501779"/>
            <a:ext cx="427289" cy="1049160"/>
          </a:xfrm>
          <a:prstGeom prst="rightBrac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ravá složená závorka 33"/>
          <p:cNvSpPr/>
          <p:nvPr/>
        </p:nvSpPr>
        <p:spPr>
          <a:xfrm rot="1443811">
            <a:off x="6263318" y="4747185"/>
            <a:ext cx="377691" cy="634865"/>
          </a:xfrm>
          <a:prstGeom prst="rightBrac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38340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108" grpId="0"/>
      <p:bldP spid="109" grpId="0"/>
      <p:bldP spid="33" grpId="0" animBg="1"/>
      <p:bldP spid="3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6525" y="4221088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jod I:</a:t>
            </a:r>
            <a:endParaRPr lang="cs-CZ" dirty="0">
              <a:latin typeface="Arial Black" pitchFamily="34" charset="0"/>
            </a:endParaRPr>
          </a:p>
        </p:txBody>
      </p:sp>
      <p:grpSp>
        <p:nvGrpSpPr>
          <p:cNvPr id="43" name="Skupina 42"/>
          <p:cNvGrpSpPr/>
          <p:nvPr/>
        </p:nvGrpSpPr>
        <p:grpSpPr>
          <a:xfrm>
            <a:off x="4580325" y="3789040"/>
            <a:ext cx="3129149" cy="2650639"/>
            <a:chOff x="4381857" y="522425"/>
            <a:chExt cx="3129149" cy="2650639"/>
          </a:xfrm>
        </p:grpSpPr>
        <p:grpSp>
          <p:nvGrpSpPr>
            <p:cNvPr id="4" name="Skupina 3"/>
            <p:cNvGrpSpPr/>
            <p:nvPr/>
          </p:nvGrpSpPr>
          <p:grpSpPr>
            <a:xfrm>
              <a:off x="4381857" y="522425"/>
              <a:ext cx="3129149" cy="2650639"/>
              <a:chOff x="4788024" y="1526868"/>
              <a:chExt cx="2644286" cy="1997460"/>
            </a:xfrm>
          </p:grpSpPr>
          <p:grpSp>
            <p:nvGrpSpPr>
              <p:cNvPr id="5" name="Skupina 4"/>
              <p:cNvGrpSpPr/>
              <p:nvPr/>
            </p:nvGrpSpPr>
            <p:grpSpPr>
              <a:xfrm>
                <a:off x="4788024" y="1526868"/>
                <a:ext cx="1995935" cy="1997460"/>
                <a:chOff x="2546157" y="2060848"/>
                <a:chExt cx="2673915" cy="2664296"/>
              </a:xfrm>
            </p:grpSpPr>
            <p:cxnSp>
              <p:nvCxnSpPr>
                <p:cNvPr id="16" name="Přímá spojnice 15"/>
                <p:cNvCxnSpPr/>
                <p:nvPr/>
              </p:nvCxnSpPr>
              <p:spPr>
                <a:xfrm>
                  <a:off x="2546157" y="2060848"/>
                  <a:ext cx="1346448" cy="2664296"/>
                </a:xfrm>
                <a:prstGeom prst="line">
                  <a:avLst/>
                </a:prstGeom>
                <a:ln/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7" name="Přímá spojnice 16"/>
                <p:cNvCxnSpPr/>
                <p:nvPr/>
              </p:nvCxnSpPr>
              <p:spPr>
                <a:xfrm flipH="1">
                  <a:off x="3864112" y="2060848"/>
                  <a:ext cx="1355960" cy="2664296"/>
                </a:xfrm>
                <a:prstGeom prst="line">
                  <a:avLst/>
                </a:prstGeom>
                <a:ln/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6" name="Přímá spojnice 5"/>
              <p:cNvCxnSpPr/>
              <p:nvPr/>
            </p:nvCxnSpPr>
            <p:spPr>
              <a:xfrm flipV="1">
                <a:off x="5497027" y="2864290"/>
                <a:ext cx="587141" cy="1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/>
              <p:nvPr/>
            </p:nvCxnSpPr>
            <p:spPr>
              <a:xfrm>
                <a:off x="5229208" y="2368527"/>
                <a:ext cx="1149375" cy="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Přímá spojnice 7"/>
              <p:cNvCxnSpPr/>
              <p:nvPr/>
            </p:nvCxnSpPr>
            <p:spPr>
              <a:xfrm>
                <a:off x="4873060" y="1622306"/>
                <a:ext cx="1862023" cy="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" name="TextovéPole 10"/>
              <p:cNvSpPr txBox="1"/>
              <p:nvPr/>
            </p:nvSpPr>
            <p:spPr>
              <a:xfrm>
                <a:off x="5451476" y="2864290"/>
                <a:ext cx="635586" cy="255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>
                    <a:latin typeface="Arial Black" pitchFamily="34" charset="0"/>
                  </a:rPr>
                  <a:t> 53p</a:t>
                </a:r>
                <a:r>
                  <a:rPr lang="cs-CZ" sz="1600" baseline="30000" dirty="0" smtClean="0">
                    <a:latin typeface="Arial Black" pitchFamily="34" charset="0"/>
                  </a:rPr>
                  <a:t>+</a:t>
                </a:r>
                <a:endParaRPr lang="cs-CZ" sz="1600" dirty="0">
                  <a:latin typeface="Arial Black" pitchFamily="34" charset="0"/>
                </a:endParaRPr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6887483" y="2146521"/>
                <a:ext cx="544827" cy="2783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>
                    <a:latin typeface="Arial Black" pitchFamily="34" charset="0"/>
                  </a:rPr>
                  <a:t>53e</a:t>
                </a:r>
                <a:r>
                  <a:rPr lang="cs-CZ" baseline="30000" dirty="0" smtClean="0">
                    <a:latin typeface="Arial Black" pitchFamily="34" charset="0"/>
                  </a:rPr>
                  <a:t>-</a:t>
                </a:r>
                <a:endParaRPr lang="cs-CZ" dirty="0">
                  <a:latin typeface="Arial Black" pitchFamily="34" charset="0"/>
                </a:endParaRPr>
              </a:p>
            </p:txBody>
          </p:sp>
          <p:cxnSp>
            <p:nvCxnSpPr>
              <p:cNvPr id="14" name="Přímá spojnice 13"/>
              <p:cNvCxnSpPr/>
              <p:nvPr/>
            </p:nvCxnSpPr>
            <p:spPr>
              <a:xfrm>
                <a:off x="5103455" y="2153807"/>
                <a:ext cx="1331627" cy="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5002754" y="1887960"/>
                <a:ext cx="1587939" cy="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8" name="Vývojový diagram: spojnice 17"/>
            <p:cNvSpPr/>
            <p:nvPr/>
          </p:nvSpPr>
          <p:spPr>
            <a:xfrm>
              <a:off x="4635960" y="583716"/>
              <a:ext cx="119166" cy="114300"/>
            </a:xfrm>
            <a:prstGeom prst="flowChartConnector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2" name="Přímá spojnice 21"/>
            <p:cNvCxnSpPr/>
            <p:nvPr/>
          </p:nvCxnSpPr>
          <p:spPr>
            <a:xfrm>
              <a:off x="5069188" y="1988840"/>
              <a:ext cx="10149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Vývojový diagram: spojnice 31"/>
            <p:cNvSpPr/>
            <p:nvPr/>
          </p:nvSpPr>
          <p:spPr>
            <a:xfrm>
              <a:off x="4916944" y="591922"/>
              <a:ext cx="119166" cy="114300"/>
            </a:xfrm>
            <a:prstGeom prst="flowChartConnector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Vývojový diagram: spojnice 32"/>
            <p:cNvSpPr/>
            <p:nvPr/>
          </p:nvSpPr>
          <p:spPr>
            <a:xfrm>
              <a:off x="5220865" y="595825"/>
              <a:ext cx="119166" cy="114300"/>
            </a:xfrm>
            <a:prstGeom prst="flowChartConnector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Vývojový diagram: spojnice 33"/>
            <p:cNvSpPr/>
            <p:nvPr/>
          </p:nvSpPr>
          <p:spPr>
            <a:xfrm>
              <a:off x="5856083" y="591922"/>
              <a:ext cx="119166" cy="114300"/>
            </a:xfrm>
            <a:prstGeom prst="flowChartConnector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Vývojový diagram: spojnice 37"/>
            <p:cNvSpPr/>
            <p:nvPr/>
          </p:nvSpPr>
          <p:spPr>
            <a:xfrm>
              <a:off x="5532212" y="573233"/>
              <a:ext cx="119166" cy="114300"/>
            </a:xfrm>
            <a:prstGeom prst="flowChartConnector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Vývojový diagram: spojnice 38"/>
            <p:cNvSpPr/>
            <p:nvPr/>
          </p:nvSpPr>
          <p:spPr>
            <a:xfrm>
              <a:off x="6144900" y="600514"/>
              <a:ext cx="119166" cy="114300"/>
            </a:xfrm>
            <a:prstGeom prst="flowChartConnector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Vývojový diagram: spojnice 39"/>
            <p:cNvSpPr/>
            <p:nvPr/>
          </p:nvSpPr>
          <p:spPr>
            <a:xfrm>
              <a:off x="6455485" y="595825"/>
              <a:ext cx="119166" cy="114300"/>
            </a:xfrm>
            <a:prstGeom prst="flowChartConnector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286366" y="4650960"/>
            <a:ext cx="4667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Arial Black" pitchFamily="34" charset="0"/>
              </a:rPr>
              <a:t>Z= 53</a:t>
            </a:r>
            <a:r>
              <a:rPr lang="cs-CZ" b="1" dirty="0" smtClean="0">
                <a:solidFill>
                  <a:srgbClr val="00B050"/>
                </a:solidFill>
              </a:rPr>
              <a:t>=</a:t>
            </a:r>
            <a:r>
              <a:rPr lang="cs-CZ" b="1" dirty="0" smtClean="0">
                <a:solidFill>
                  <a:srgbClr val="00B050"/>
                </a:solidFill>
                <a:latin typeface="Franklin Gothic Book"/>
              </a:rPr>
              <a:t>&gt; </a:t>
            </a:r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jádro ….53</a:t>
            </a:r>
            <a:r>
              <a:rPr lang="cs-CZ" baseline="30000" dirty="0" smtClean="0">
                <a:solidFill>
                  <a:srgbClr val="00B050"/>
                </a:solidFill>
                <a:latin typeface="Arial Black" pitchFamily="34" charset="0"/>
              </a:rPr>
              <a:t>+</a:t>
            </a:r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b="1" dirty="0" smtClean="0">
                <a:solidFill>
                  <a:srgbClr val="00B050"/>
                </a:solidFill>
                <a:latin typeface="+mj-lt"/>
              </a:rPr>
              <a:t>=</a:t>
            </a:r>
            <a:r>
              <a:rPr lang="cs-CZ" b="1" dirty="0" smtClean="0">
                <a:solidFill>
                  <a:srgbClr val="00B050"/>
                </a:solidFill>
                <a:latin typeface="Franklin Gothic Book"/>
              </a:rPr>
              <a:t>&gt;</a:t>
            </a:r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 obal ….53e</a:t>
            </a:r>
            <a:r>
              <a:rPr lang="cs-CZ" baseline="30000" dirty="0" smtClean="0">
                <a:solidFill>
                  <a:srgbClr val="00B050"/>
                </a:solidFill>
                <a:latin typeface="Arial Black" pitchFamily="34" charset="0"/>
              </a:rPr>
              <a:t>-</a:t>
            </a:r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      5. perioda</a:t>
            </a:r>
            <a:r>
              <a:rPr lang="cs-CZ" b="1" dirty="0" smtClean="0">
                <a:solidFill>
                  <a:srgbClr val="00B050"/>
                </a:solidFill>
              </a:rPr>
              <a:t> =</a:t>
            </a:r>
            <a:r>
              <a:rPr lang="cs-CZ" b="1" dirty="0" smtClean="0">
                <a:solidFill>
                  <a:srgbClr val="00B050"/>
                </a:solidFill>
                <a:latin typeface="Franklin Gothic Book"/>
              </a:rPr>
              <a:t>&gt; </a:t>
            </a:r>
            <a:r>
              <a:rPr lang="cs-CZ" b="1" dirty="0" smtClean="0">
                <a:solidFill>
                  <a:srgbClr val="00B050"/>
                </a:solidFill>
                <a:latin typeface="Arial Black" pitchFamily="34" charset="0"/>
              </a:rPr>
              <a:t>obal – 5 vrstev</a:t>
            </a:r>
          </a:p>
          <a:p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VII.A skupina </a:t>
            </a:r>
            <a:r>
              <a:rPr lang="cs-CZ" b="1" dirty="0" smtClean="0">
                <a:solidFill>
                  <a:srgbClr val="00B050"/>
                </a:solidFill>
              </a:rPr>
              <a:t>=</a:t>
            </a:r>
            <a:r>
              <a:rPr lang="cs-CZ" b="1" dirty="0" smtClean="0">
                <a:solidFill>
                  <a:srgbClr val="00B050"/>
                </a:solidFill>
                <a:latin typeface="Franklin Gothic Book"/>
              </a:rPr>
              <a:t>&gt; </a:t>
            </a:r>
            <a:r>
              <a:rPr lang="cs-CZ" b="1" dirty="0" smtClean="0">
                <a:solidFill>
                  <a:srgbClr val="00B050"/>
                </a:solidFill>
                <a:latin typeface="Arial Black" pitchFamily="34" charset="0"/>
              </a:rPr>
              <a:t>7 valenčních </a:t>
            </a:r>
            <a:r>
              <a:rPr lang="cs-CZ" dirty="0">
                <a:solidFill>
                  <a:srgbClr val="00B050"/>
                </a:solidFill>
                <a:latin typeface="Arial Black" pitchFamily="34" charset="0"/>
              </a:rPr>
              <a:t>e</a:t>
            </a:r>
            <a:r>
              <a:rPr lang="cs-CZ" baseline="30000" dirty="0">
                <a:solidFill>
                  <a:srgbClr val="00B050"/>
                </a:solidFill>
                <a:latin typeface="Arial Black" pitchFamily="34" charset="0"/>
              </a:rPr>
              <a:t>-</a:t>
            </a:r>
            <a:endParaRPr lang="cs-CZ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232647" y="548680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uhlík C:</a:t>
            </a:r>
            <a:endParaRPr lang="cs-CZ" dirty="0">
              <a:latin typeface="Arial Black" pitchFamily="34" charset="0"/>
            </a:endParaRPr>
          </a:p>
        </p:txBody>
      </p:sp>
      <p:grpSp>
        <p:nvGrpSpPr>
          <p:cNvPr id="46" name="Skupina 45"/>
          <p:cNvGrpSpPr/>
          <p:nvPr/>
        </p:nvGrpSpPr>
        <p:grpSpPr>
          <a:xfrm>
            <a:off x="4813592" y="702533"/>
            <a:ext cx="2573518" cy="1997460"/>
            <a:chOff x="5873195" y="4311770"/>
            <a:chExt cx="2573518" cy="1997460"/>
          </a:xfrm>
        </p:grpSpPr>
        <p:grpSp>
          <p:nvGrpSpPr>
            <p:cNvPr id="47" name="Skupina 46"/>
            <p:cNvGrpSpPr/>
            <p:nvPr/>
          </p:nvGrpSpPr>
          <p:grpSpPr>
            <a:xfrm>
              <a:off x="5873195" y="4311770"/>
              <a:ext cx="2573518" cy="1997460"/>
              <a:chOff x="4788024" y="1526868"/>
              <a:chExt cx="2573518" cy="1997460"/>
            </a:xfrm>
          </p:grpSpPr>
          <p:cxnSp>
            <p:nvCxnSpPr>
              <p:cNvPr id="52" name="Přímá spojnice 51"/>
              <p:cNvCxnSpPr/>
              <p:nvPr/>
            </p:nvCxnSpPr>
            <p:spPr>
              <a:xfrm>
                <a:off x="5112581" y="2203943"/>
                <a:ext cx="1331627" cy="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53" name="Skupina 52"/>
              <p:cNvGrpSpPr/>
              <p:nvPr/>
            </p:nvGrpSpPr>
            <p:grpSpPr>
              <a:xfrm>
                <a:off x="4788024" y="1526868"/>
                <a:ext cx="1995935" cy="1997460"/>
                <a:chOff x="2546157" y="2060848"/>
                <a:chExt cx="2673915" cy="2664296"/>
              </a:xfrm>
            </p:grpSpPr>
            <p:cxnSp>
              <p:nvCxnSpPr>
                <p:cNvPr id="59" name="Přímá spojnice 58"/>
                <p:cNvCxnSpPr/>
                <p:nvPr/>
              </p:nvCxnSpPr>
              <p:spPr>
                <a:xfrm>
                  <a:off x="2546157" y="2060848"/>
                  <a:ext cx="1346448" cy="2664296"/>
                </a:xfrm>
                <a:prstGeom prst="line">
                  <a:avLst/>
                </a:prstGeom>
                <a:ln/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0" name="Přímá spojnice 59"/>
                <p:cNvCxnSpPr/>
                <p:nvPr/>
              </p:nvCxnSpPr>
              <p:spPr>
                <a:xfrm flipH="1">
                  <a:off x="3864112" y="2060848"/>
                  <a:ext cx="1355960" cy="2664296"/>
                </a:xfrm>
                <a:prstGeom prst="line">
                  <a:avLst/>
                </a:prstGeom>
                <a:ln/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54" name="Přímá spojnice 53"/>
              <p:cNvCxnSpPr/>
              <p:nvPr/>
            </p:nvCxnSpPr>
            <p:spPr>
              <a:xfrm>
                <a:off x="5436096" y="2821578"/>
                <a:ext cx="648072" cy="0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5" name="Přímá spojnice 54"/>
              <p:cNvCxnSpPr/>
              <p:nvPr/>
            </p:nvCxnSpPr>
            <p:spPr>
              <a:xfrm>
                <a:off x="5231747" y="2494785"/>
                <a:ext cx="1080120" cy="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6" name="TextovéPole 55"/>
              <p:cNvSpPr txBox="1"/>
              <p:nvPr/>
            </p:nvSpPr>
            <p:spPr>
              <a:xfrm>
                <a:off x="5548638" y="2906201"/>
                <a:ext cx="546945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>
                    <a:latin typeface="Arial Black" pitchFamily="34" charset="0"/>
                  </a:rPr>
                  <a:t>6p</a:t>
                </a:r>
                <a:r>
                  <a:rPr lang="cs-CZ" sz="1600" baseline="30000" dirty="0" smtClean="0">
                    <a:latin typeface="Arial Black" pitchFamily="34" charset="0"/>
                  </a:rPr>
                  <a:t>+</a:t>
                </a:r>
                <a:endParaRPr lang="cs-CZ" sz="1600" dirty="0">
                  <a:latin typeface="Arial Black" pitchFamily="34" charset="0"/>
                </a:endParaRPr>
              </a:p>
            </p:txBody>
          </p:sp>
          <p:sp>
            <p:nvSpPr>
              <p:cNvPr id="58" name="TextovéPole 57"/>
              <p:cNvSpPr txBox="1"/>
              <p:nvPr/>
            </p:nvSpPr>
            <p:spPr>
              <a:xfrm>
                <a:off x="6853069" y="2396011"/>
                <a:ext cx="5084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dirty="0" smtClean="0">
                    <a:latin typeface="Arial Black" pitchFamily="34" charset="0"/>
                  </a:rPr>
                  <a:t>6e</a:t>
                </a:r>
                <a:r>
                  <a:rPr lang="cs-CZ" baseline="30000" dirty="0" smtClean="0">
                    <a:latin typeface="Arial Black" pitchFamily="34" charset="0"/>
                  </a:rPr>
                  <a:t>-</a:t>
                </a:r>
                <a:endParaRPr lang="cs-CZ" dirty="0">
                  <a:latin typeface="Arial Black" pitchFamily="34" charset="0"/>
                </a:endParaRPr>
              </a:p>
            </p:txBody>
          </p:sp>
        </p:grpSp>
        <p:sp>
          <p:nvSpPr>
            <p:cNvPr id="48" name="Vývojový diagram: spojnice 47"/>
            <p:cNvSpPr/>
            <p:nvPr/>
          </p:nvSpPr>
          <p:spPr>
            <a:xfrm>
              <a:off x="6900716" y="4925383"/>
              <a:ext cx="119166" cy="114300"/>
            </a:xfrm>
            <a:prstGeom prst="flowChartConnector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Vývojový diagram: spojnice 48"/>
            <p:cNvSpPr/>
            <p:nvPr/>
          </p:nvSpPr>
          <p:spPr>
            <a:xfrm>
              <a:off x="6633809" y="4941168"/>
              <a:ext cx="119166" cy="114300"/>
            </a:xfrm>
            <a:prstGeom prst="flowChartConnector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Vývojový diagram: spojnice 49"/>
            <p:cNvSpPr/>
            <p:nvPr/>
          </p:nvSpPr>
          <p:spPr>
            <a:xfrm>
              <a:off x="7169339" y="4921959"/>
              <a:ext cx="119166" cy="114300"/>
            </a:xfrm>
            <a:prstGeom prst="flowChartConnector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Vývojový diagram: spojnice 50"/>
            <p:cNvSpPr/>
            <p:nvPr/>
          </p:nvSpPr>
          <p:spPr>
            <a:xfrm>
              <a:off x="6354382" y="4934963"/>
              <a:ext cx="119166" cy="114300"/>
            </a:xfrm>
            <a:prstGeom prst="flowChartConnector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1" name="TextovéPole 60"/>
          <p:cNvSpPr txBox="1"/>
          <p:nvPr/>
        </p:nvSpPr>
        <p:spPr>
          <a:xfrm>
            <a:off x="286366" y="1110011"/>
            <a:ext cx="40903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Arial Black" pitchFamily="34" charset="0"/>
              </a:rPr>
              <a:t>Z= 6 </a:t>
            </a:r>
            <a:r>
              <a:rPr lang="cs-CZ" b="1" dirty="0" smtClean="0">
                <a:solidFill>
                  <a:srgbClr val="00B050"/>
                </a:solidFill>
              </a:rPr>
              <a:t>=</a:t>
            </a:r>
            <a:r>
              <a:rPr lang="cs-CZ" b="1" dirty="0" smtClean="0">
                <a:solidFill>
                  <a:srgbClr val="00B050"/>
                </a:solidFill>
                <a:latin typeface="Franklin Gothic Book"/>
              </a:rPr>
              <a:t>&gt; </a:t>
            </a:r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jádro ….6</a:t>
            </a:r>
            <a:r>
              <a:rPr lang="cs-CZ" baseline="30000" dirty="0" smtClean="0">
                <a:solidFill>
                  <a:srgbClr val="00B050"/>
                </a:solidFill>
                <a:latin typeface="Arial Black" pitchFamily="34" charset="0"/>
              </a:rPr>
              <a:t>+</a:t>
            </a:r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 </a:t>
            </a:r>
            <a:r>
              <a:rPr lang="cs-CZ" b="1" dirty="0" smtClean="0">
                <a:solidFill>
                  <a:srgbClr val="00B050"/>
                </a:solidFill>
                <a:latin typeface="+mj-lt"/>
              </a:rPr>
              <a:t>=</a:t>
            </a:r>
            <a:r>
              <a:rPr lang="cs-CZ" b="1" dirty="0" smtClean="0">
                <a:solidFill>
                  <a:srgbClr val="00B050"/>
                </a:solidFill>
                <a:latin typeface="Franklin Gothic Book"/>
              </a:rPr>
              <a:t>&gt;</a:t>
            </a:r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 obal ….6e</a:t>
            </a:r>
            <a:r>
              <a:rPr lang="cs-CZ" baseline="30000" dirty="0" smtClean="0">
                <a:solidFill>
                  <a:srgbClr val="00B050"/>
                </a:solidFill>
                <a:latin typeface="Arial Black" pitchFamily="34" charset="0"/>
              </a:rPr>
              <a:t>-</a:t>
            </a:r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      2. perioda</a:t>
            </a:r>
            <a:r>
              <a:rPr lang="cs-CZ" b="1" dirty="0" smtClean="0">
                <a:solidFill>
                  <a:srgbClr val="00B050"/>
                </a:solidFill>
              </a:rPr>
              <a:t> =</a:t>
            </a:r>
            <a:r>
              <a:rPr lang="cs-CZ" b="1" dirty="0" smtClean="0">
                <a:solidFill>
                  <a:srgbClr val="00B050"/>
                </a:solidFill>
                <a:latin typeface="Franklin Gothic Book"/>
              </a:rPr>
              <a:t>&gt; </a:t>
            </a:r>
            <a:r>
              <a:rPr lang="cs-CZ" b="1" dirty="0" smtClean="0">
                <a:solidFill>
                  <a:srgbClr val="00B050"/>
                </a:solidFill>
                <a:latin typeface="Arial Black" pitchFamily="34" charset="0"/>
              </a:rPr>
              <a:t>obal – 2 vrstvy</a:t>
            </a:r>
          </a:p>
          <a:p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IV.A skupina </a:t>
            </a:r>
            <a:r>
              <a:rPr lang="cs-CZ" b="1" dirty="0" smtClean="0">
                <a:solidFill>
                  <a:srgbClr val="00B050"/>
                </a:solidFill>
              </a:rPr>
              <a:t>=</a:t>
            </a:r>
            <a:r>
              <a:rPr lang="cs-CZ" b="1" dirty="0" smtClean="0">
                <a:solidFill>
                  <a:srgbClr val="00B050"/>
                </a:solidFill>
                <a:latin typeface="Franklin Gothic Book"/>
              </a:rPr>
              <a:t>&gt; </a:t>
            </a:r>
            <a:r>
              <a:rPr lang="cs-CZ" b="1" dirty="0" smtClean="0">
                <a:solidFill>
                  <a:srgbClr val="00B050"/>
                </a:solidFill>
                <a:latin typeface="Arial Black" pitchFamily="34" charset="0"/>
              </a:rPr>
              <a:t>4 valenční </a:t>
            </a:r>
            <a:r>
              <a:rPr lang="cs-CZ" dirty="0">
                <a:solidFill>
                  <a:srgbClr val="00B050"/>
                </a:solidFill>
                <a:latin typeface="Arial Black" pitchFamily="34" charset="0"/>
              </a:rPr>
              <a:t>e</a:t>
            </a:r>
            <a:r>
              <a:rPr lang="cs-CZ" baseline="30000" dirty="0">
                <a:solidFill>
                  <a:srgbClr val="00B050"/>
                </a:solidFill>
                <a:latin typeface="Arial Black" pitchFamily="34" charset="0"/>
              </a:rPr>
              <a:t>-</a:t>
            </a:r>
            <a:endParaRPr lang="cs-CZ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42" name="Pravá složená závorka 41"/>
          <p:cNvSpPr/>
          <p:nvPr/>
        </p:nvSpPr>
        <p:spPr>
          <a:xfrm rot="1443811">
            <a:off x="6437133" y="1467084"/>
            <a:ext cx="387857" cy="370522"/>
          </a:xfrm>
          <a:prstGeom prst="rightBrace">
            <a:avLst>
              <a:gd name="adj1" fmla="val 8333"/>
              <a:gd name="adj2" fmla="val 44459"/>
            </a:avLst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Pravá složená závorka 61"/>
          <p:cNvSpPr/>
          <p:nvPr/>
        </p:nvSpPr>
        <p:spPr>
          <a:xfrm rot="1443811">
            <a:off x="6732715" y="3987807"/>
            <a:ext cx="364311" cy="1402881"/>
          </a:xfrm>
          <a:prstGeom prst="rightBrace">
            <a:avLst/>
          </a:prstGeom>
          <a:ln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149929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4" grpId="0"/>
      <p:bldP spid="45" grpId="0"/>
      <p:bldP spid="61" grpId="0"/>
      <p:bldP spid="42" grpId="0" animBg="1"/>
      <p:bldP spid="6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31747"/>
            <a:ext cx="847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 </a:t>
            </a:r>
            <a:endParaRPr lang="cs-CZ" b="1" dirty="0"/>
          </a:p>
        </p:txBody>
      </p:sp>
      <p:sp>
        <p:nvSpPr>
          <p:cNvPr id="3" name="TextovéPole 3"/>
          <p:cNvSpPr txBox="1"/>
          <p:nvPr/>
        </p:nvSpPr>
        <p:spPr>
          <a:xfrm>
            <a:off x="0" y="1957482"/>
            <a:ext cx="9505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VOLNÝ. Http://cs.wikipedia.org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 [online].</a:t>
            </a:r>
            <a:r>
              <a:rPr lang="en-US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2</a:t>
            </a: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4</a:t>
            </a:r>
            <a:r>
              <a:rPr lang="en-US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 </a:t>
            </a: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12</a:t>
            </a:r>
            <a:r>
              <a:rPr lang="en-US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 200</a:t>
            </a: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7</a:t>
            </a:r>
            <a:r>
              <a:rPr lang="en-US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,</a:t>
            </a: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14</a:t>
            </a:r>
            <a:r>
              <a:rPr lang="en-US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:</a:t>
            </a: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06</a:t>
            </a:r>
            <a:r>
              <a:rPr lang="en-US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[cit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 2012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-01-05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].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 </a:t>
            </a:r>
            <a:endParaRPr lang="cs-CZ" sz="1800" kern="1200" dirty="0" smtClean="0">
              <a:solidFill>
                <a:srgbClr val="000000"/>
              </a:solidFill>
              <a:effectLst/>
              <a:latin typeface="Calibri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File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: </a:t>
            </a:r>
            <a:r>
              <a:rPr lang="ru-RU" dirty="0">
                <a:solidFill>
                  <a:srgbClr val="000000"/>
                </a:solidFill>
                <a:ea typeface="Times New Roman"/>
                <a:cs typeface="Times New Roman"/>
              </a:rPr>
              <a:t>1861._Портрет_Д.И._Менделеева</a:t>
            </a:r>
            <a:r>
              <a:rPr lang="ru-RU" dirty="0" smtClean="0">
                <a:solidFill>
                  <a:srgbClr val="000000"/>
                </a:solidFill>
                <a:ea typeface="Times New Roman"/>
                <a:cs typeface="Times New Roman"/>
              </a:rPr>
              <a:t>.</a:t>
            </a:r>
            <a:r>
              <a:rPr lang="cs-CZ" dirty="0" smtClean="0">
                <a:solidFill>
                  <a:srgbClr val="000000"/>
                </a:solidFill>
                <a:ea typeface="Times New Roman"/>
                <a:cs typeface="Times New Roman"/>
              </a:rPr>
              <a:t> </a:t>
            </a:r>
            <a:r>
              <a:rPr lang="cs-CZ" dirty="0" err="1" smtClean="0">
                <a:solidFill>
                  <a:srgbClr val="000000"/>
                </a:solidFill>
                <a:ea typeface="Times New Roman"/>
                <a:cs typeface="Times New Roman"/>
              </a:rPr>
              <a:t>jpg</a:t>
            </a:r>
            <a:endParaRPr lang="cs-CZ" sz="1200" dirty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Dostupné z </a:t>
            </a: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www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: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&lt;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http://</a:t>
            </a: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cs.wikipedia.org/wiki/Soubor:</a:t>
            </a:r>
            <a:r>
              <a:rPr lang="ru-RU" dirty="0">
                <a:solidFill>
                  <a:srgbClr val="000000"/>
                </a:solidFill>
                <a:ea typeface="Times New Roman"/>
                <a:cs typeface="Times New Roman"/>
              </a:rPr>
              <a:t>1861._Портрет_Д.И._Менделеева</a:t>
            </a:r>
            <a:r>
              <a:rPr lang="ru-RU" dirty="0" smtClean="0">
                <a:solidFill>
                  <a:srgbClr val="000000"/>
                </a:solidFill>
                <a:ea typeface="Times New Roman"/>
                <a:cs typeface="Times New Roman"/>
              </a:rPr>
              <a:t>.</a:t>
            </a:r>
            <a:r>
              <a:rPr lang="cs-CZ" dirty="0" smtClean="0">
                <a:solidFill>
                  <a:srgbClr val="000000"/>
                </a:solidFill>
                <a:ea typeface="Times New Roman"/>
                <a:cs typeface="Times New Roman"/>
              </a:rPr>
              <a:t> </a:t>
            </a:r>
            <a:r>
              <a:rPr lang="cs-CZ" dirty="0" err="1" smtClean="0">
                <a:solidFill>
                  <a:srgbClr val="000000"/>
                </a:solidFill>
                <a:ea typeface="Times New Roman"/>
                <a:cs typeface="Times New Roman"/>
              </a:rPr>
              <a:t>jpg</a:t>
            </a:r>
            <a:r>
              <a:rPr lang="en-US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 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&gt;</a:t>
            </a:r>
            <a:endParaRPr lang="cs-CZ" sz="1200" dirty="0">
              <a:effectLst/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82666" y="1017590"/>
            <a:ext cx="870981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ŠKODA, J., DOULÍK,P. Chemie 8. 1. vyd. Plzeň: Fraus,2006. ISBN 80-7238-442-2. s. </a:t>
            </a:r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2666" y="1588150"/>
            <a:ext cx="10285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Ilustrace 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2788734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492</TotalTime>
  <Words>814</Words>
  <Application>Microsoft Office PowerPoint</Application>
  <PresentationFormat>Předvádění na obrazovce (4:3)</PresentationFormat>
  <Paragraphs>406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 Zezulová</dc:creator>
  <cp:lastModifiedBy>ZS SLOVAN Zezulová</cp:lastModifiedBy>
  <cp:revision>53</cp:revision>
  <dcterms:created xsi:type="dcterms:W3CDTF">2012-10-17T17:00:38Z</dcterms:created>
  <dcterms:modified xsi:type="dcterms:W3CDTF">2013-02-07T19:12:32Z</dcterms:modified>
</cp:coreProperties>
</file>