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C8194B-4DBB-41AB-9678-5E009D92517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AC24427-C5E5-4732-92E4-D9432E3428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>
                <a:solidFill>
                  <a:srgbClr val="00B050"/>
                </a:solidFill>
                <a:latin typeface="Calibri"/>
              </a:rPr>
              <a:t>ZÁKLADNÍ ŠKOLA SLOVAN, KROMĚŘÍŽ, PŘÍSPĚVKOVÁ ORGANIZACE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>
                <a:solidFill>
                  <a:srgbClr val="00B050"/>
                </a:solidFill>
                <a:latin typeface="Calibri"/>
              </a:rPr>
              <a:t>ZEYEROVA 3354, 767 01 KROMĚŘÍŽ</a:t>
            </a:r>
          </a:p>
          <a:p>
            <a:pPr marL="0" lvl="0" indent="0" algn="ctr">
              <a:spcBef>
                <a:spcPts val="0"/>
              </a:spcBef>
            </a:pPr>
            <a:endParaRPr lang="cs-CZ" sz="2600" dirty="0">
              <a:solidFill>
                <a:srgbClr val="00B050"/>
              </a:solidFill>
              <a:latin typeface="Calibri"/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projekt v rámci vzdělávacího programu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VZDĚLÁNÍ PRO KONKURENCESCHOPNOST</a:t>
            </a:r>
          </a:p>
          <a:p>
            <a:pPr marL="0" lvl="0" indent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ŠABLONA ČÍSLO: III/2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NÁZEV:  INOVACE A ZKVALITNĚNÍ VÝUKY PROSTŘEDNICTVÍM ICT</a:t>
            </a:r>
          </a:p>
          <a:p>
            <a:pPr marL="0" lvl="0" indent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PŘEDMĚT:  ANGLICKÝ JAZYK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ROČNÍK: V.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TÉMA: </a:t>
            </a:r>
            <a:r>
              <a:rPr lang="cs-CZ" sz="2600" dirty="0" smtClean="0">
                <a:solidFill>
                  <a:prstClr val="black"/>
                </a:solidFill>
                <a:latin typeface="Calibri"/>
              </a:rPr>
              <a:t>THE DATE</a:t>
            </a: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AUTOR: MGR. EVA JANOUŠKOVÁ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600" dirty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2600" dirty="0" smtClean="0">
                <a:solidFill>
                  <a:prstClr val="black"/>
                </a:solidFill>
                <a:latin typeface="Calibri"/>
              </a:rPr>
              <a:t>10.8.2012</a:t>
            </a: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600" dirty="0" smtClean="0">
                <a:solidFill>
                  <a:srgbClr val="C00000"/>
                </a:solidFill>
                <a:latin typeface="Calibri"/>
              </a:rPr>
              <a:t>VY_32_INOVACE_57 </a:t>
            </a:r>
            <a:r>
              <a:rPr lang="cs-CZ" sz="2600" dirty="0">
                <a:solidFill>
                  <a:srgbClr val="C00000"/>
                </a:solidFill>
                <a:latin typeface="Calibri"/>
              </a:rPr>
              <a:t>_EJ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822915"/>
            <a:ext cx="546032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27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+mn-lt"/>
                <a:cs typeface="Arial" pitchFamily="34" charset="0"/>
              </a:rPr>
              <a:t>ANOTACE</a:t>
            </a:r>
            <a:endParaRPr lang="cs-CZ" dirty="0">
              <a:latin typeface="+mn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p</a:t>
            </a:r>
            <a:r>
              <a:rPr lang="cs-CZ" dirty="0" smtClean="0"/>
              <a:t>rezentace byla vytvořena jako doplňující materiál k učivu THE DATE pro žáky 5. ročníku</a:t>
            </a:r>
          </a:p>
          <a:p>
            <a:pPr algn="just"/>
            <a:r>
              <a:rPr lang="cs-CZ" dirty="0"/>
              <a:t>v</a:t>
            </a:r>
            <a:r>
              <a:rPr lang="cs-CZ" dirty="0" smtClean="0"/>
              <a:t> rámci prezentace se žáci seznámí se základními pravidly a možnostmi zápisu a výslovnosti dat v anglickém jazyce</a:t>
            </a:r>
          </a:p>
          <a:p>
            <a:pPr algn="just"/>
            <a:r>
              <a:rPr lang="cs-CZ" dirty="0" smtClean="0"/>
              <a:t>prostřednictvím jednotlivých cvičení si žáci procvičí zápis a výslovnost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28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date</a:t>
            </a:r>
            <a:endParaRPr lang="cs-CZ" dirty="0" smtClean="0"/>
          </a:p>
          <a:p>
            <a:r>
              <a:rPr lang="cs-CZ" dirty="0" err="1"/>
              <a:t>m</a:t>
            </a:r>
            <a:r>
              <a:rPr lang="cs-CZ" dirty="0" err="1" smtClean="0"/>
              <a:t>onths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573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095023" y="2204864"/>
            <a:ext cx="6965245" cy="1872208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>
                <a:latin typeface="+mn-lt"/>
              </a:rPr>
              <a:t>THE DATE</a:t>
            </a:r>
            <a:endParaRPr lang="cs-CZ" sz="6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7703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PRVNÍ MOŽNOST ZÁPISU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PÍŠEME:</a:t>
            </a:r>
            <a:endParaRPr lang="cs-CZ" sz="2000" dirty="0" smtClean="0"/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28 </a:t>
            </a:r>
            <a:r>
              <a:rPr lang="cs-CZ" sz="6000" dirty="0" err="1" smtClean="0"/>
              <a:t>th</a:t>
            </a:r>
            <a:r>
              <a:rPr lang="cs-CZ" sz="6000" dirty="0" smtClean="0"/>
              <a:t> July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ČTEME:</a:t>
            </a:r>
          </a:p>
          <a:p>
            <a:pPr marL="0" indent="0"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          </a:t>
            </a:r>
            <a:r>
              <a:rPr lang="cs-CZ" sz="3200" dirty="0" err="1" smtClean="0"/>
              <a:t>twenty</a:t>
            </a:r>
            <a:r>
              <a:rPr lang="cs-CZ" sz="3200" dirty="0" smtClean="0"/>
              <a:t> – </a:t>
            </a:r>
            <a:r>
              <a:rPr lang="cs-CZ" sz="3200" dirty="0" err="1" smtClean="0"/>
              <a:t>eighth</a:t>
            </a:r>
            <a:r>
              <a:rPr lang="cs-CZ" sz="3200" dirty="0" smtClean="0"/>
              <a:t>           July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763688" y="4365104"/>
            <a:ext cx="936104" cy="93610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580112" y="4401108"/>
            <a:ext cx="864096" cy="86409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of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84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UŽITÍ VE VĚTĚ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předložkou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My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28 </a:t>
            </a:r>
            <a:r>
              <a:rPr lang="cs-CZ" dirty="0" err="1" smtClean="0"/>
              <a:t>th</a:t>
            </a:r>
            <a:r>
              <a:rPr lang="cs-CZ" dirty="0" smtClean="0"/>
              <a:t> July.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čteme: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My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8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– </a:t>
            </a:r>
            <a:r>
              <a:rPr lang="cs-CZ" dirty="0" err="1" smtClean="0"/>
              <a:t>eighth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8000"/>
                </a:solidFill>
              </a:rPr>
              <a:t>of</a:t>
            </a:r>
            <a:r>
              <a:rPr lang="cs-CZ" dirty="0" smtClean="0"/>
              <a:t> July.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63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DRUHÁ MOŽNOST ZÁPISU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1789" y="1988840"/>
            <a:ext cx="6196405" cy="36038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PÍŠEME: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6000" dirty="0" smtClean="0"/>
              <a:t>July 28 </a:t>
            </a:r>
            <a:r>
              <a:rPr lang="cs-CZ" sz="6000" dirty="0" err="1" smtClean="0"/>
              <a:t>th</a:t>
            </a:r>
            <a:endParaRPr lang="cs-CZ" sz="6000" dirty="0" smtClean="0"/>
          </a:p>
          <a:p>
            <a:pPr marL="0" indent="0" algn="just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ČTEME: </a:t>
            </a:r>
          </a:p>
          <a:p>
            <a:pPr marL="0" indent="0" algn="just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July                     </a:t>
            </a:r>
            <a:r>
              <a:rPr lang="cs-CZ" dirty="0" err="1" smtClean="0"/>
              <a:t>twenty</a:t>
            </a:r>
            <a:r>
              <a:rPr lang="cs-CZ" dirty="0" smtClean="0"/>
              <a:t> - </a:t>
            </a:r>
            <a:r>
              <a:rPr lang="cs-CZ" dirty="0" err="1" smtClean="0"/>
              <a:t>eighth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067944" y="4509120"/>
            <a:ext cx="864096" cy="79208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93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UŽITÍ VE VĚTĚ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 předložkou </a:t>
            </a:r>
            <a:r>
              <a:rPr lang="cs-CZ" dirty="0" smtClean="0">
                <a:solidFill>
                  <a:srgbClr val="FF0000"/>
                </a:solidFill>
              </a:rPr>
              <a:t>on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 algn="ctr">
              <a:buNone/>
            </a:pPr>
            <a:r>
              <a:rPr lang="cs-CZ" dirty="0" smtClean="0"/>
              <a:t>My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July 28 </a:t>
            </a:r>
            <a:r>
              <a:rPr lang="cs-CZ" dirty="0" err="1" smtClean="0"/>
              <a:t>th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/>
          </a:p>
          <a:p>
            <a:pPr algn="just"/>
            <a:r>
              <a:rPr lang="cs-CZ" dirty="0" smtClean="0"/>
              <a:t> čteme 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My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July </a:t>
            </a:r>
            <a:r>
              <a:rPr lang="cs-CZ" dirty="0" err="1" smtClean="0">
                <a:solidFill>
                  <a:srgbClr val="008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cs-CZ" dirty="0" smtClean="0"/>
              <a:t>-</a:t>
            </a:r>
            <a:r>
              <a:rPr lang="cs-CZ" dirty="0" err="1" smtClean="0"/>
              <a:t>eighth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61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/>
              <a:t>VYSLOV DATUM A POJÉ JEJ SPOJ S NÁPISEM VE DRUHÉM SLOUPEČKU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13 </a:t>
            </a:r>
            <a:r>
              <a:rPr lang="cs-CZ" dirty="0" err="1" smtClean="0"/>
              <a:t>th</a:t>
            </a:r>
            <a:r>
              <a:rPr lang="cs-CZ" dirty="0" smtClean="0"/>
              <a:t> May</a:t>
            </a:r>
          </a:p>
          <a:p>
            <a:pPr marL="0" indent="0">
              <a:buNone/>
            </a:pPr>
            <a:r>
              <a:rPr lang="cs-CZ" dirty="0" smtClean="0"/>
              <a:t>2 </a:t>
            </a:r>
            <a:r>
              <a:rPr lang="cs-CZ" dirty="0" err="1" smtClean="0"/>
              <a:t>nd</a:t>
            </a:r>
            <a:r>
              <a:rPr lang="cs-CZ" dirty="0" smtClean="0"/>
              <a:t> June</a:t>
            </a:r>
          </a:p>
          <a:p>
            <a:pPr marL="0" indent="0">
              <a:buNone/>
            </a:pPr>
            <a:r>
              <a:rPr lang="cs-CZ" dirty="0" smtClean="0"/>
              <a:t>8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24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December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21 st </a:t>
            </a:r>
            <a:r>
              <a:rPr lang="cs-CZ" dirty="0" err="1" smtClean="0"/>
              <a:t>February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</a:t>
            </a:r>
            <a:r>
              <a:rPr lang="cs-CZ" dirty="0" err="1" smtClean="0"/>
              <a:t>rd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19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January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31 st August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</a:t>
            </a:r>
            <a:r>
              <a:rPr lang="cs-CZ" sz="1800" dirty="0" err="1" smtClean="0"/>
              <a:t>nineteenth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January</a:t>
            </a: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</a:t>
            </a:r>
            <a:r>
              <a:rPr lang="cs-CZ" sz="1800" dirty="0" err="1" smtClean="0"/>
              <a:t>twenty</a:t>
            </a:r>
            <a:r>
              <a:rPr lang="cs-CZ" sz="1800" dirty="0" smtClean="0"/>
              <a:t> – </a:t>
            </a:r>
            <a:r>
              <a:rPr lang="cs-CZ" sz="1800" dirty="0" err="1" smtClean="0"/>
              <a:t>first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February</a:t>
            </a: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third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September</a:t>
            </a: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thirteenth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May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thirty</a:t>
            </a:r>
            <a:r>
              <a:rPr lang="cs-CZ" sz="1800" dirty="0" smtClean="0"/>
              <a:t> – </a:t>
            </a:r>
            <a:r>
              <a:rPr lang="cs-CZ" sz="1800" dirty="0" err="1" smtClean="0"/>
              <a:t>first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August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 second </a:t>
            </a:r>
            <a:r>
              <a:rPr lang="cs-CZ" sz="1800" dirty="0" err="1" smtClean="0"/>
              <a:t>of</a:t>
            </a:r>
            <a:r>
              <a:rPr lang="cs-CZ" sz="1800" dirty="0" smtClean="0"/>
              <a:t> June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twenty</a:t>
            </a:r>
            <a:r>
              <a:rPr lang="cs-CZ" sz="1800" dirty="0" smtClean="0"/>
              <a:t>–</a:t>
            </a:r>
            <a:r>
              <a:rPr lang="cs-CZ" sz="1800" dirty="0" err="1" smtClean="0"/>
              <a:t>fourth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December</a:t>
            </a: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eighth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November</a:t>
            </a:r>
            <a:r>
              <a:rPr lang="cs-CZ" sz="1800" dirty="0" smtClean="0"/>
              <a:t>  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5585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13 </a:t>
            </a:r>
            <a:r>
              <a:rPr lang="cs-CZ" dirty="0" err="1" smtClean="0"/>
              <a:t>th</a:t>
            </a:r>
            <a:r>
              <a:rPr lang="cs-CZ" dirty="0" smtClean="0"/>
              <a:t> May                         </a:t>
            </a:r>
          </a:p>
          <a:p>
            <a:pPr marL="0" indent="0">
              <a:buNone/>
            </a:pPr>
            <a:r>
              <a:rPr lang="cs-CZ" dirty="0" smtClean="0"/>
              <a:t>2 </a:t>
            </a:r>
            <a:r>
              <a:rPr lang="cs-CZ" dirty="0" err="1" smtClean="0"/>
              <a:t>nd</a:t>
            </a:r>
            <a:r>
              <a:rPr lang="cs-CZ" dirty="0" smtClean="0"/>
              <a:t> June</a:t>
            </a:r>
          </a:p>
          <a:p>
            <a:pPr marL="0" indent="0">
              <a:buNone/>
            </a:pPr>
            <a:r>
              <a:rPr lang="cs-CZ" dirty="0" smtClean="0"/>
              <a:t>8 </a:t>
            </a:r>
            <a:r>
              <a:rPr lang="cs-CZ" dirty="0" err="1"/>
              <a:t>th</a:t>
            </a:r>
            <a:r>
              <a:rPr lang="cs-CZ" dirty="0"/>
              <a:t> </a:t>
            </a:r>
            <a:r>
              <a:rPr lang="cs-CZ" dirty="0" err="1"/>
              <a:t>November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24 </a:t>
            </a:r>
            <a:r>
              <a:rPr lang="cs-CZ" dirty="0" err="1"/>
              <a:t>th</a:t>
            </a:r>
            <a:r>
              <a:rPr lang="cs-CZ" dirty="0"/>
              <a:t> </a:t>
            </a:r>
            <a:r>
              <a:rPr lang="cs-CZ" dirty="0" err="1"/>
              <a:t>December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21 st </a:t>
            </a:r>
            <a:r>
              <a:rPr lang="cs-CZ" dirty="0" err="1"/>
              <a:t>February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 </a:t>
            </a:r>
            <a:r>
              <a:rPr lang="cs-CZ" dirty="0" err="1"/>
              <a:t>rd</a:t>
            </a:r>
            <a:r>
              <a:rPr lang="cs-CZ" dirty="0"/>
              <a:t> </a:t>
            </a:r>
            <a:r>
              <a:rPr lang="cs-CZ" dirty="0" err="1"/>
              <a:t>September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19 </a:t>
            </a:r>
            <a:r>
              <a:rPr lang="cs-CZ" dirty="0" err="1"/>
              <a:t>th</a:t>
            </a:r>
            <a:r>
              <a:rPr lang="cs-CZ" dirty="0"/>
              <a:t> </a:t>
            </a:r>
            <a:r>
              <a:rPr lang="cs-CZ" dirty="0" err="1"/>
              <a:t>January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31 st August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20928" cy="37579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nineteenth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January</a:t>
            </a:r>
            <a:endParaRPr lang="cs-CZ" sz="18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twenty</a:t>
            </a:r>
            <a:r>
              <a:rPr lang="cs-CZ" sz="1800" dirty="0"/>
              <a:t> – </a:t>
            </a:r>
            <a:r>
              <a:rPr lang="cs-CZ" sz="1800" dirty="0" err="1"/>
              <a:t>first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February</a:t>
            </a:r>
            <a:endParaRPr lang="cs-CZ" sz="18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third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September</a:t>
            </a:r>
            <a:endParaRPr lang="cs-CZ" sz="18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thirteenth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May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thirty</a:t>
            </a:r>
            <a:r>
              <a:rPr lang="cs-CZ" sz="1800" dirty="0"/>
              <a:t> – </a:t>
            </a:r>
            <a:r>
              <a:rPr lang="cs-CZ" sz="1800" dirty="0" err="1"/>
              <a:t>first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August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 second </a:t>
            </a:r>
            <a:r>
              <a:rPr lang="cs-CZ" sz="1800" dirty="0" err="1"/>
              <a:t>of</a:t>
            </a:r>
            <a:r>
              <a:rPr lang="cs-CZ" sz="1800" dirty="0"/>
              <a:t> June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twenty</a:t>
            </a:r>
            <a:r>
              <a:rPr lang="cs-CZ" sz="1800" dirty="0"/>
              <a:t>–</a:t>
            </a:r>
            <a:r>
              <a:rPr lang="cs-CZ" sz="1800" dirty="0" err="1"/>
              <a:t>fourth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December</a:t>
            </a:r>
            <a:endParaRPr lang="cs-CZ" sz="18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eighth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November</a:t>
            </a:r>
            <a:r>
              <a:rPr lang="cs-CZ" sz="1800" dirty="0"/>
              <a:t>     </a:t>
            </a:r>
          </a:p>
          <a:p>
            <a:pPr marL="0" indent="0">
              <a:buNone/>
            </a:pPr>
            <a:endParaRPr lang="cs-CZ" sz="18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627784" y="2420888"/>
            <a:ext cx="216024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27784" y="2852936"/>
            <a:ext cx="2160240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275856" y="3212976"/>
            <a:ext cx="1512168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275856" y="3717032"/>
            <a:ext cx="172819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275856" y="2852936"/>
            <a:ext cx="151216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275856" y="3356992"/>
            <a:ext cx="151216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131840" y="2348880"/>
            <a:ext cx="1656184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987824" y="4365104"/>
            <a:ext cx="180020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592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VYSLOV A NAPIŠ ANGLICKY OBĚMA ZPŮSOBY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060848"/>
            <a:ext cx="7200800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února  __________________ __________________</a:t>
            </a:r>
          </a:p>
          <a:p>
            <a:pPr marL="0" indent="0" algn="just">
              <a:buNone/>
            </a:pPr>
            <a:r>
              <a:rPr lang="cs-CZ" dirty="0" smtClean="0"/>
              <a:t>18. března _________________ __________________</a:t>
            </a:r>
          </a:p>
          <a:p>
            <a:pPr marL="0" indent="0" algn="just">
              <a:buNone/>
            </a:pPr>
            <a:r>
              <a:rPr lang="cs-CZ" dirty="0" smtClean="0"/>
              <a:t>23. prosince _________________ _________________</a:t>
            </a:r>
          </a:p>
          <a:p>
            <a:pPr marL="0" indent="0" algn="just">
              <a:buNone/>
            </a:pPr>
            <a:r>
              <a:rPr lang="cs-CZ" dirty="0" smtClean="0"/>
              <a:t>1. </a:t>
            </a:r>
            <a:r>
              <a:rPr lang="cs-CZ" dirty="0"/>
              <a:t>l</a:t>
            </a:r>
            <a:r>
              <a:rPr lang="cs-CZ" dirty="0" smtClean="0"/>
              <a:t>edna    ___________________ _________________</a:t>
            </a:r>
          </a:p>
          <a:p>
            <a:pPr marL="0" indent="0" algn="just">
              <a:buNone/>
            </a:pPr>
            <a:r>
              <a:rPr lang="cs-CZ" dirty="0" smtClean="0"/>
              <a:t>22. května __________________ _________________ </a:t>
            </a:r>
          </a:p>
          <a:p>
            <a:pPr marL="0" indent="0" algn="just">
              <a:buNone/>
            </a:pPr>
            <a:r>
              <a:rPr lang="cs-CZ" dirty="0" smtClean="0"/>
              <a:t>14. </a:t>
            </a:r>
            <a:r>
              <a:rPr lang="cs-CZ" dirty="0"/>
              <a:t>ř</a:t>
            </a:r>
            <a:r>
              <a:rPr lang="cs-CZ" dirty="0" smtClean="0"/>
              <a:t>íjna    ___________________ _________________</a:t>
            </a:r>
          </a:p>
          <a:p>
            <a:pPr marL="0" indent="0">
              <a:buNone/>
            </a:pPr>
            <a:r>
              <a:rPr lang="cs-CZ" dirty="0" smtClean="0"/>
              <a:t>30. listopadu __________________ _______________</a:t>
            </a:r>
          </a:p>
          <a:p>
            <a:pPr marL="0" indent="0">
              <a:buNone/>
            </a:pPr>
            <a:r>
              <a:rPr lang="cs-CZ" dirty="0" smtClean="0"/>
              <a:t>12. června  ___________________ ________________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53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628800"/>
            <a:ext cx="7056784" cy="44644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 </a:t>
            </a:r>
            <a:r>
              <a:rPr lang="cs-CZ" dirty="0" err="1" smtClean="0"/>
              <a:t>nd</a:t>
            </a:r>
            <a:r>
              <a:rPr lang="cs-CZ" dirty="0" smtClean="0"/>
              <a:t> </a:t>
            </a:r>
            <a:r>
              <a:rPr lang="cs-CZ" dirty="0" err="1" smtClean="0"/>
              <a:t>February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second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February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February</a:t>
            </a:r>
            <a:r>
              <a:rPr lang="cs-CZ" dirty="0" smtClean="0"/>
              <a:t> 2 </a:t>
            </a:r>
            <a:r>
              <a:rPr lang="cs-CZ" dirty="0" err="1" smtClean="0"/>
              <a:t>nd</a:t>
            </a:r>
            <a:r>
              <a:rPr lang="cs-CZ" dirty="0" smtClean="0"/>
              <a:t> – </a:t>
            </a:r>
            <a:r>
              <a:rPr lang="cs-CZ" dirty="0" err="1" smtClean="0"/>
              <a:t>February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second</a:t>
            </a:r>
          </a:p>
          <a:p>
            <a:pPr marL="0" indent="0">
              <a:buNone/>
            </a:pPr>
            <a:r>
              <a:rPr lang="cs-CZ" dirty="0" smtClean="0"/>
              <a:t>18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March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eighteenth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March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March</a:t>
            </a:r>
            <a:r>
              <a:rPr lang="cs-CZ" dirty="0" smtClean="0"/>
              <a:t> 18 </a:t>
            </a:r>
            <a:r>
              <a:rPr lang="cs-CZ" dirty="0" err="1" smtClean="0"/>
              <a:t>th</a:t>
            </a:r>
            <a:r>
              <a:rPr lang="cs-CZ" dirty="0" smtClean="0"/>
              <a:t> – </a:t>
            </a:r>
            <a:r>
              <a:rPr lang="cs-CZ" dirty="0" err="1" smtClean="0"/>
              <a:t>March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eighteenth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23 </a:t>
            </a:r>
            <a:r>
              <a:rPr lang="cs-CZ" dirty="0" err="1" smtClean="0"/>
              <a:t>rd</a:t>
            </a:r>
            <a:r>
              <a:rPr lang="cs-CZ" dirty="0" smtClean="0"/>
              <a:t> </a:t>
            </a:r>
            <a:r>
              <a:rPr lang="cs-CZ" dirty="0" err="1" smtClean="0"/>
              <a:t>December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twenty-third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December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December</a:t>
            </a:r>
            <a:r>
              <a:rPr lang="cs-CZ" dirty="0" smtClean="0"/>
              <a:t> 23 </a:t>
            </a:r>
            <a:r>
              <a:rPr lang="cs-CZ" dirty="0" err="1" smtClean="0"/>
              <a:t>rd</a:t>
            </a:r>
            <a:r>
              <a:rPr lang="cs-CZ" dirty="0" smtClean="0"/>
              <a:t> – </a:t>
            </a:r>
            <a:r>
              <a:rPr lang="cs-CZ" dirty="0" err="1" smtClean="0"/>
              <a:t>December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– </a:t>
            </a:r>
            <a:r>
              <a:rPr lang="cs-CZ" dirty="0" err="1" smtClean="0"/>
              <a:t>third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st </a:t>
            </a:r>
            <a:r>
              <a:rPr lang="cs-CZ" dirty="0" err="1" smtClean="0"/>
              <a:t>January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January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January</a:t>
            </a:r>
            <a:r>
              <a:rPr lang="cs-CZ" dirty="0" smtClean="0"/>
              <a:t> 1 st – </a:t>
            </a:r>
            <a:r>
              <a:rPr lang="cs-CZ" dirty="0" err="1" smtClean="0"/>
              <a:t>January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22 </a:t>
            </a:r>
            <a:r>
              <a:rPr lang="cs-CZ" dirty="0" err="1" smtClean="0"/>
              <a:t>nd</a:t>
            </a:r>
            <a:r>
              <a:rPr lang="cs-CZ" dirty="0" smtClean="0"/>
              <a:t> May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– second </a:t>
            </a:r>
            <a:r>
              <a:rPr lang="cs-CZ" dirty="0" err="1" smtClean="0"/>
              <a:t>of</a:t>
            </a:r>
            <a:r>
              <a:rPr lang="cs-CZ" dirty="0" smtClean="0"/>
              <a:t> May</a:t>
            </a:r>
          </a:p>
          <a:p>
            <a:pPr marL="0" indent="0">
              <a:buNone/>
            </a:pPr>
            <a:r>
              <a:rPr lang="cs-CZ" dirty="0" smtClean="0"/>
              <a:t>May 22 </a:t>
            </a:r>
            <a:r>
              <a:rPr lang="cs-CZ" dirty="0" err="1" smtClean="0"/>
              <a:t>nd</a:t>
            </a:r>
            <a:r>
              <a:rPr lang="cs-CZ" dirty="0" smtClean="0"/>
              <a:t> – May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- second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50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71600" y="1988840"/>
            <a:ext cx="7272808" cy="3734229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14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October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fourteenth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October</a:t>
            </a:r>
            <a:endParaRPr lang="cs-CZ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October</a:t>
            </a:r>
            <a:r>
              <a:rPr lang="cs-CZ" dirty="0" smtClean="0"/>
              <a:t> 14 </a:t>
            </a:r>
            <a:r>
              <a:rPr lang="cs-CZ" dirty="0" err="1" smtClean="0"/>
              <a:t>th</a:t>
            </a:r>
            <a:r>
              <a:rPr lang="cs-CZ" dirty="0" smtClean="0"/>
              <a:t> – </a:t>
            </a:r>
            <a:r>
              <a:rPr lang="cs-CZ" dirty="0" err="1" smtClean="0"/>
              <a:t>October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fourteenth</a:t>
            </a:r>
            <a:endParaRPr lang="cs-CZ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30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thirtieth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endParaRPr lang="cs-CZ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err="1" smtClean="0"/>
              <a:t>November</a:t>
            </a:r>
            <a:r>
              <a:rPr lang="cs-CZ" dirty="0" smtClean="0"/>
              <a:t> 30 </a:t>
            </a:r>
            <a:r>
              <a:rPr lang="cs-CZ" dirty="0" err="1" smtClean="0"/>
              <a:t>th</a:t>
            </a:r>
            <a:r>
              <a:rPr lang="cs-CZ" dirty="0" smtClean="0"/>
              <a:t> – </a:t>
            </a:r>
            <a:r>
              <a:rPr lang="cs-CZ" dirty="0" err="1" smtClean="0"/>
              <a:t>November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thirtieth</a:t>
            </a:r>
            <a:endParaRPr lang="cs-CZ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12 </a:t>
            </a:r>
            <a:r>
              <a:rPr lang="cs-CZ" dirty="0" err="1" smtClean="0"/>
              <a:t>th</a:t>
            </a:r>
            <a:r>
              <a:rPr lang="cs-CZ" dirty="0" smtClean="0"/>
              <a:t> June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twelfth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June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June 12 </a:t>
            </a:r>
            <a:r>
              <a:rPr lang="cs-CZ" dirty="0" err="1" smtClean="0"/>
              <a:t>th</a:t>
            </a:r>
            <a:r>
              <a:rPr lang="cs-CZ" dirty="0" smtClean="0"/>
              <a:t> – June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twelfth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22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PŘELOŽ NÁSLEDUJÍCÍ VĚTY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Paní </a:t>
            </a:r>
            <a:r>
              <a:rPr lang="cs-CZ" dirty="0" err="1" smtClean="0"/>
              <a:t>Hill</a:t>
            </a:r>
            <a:r>
              <a:rPr lang="cs-CZ" dirty="0" smtClean="0"/>
              <a:t> má narozeniny 1. května.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2. Babička Běta se narodila 28. prosince.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3. Škola začíná 3. září.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4. Petr byl u zubaře 9. ledna.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99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493336" cy="390203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1. Paní </a:t>
            </a:r>
            <a:r>
              <a:rPr lang="cs-CZ" dirty="0" err="1"/>
              <a:t>Hill</a:t>
            </a:r>
            <a:r>
              <a:rPr lang="cs-CZ" dirty="0"/>
              <a:t> má narozeniny 1. května.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Mrs. </a:t>
            </a:r>
            <a:r>
              <a:rPr lang="cs-CZ" dirty="0" err="1" smtClean="0">
                <a:solidFill>
                  <a:srgbClr val="00B050"/>
                </a:solidFill>
              </a:rPr>
              <a:t>Hill´s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birthday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 on 1 st May.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Mrs. </a:t>
            </a:r>
            <a:r>
              <a:rPr lang="cs-CZ" dirty="0" err="1" smtClean="0">
                <a:solidFill>
                  <a:srgbClr val="00B050"/>
                </a:solidFill>
              </a:rPr>
              <a:t>Hill´s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birthday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  on May 1 st.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2. Babička Běta se narodila 28. prosince.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Grandma</a:t>
            </a:r>
            <a:r>
              <a:rPr lang="cs-CZ" dirty="0" smtClean="0">
                <a:solidFill>
                  <a:srgbClr val="00B050"/>
                </a:solidFill>
              </a:rPr>
              <a:t> Běta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born</a:t>
            </a:r>
            <a:r>
              <a:rPr lang="cs-CZ" dirty="0" smtClean="0">
                <a:solidFill>
                  <a:srgbClr val="00B050"/>
                </a:solidFill>
              </a:rPr>
              <a:t> on 28 </a:t>
            </a:r>
            <a:r>
              <a:rPr lang="cs-CZ" dirty="0" err="1" smtClean="0">
                <a:solidFill>
                  <a:srgbClr val="00B05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December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Grandma</a:t>
            </a:r>
            <a:r>
              <a:rPr lang="cs-CZ" dirty="0" smtClean="0">
                <a:solidFill>
                  <a:srgbClr val="00B050"/>
                </a:solidFill>
              </a:rPr>
              <a:t> Běta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born</a:t>
            </a:r>
            <a:r>
              <a:rPr lang="cs-CZ" dirty="0" smtClean="0">
                <a:solidFill>
                  <a:srgbClr val="00B050"/>
                </a:solidFill>
              </a:rPr>
              <a:t> on </a:t>
            </a:r>
            <a:r>
              <a:rPr lang="cs-CZ" dirty="0" err="1" smtClean="0">
                <a:solidFill>
                  <a:srgbClr val="00B050"/>
                </a:solidFill>
              </a:rPr>
              <a:t>December</a:t>
            </a:r>
            <a:r>
              <a:rPr lang="cs-CZ" dirty="0" smtClean="0">
                <a:solidFill>
                  <a:srgbClr val="00B050"/>
                </a:solidFill>
              </a:rPr>
              <a:t> 28 </a:t>
            </a:r>
            <a:r>
              <a:rPr lang="cs-CZ" dirty="0" err="1" smtClean="0">
                <a:solidFill>
                  <a:srgbClr val="00B05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3. Škola začíná 3. září.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school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starts</a:t>
            </a:r>
            <a:r>
              <a:rPr lang="cs-CZ" dirty="0" smtClean="0">
                <a:solidFill>
                  <a:srgbClr val="00B050"/>
                </a:solidFill>
              </a:rPr>
              <a:t> on 3 </a:t>
            </a:r>
            <a:r>
              <a:rPr lang="cs-CZ" dirty="0" err="1" smtClean="0">
                <a:solidFill>
                  <a:srgbClr val="00B05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September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school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starts</a:t>
            </a:r>
            <a:r>
              <a:rPr lang="cs-CZ" dirty="0" smtClean="0">
                <a:solidFill>
                  <a:srgbClr val="00B050"/>
                </a:solidFill>
              </a:rPr>
              <a:t> on </a:t>
            </a:r>
            <a:r>
              <a:rPr lang="cs-CZ" dirty="0" err="1" smtClean="0">
                <a:solidFill>
                  <a:srgbClr val="00B050"/>
                </a:solidFill>
              </a:rPr>
              <a:t>September</a:t>
            </a:r>
            <a:r>
              <a:rPr lang="cs-CZ" dirty="0" smtClean="0">
                <a:solidFill>
                  <a:srgbClr val="00B050"/>
                </a:solidFill>
              </a:rPr>
              <a:t> 3 </a:t>
            </a:r>
            <a:r>
              <a:rPr lang="cs-CZ" dirty="0" err="1" smtClean="0">
                <a:solidFill>
                  <a:srgbClr val="00B05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4. Petr byl u zubaře 9. ledna.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Peter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dentist</a:t>
            </a:r>
            <a:r>
              <a:rPr lang="cs-CZ" dirty="0" smtClean="0">
                <a:solidFill>
                  <a:srgbClr val="00B050"/>
                </a:solidFill>
              </a:rPr>
              <a:t> on 9 </a:t>
            </a:r>
            <a:r>
              <a:rPr lang="cs-CZ" dirty="0" err="1" smtClean="0">
                <a:solidFill>
                  <a:srgbClr val="00B05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January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Peter </a:t>
            </a:r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dentist</a:t>
            </a:r>
            <a:r>
              <a:rPr lang="cs-CZ" dirty="0" smtClean="0">
                <a:solidFill>
                  <a:srgbClr val="00B050"/>
                </a:solidFill>
              </a:rPr>
              <a:t> on </a:t>
            </a:r>
            <a:r>
              <a:rPr lang="cs-CZ" dirty="0" err="1" smtClean="0">
                <a:solidFill>
                  <a:srgbClr val="00B050"/>
                </a:solidFill>
              </a:rPr>
              <a:t>January</a:t>
            </a:r>
            <a:r>
              <a:rPr lang="cs-CZ" dirty="0" smtClean="0">
                <a:solidFill>
                  <a:srgbClr val="00B050"/>
                </a:solidFill>
              </a:rPr>
              <a:t> 9 </a:t>
            </a:r>
            <a:r>
              <a:rPr lang="cs-CZ" dirty="0" err="1" smtClean="0">
                <a:solidFill>
                  <a:srgbClr val="00B05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57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589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95</TotalTime>
  <Words>666</Words>
  <Application>Microsoft Office PowerPoint</Application>
  <PresentationFormat>Předvádění na obrazovce (4:3)</PresentationFormat>
  <Paragraphs>142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Špendlík</vt:lpstr>
      <vt:lpstr>Prezentace aplikace PowerPoint</vt:lpstr>
      <vt:lpstr>ANOTACE</vt:lpstr>
      <vt:lpstr>KLÍČOVÁ SLOVA</vt:lpstr>
      <vt:lpstr> THE DATE</vt:lpstr>
      <vt:lpstr>PRVNÍ MOŽNOST ZÁPISU</vt:lpstr>
      <vt:lpstr>UŽITÍ VE VĚTĚ</vt:lpstr>
      <vt:lpstr>DRUHÁ MOŽNOST ZÁPISU</vt:lpstr>
      <vt:lpstr>UŽITÍ VE VĚTĚ</vt:lpstr>
      <vt:lpstr>VYSLOV DATUM A POJÉ JEJ SPOJ S NÁPISEM VE DRUHÉM SLOUPEČKU</vt:lpstr>
      <vt:lpstr>ŘEŠENÍ</vt:lpstr>
      <vt:lpstr>VYSLOV A NAPIŠ ANGLICKY OBĚMA ZPŮSOBY</vt:lpstr>
      <vt:lpstr>ŘEŠENÍ</vt:lpstr>
      <vt:lpstr>Prezentace aplikace PowerPoint</vt:lpstr>
      <vt:lpstr>PŘELOŽ NÁSLEDUJÍCÍ VĚTY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11</cp:revision>
  <dcterms:created xsi:type="dcterms:W3CDTF">2012-08-10T07:07:20Z</dcterms:created>
  <dcterms:modified xsi:type="dcterms:W3CDTF">2012-11-20T18:36:56Z</dcterms:modified>
</cp:coreProperties>
</file>