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2EE7-4AA6-4804-BF5A-45DBECB32A0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B75CBAD-9101-4663-AD47-071B9A0578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2EE7-4AA6-4804-BF5A-45DBECB32A0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B75CBAD-9101-4663-AD47-071B9A0578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2EE7-4AA6-4804-BF5A-45DBECB32A0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B75CBAD-9101-4663-AD47-071B9A0578E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7222EE7-4AA6-4804-BF5A-45DBECB32A0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5CBAD-9101-4663-AD47-071B9A0578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2EE7-4AA6-4804-BF5A-45DBECB32A0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B75CBAD-9101-4663-AD47-071B9A0578E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2EE7-4AA6-4804-BF5A-45DBECB32A0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B75CBAD-9101-4663-AD47-071B9A0578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2EE7-4AA6-4804-BF5A-45DBECB32A0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B75CBAD-9101-4663-AD47-071B9A0578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B75CBAD-9101-4663-AD47-071B9A0578E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2EE7-4AA6-4804-BF5A-45DBECB32A0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B75CBAD-9101-4663-AD47-071B9A0578E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7222EE7-4AA6-4804-BF5A-45DBECB32A0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2EE7-4AA6-4804-BF5A-45DBECB32A0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75CBAD-9101-4663-AD47-071B9A0578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B75CBAD-9101-4663-AD47-071B9A0578E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2EE7-4AA6-4804-BF5A-45DBECB32A0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7222EE7-4AA6-4804-BF5A-45DBECB32A0D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B75CBAD-9101-4663-AD47-071B9A0578E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492896"/>
            <a:ext cx="8064896" cy="4365104"/>
          </a:xfrm>
        </p:spPr>
        <p:txBody>
          <a:bodyPr>
            <a:norm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projekt v rámci vzdělávacího programu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VZDĚLÁNÍ PRO KONKURENCESCHOPNOST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ŠABLONA ČÍSLO: III/2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NÁZEV:  INOVACE A ZKVALITNĚNÍ VÝUKY PROSTŘEDNICTVÍM ICT</a:t>
            </a:r>
          </a:p>
          <a:p>
            <a:pPr algn="just"/>
            <a:endParaRPr lang="cs-CZ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dirty="0">
                <a:latin typeface="Arial" pitchFamily="34" charset="0"/>
                <a:cs typeface="Arial" pitchFamily="34" charset="0"/>
              </a:rPr>
              <a:t>PŘEDMĚT: MATEMATIKA</a:t>
            </a:r>
          </a:p>
          <a:p>
            <a:pPr algn="just"/>
            <a:r>
              <a:rPr lang="cs-CZ" dirty="0">
                <a:latin typeface="Arial" pitchFamily="34" charset="0"/>
                <a:cs typeface="Arial" pitchFamily="34" charset="0"/>
              </a:rPr>
              <a:t>ROČNÍK:  V.</a:t>
            </a:r>
          </a:p>
          <a:p>
            <a:pPr algn="just"/>
            <a:r>
              <a:rPr lang="cs-CZ" dirty="0">
                <a:latin typeface="Arial" pitchFamily="34" charset="0"/>
                <a:cs typeface="Arial" pitchFamily="34" charset="0"/>
              </a:rPr>
              <a:t>TÉMA: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PÍSEMNÉ DĚLENÍ DVOJCIFERNÝM DĚLITELEM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dirty="0">
                <a:latin typeface="Arial" pitchFamily="34" charset="0"/>
                <a:cs typeface="Arial" pitchFamily="34" charset="0"/>
              </a:rPr>
              <a:t>AUTOR: MGR. EVA JANOUŠKOVÁ</a:t>
            </a:r>
          </a:p>
          <a:p>
            <a:pPr algn="just"/>
            <a:r>
              <a:rPr lang="cs-CZ" dirty="0">
                <a:latin typeface="Arial" pitchFamily="34" charset="0"/>
                <a:cs typeface="Arial" pitchFamily="34" charset="0"/>
              </a:rPr>
              <a:t>DATUM VYTVOŘENÍ: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13.12.2012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algn="just"/>
            <a:endParaRPr lang="cs-CZ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                   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VY_32_INOVACE_27 </a:t>
            </a:r>
            <a:r>
              <a:rPr lang="cs-CZ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_EJ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7509712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1534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42900" indent="-342900" algn="just">
              <a:buFont typeface="Wingdings" pitchFamily="2" charset="2"/>
              <a:buChar char="v"/>
            </a:pPr>
            <a:r>
              <a:rPr lang="cs-CZ" dirty="0"/>
              <a:t>prezentace je vytvořena jako doplňující materiál k učivu </a:t>
            </a:r>
            <a:r>
              <a:rPr lang="cs-CZ" dirty="0" smtClean="0"/>
              <a:t>písemné dělení dvojciferným dělitelem </a:t>
            </a:r>
            <a:r>
              <a:rPr lang="cs-CZ" dirty="0"/>
              <a:t>pro 5. ročník</a:t>
            </a:r>
          </a:p>
          <a:p>
            <a:pPr marL="342900" indent="-342900" algn="just">
              <a:buFont typeface="Wingdings" pitchFamily="2" charset="2"/>
              <a:buChar char="v"/>
            </a:pPr>
            <a:r>
              <a:rPr lang="cs-CZ" dirty="0"/>
              <a:t>žáci se seznamují se základními </a:t>
            </a:r>
            <a:r>
              <a:rPr lang="cs-CZ" dirty="0" smtClean="0"/>
              <a:t>kroky a pravidly při dělení dvojciferným dělitelem</a:t>
            </a:r>
            <a:endParaRPr lang="cs-CZ" dirty="0"/>
          </a:p>
          <a:p>
            <a:pPr marL="342900" indent="-342900" algn="just">
              <a:buFont typeface="Wingdings" pitchFamily="2" charset="2"/>
              <a:buChar char="v"/>
            </a:pPr>
            <a:r>
              <a:rPr lang="cs-CZ" dirty="0"/>
              <a:t>v </a:t>
            </a:r>
            <a:r>
              <a:rPr lang="cs-CZ" dirty="0" smtClean="0"/>
              <a:t>zadaných příkladech si procvičují dělení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228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just">
              <a:buFont typeface="Wingdings" pitchFamily="2" charset="2"/>
              <a:buChar char="v"/>
            </a:pPr>
            <a:r>
              <a:rPr lang="cs-CZ" dirty="0" smtClean="0"/>
              <a:t>dělenec</a:t>
            </a:r>
          </a:p>
          <a:p>
            <a:pPr marL="285750" indent="-285750" algn="just">
              <a:buFont typeface="Wingdings" pitchFamily="2" charset="2"/>
              <a:buChar char="v"/>
            </a:pPr>
            <a:r>
              <a:rPr lang="cs-CZ" dirty="0" smtClean="0"/>
              <a:t>Dvojciferný dělitel</a:t>
            </a:r>
          </a:p>
          <a:p>
            <a:pPr marL="285750" indent="-285750" algn="just">
              <a:buFont typeface="Wingdings" pitchFamily="2" charset="2"/>
              <a:buChar char="v"/>
            </a:pPr>
            <a:r>
              <a:rPr lang="cs-CZ" dirty="0" smtClean="0"/>
              <a:t>podíl</a:t>
            </a:r>
          </a:p>
          <a:p>
            <a:pPr marL="285750" indent="-285750" algn="just">
              <a:buFont typeface="Wingdings" pitchFamily="2" charset="2"/>
              <a:buChar char="v"/>
            </a:pPr>
            <a:r>
              <a:rPr lang="cs-CZ" dirty="0" smtClean="0"/>
              <a:t>zbytek</a:t>
            </a:r>
            <a:endParaRPr lang="cs-CZ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Klíčová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0857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PÍSEMNÉ DĚLENÍ DVOJCIFERNÝM DĚLITELEM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843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KROKY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číslo, které se při dělení označí nesmí být menší než dělitel</a:t>
            </a:r>
          </a:p>
          <a:p>
            <a:r>
              <a:rPr lang="cs-CZ" dirty="0" smtClean="0"/>
              <a:t>nesmí </a:t>
            </a:r>
            <a:r>
              <a:rPr lang="cs-CZ" dirty="0" smtClean="0"/>
              <a:t>být ani příliš velké</a:t>
            </a:r>
          </a:p>
          <a:p>
            <a:r>
              <a:rPr lang="cs-CZ" dirty="0"/>
              <a:t>p</a:t>
            </a:r>
            <a:r>
              <a:rPr lang="cs-CZ" dirty="0" smtClean="0"/>
              <a:t>ři dělení si v zátrzích pomáháme zaokrouhlením dělence i dělitele na 10</a:t>
            </a:r>
          </a:p>
          <a:p>
            <a:r>
              <a:rPr lang="cs-CZ" dirty="0"/>
              <a:t>z</a:t>
            </a:r>
            <a:r>
              <a:rPr lang="cs-CZ" dirty="0" smtClean="0"/>
              <a:t>bytky musí být menší než dělitel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6576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18720" cy="52143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dirty="0" smtClean="0">
                <a:solidFill>
                  <a:srgbClr val="0070C0"/>
                </a:solidFill>
              </a:rPr>
              <a:t>5 0 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3</a:t>
            </a:r>
            <a:r>
              <a:rPr lang="cs-CZ" dirty="0" smtClean="0"/>
              <a:t> : </a:t>
            </a:r>
            <a:r>
              <a:rPr lang="cs-CZ" dirty="0" smtClean="0">
                <a:solidFill>
                  <a:srgbClr val="C00000"/>
                </a:solidFill>
              </a:rPr>
              <a:t>2 2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0070C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1   </a:t>
            </a:r>
            <a:r>
              <a:rPr lang="cs-CZ" dirty="0" err="1" smtClean="0"/>
              <a:t>zk</a:t>
            </a:r>
            <a:r>
              <a:rPr lang="cs-CZ" dirty="0" smtClean="0"/>
              <a:t>.:    231             5082</a:t>
            </a: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u="sng" dirty="0" smtClean="0"/>
              <a:t> - 44</a:t>
            </a:r>
            <a:r>
              <a:rPr lang="cs-CZ" dirty="0" smtClean="0"/>
              <a:t>                                        </a:t>
            </a:r>
            <a:r>
              <a:rPr lang="cs-CZ" u="sng" dirty="0" smtClean="0"/>
              <a:t> . 22  </a:t>
            </a:r>
            <a:r>
              <a:rPr lang="cs-CZ" dirty="0" smtClean="0"/>
              <a:t>      </a:t>
            </a:r>
            <a:r>
              <a:rPr lang="cs-CZ" u="sng" dirty="0" smtClean="0"/>
              <a:t>+       11</a:t>
            </a:r>
          </a:p>
          <a:p>
            <a:pPr marL="0" indent="0">
              <a:buNone/>
            </a:pPr>
            <a:r>
              <a:rPr lang="cs-CZ" dirty="0" smtClean="0"/>
              <a:t>                   </a:t>
            </a:r>
            <a:r>
              <a:rPr lang="cs-CZ" dirty="0" smtClean="0">
                <a:solidFill>
                  <a:srgbClr val="FF0000"/>
                </a:solidFill>
              </a:rPr>
              <a:t>69                                     </a:t>
            </a:r>
            <a:r>
              <a:rPr lang="cs-CZ" dirty="0" smtClean="0"/>
              <a:t>462 </a:t>
            </a:r>
            <a:r>
              <a:rPr lang="cs-CZ" dirty="0" smtClean="0">
                <a:solidFill>
                  <a:srgbClr val="FF0000"/>
                </a:solidFill>
              </a:rPr>
              <a:t>           </a:t>
            </a:r>
            <a:r>
              <a:rPr lang="cs-CZ" dirty="0" smtClean="0"/>
              <a:t>5093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  </a:t>
            </a:r>
            <a:r>
              <a:rPr lang="cs-CZ" u="sng" dirty="0" smtClean="0"/>
              <a:t>- 66 </a:t>
            </a:r>
            <a:r>
              <a:rPr lang="cs-CZ" dirty="0" smtClean="0"/>
              <a:t>                                </a:t>
            </a:r>
            <a:r>
              <a:rPr lang="cs-CZ" u="sng" dirty="0" smtClean="0"/>
              <a:t> 462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33                                5082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u="sng" dirty="0" smtClean="0"/>
              <a:t> - 22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11</a:t>
            </a:r>
            <a:endParaRPr lang="cs-CZ" dirty="0"/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562503" y="1988840"/>
            <a:ext cx="2304256" cy="750018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r>
              <a:rPr lang="cs-CZ" dirty="0" smtClean="0"/>
              <a:t>ako 50 : 20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714631" y="2336749"/>
            <a:ext cx="0" cy="8042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195736" y="2336749"/>
            <a:ext cx="864096" cy="8042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ravoúhlá spojnice 9"/>
          <p:cNvCxnSpPr/>
          <p:nvPr/>
        </p:nvCxnSpPr>
        <p:spPr>
          <a:xfrm rot="10800000" flipV="1">
            <a:off x="1547664" y="3356992"/>
            <a:ext cx="504056" cy="144016"/>
          </a:xfrm>
          <a:prstGeom prst="bentConnector3">
            <a:avLst>
              <a:gd name="adj1" fmla="val 327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5226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VYDĚL NÁSLEDUJÍCÍ PŘÍKLADY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12 782 : 31 =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10 129 : 42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0213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8 202 : 19 =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27 426 : 60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922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12 </a:t>
            </a:r>
            <a:r>
              <a:rPr lang="cs-CZ" dirty="0"/>
              <a:t>782 : 31 </a:t>
            </a:r>
            <a:r>
              <a:rPr lang="cs-CZ" dirty="0" smtClean="0"/>
              <a:t>= 412</a:t>
            </a:r>
          </a:p>
          <a:p>
            <a:pPr marL="0" indent="0">
              <a:buNone/>
            </a:pPr>
            <a:r>
              <a:rPr lang="cs-CZ" u="sng" dirty="0"/>
              <a:t> </a:t>
            </a:r>
            <a:r>
              <a:rPr lang="cs-CZ" u="sng" dirty="0" smtClean="0"/>
              <a:t>   -  124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38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u="sng" dirty="0" smtClean="0"/>
              <a:t>- 31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72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u="sng" dirty="0" smtClean="0"/>
              <a:t>-  62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C00000"/>
                </a:solidFill>
              </a:rPr>
              <a:t>10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10 </a:t>
            </a:r>
            <a:r>
              <a:rPr lang="cs-CZ" dirty="0"/>
              <a:t>129 : 42 </a:t>
            </a:r>
            <a:r>
              <a:rPr lang="cs-CZ" dirty="0" smtClean="0"/>
              <a:t>=241</a:t>
            </a:r>
            <a:endParaRPr lang="cs-CZ" dirty="0"/>
          </a:p>
          <a:p>
            <a:pPr marL="0" indent="0">
              <a:buNone/>
            </a:pPr>
            <a:r>
              <a:rPr lang="cs-CZ" u="sng" dirty="0" smtClean="0"/>
              <a:t>    - 84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1 72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u="sng" dirty="0" smtClean="0"/>
              <a:t>- 168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49</a:t>
            </a:r>
          </a:p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u="sng" dirty="0" smtClean="0"/>
              <a:t>- 42</a:t>
            </a:r>
            <a:endParaRPr lang="cs-CZ" u="sng" dirty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dirty="0" smtClean="0">
                <a:solidFill>
                  <a:srgbClr val="C00000"/>
                </a:solidFill>
              </a:rPr>
              <a:t>7</a:t>
            </a:r>
            <a:endParaRPr lang="cs-CZ" dirty="0">
              <a:solidFill>
                <a:srgbClr val="C00000"/>
              </a:solidFill>
            </a:endParaRPr>
          </a:p>
        </p:txBody>
      </p:sp>
      <p:cxnSp>
        <p:nvCxnSpPr>
          <p:cNvPr id="6" name="Pravoúhlá spojnice 5"/>
          <p:cNvCxnSpPr/>
          <p:nvPr/>
        </p:nvCxnSpPr>
        <p:spPr>
          <a:xfrm rot="10800000" flipV="1">
            <a:off x="893168" y="1686388"/>
            <a:ext cx="576064" cy="144016"/>
          </a:xfrm>
          <a:prstGeom prst="bentConnector3">
            <a:avLst>
              <a:gd name="adj1" fmla="val 670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ravoúhlá spojnice 8"/>
          <p:cNvCxnSpPr/>
          <p:nvPr/>
        </p:nvCxnSpPr>
        <p:spPr>
          <a:xfrm rot="10800000" flipV="1">
            <a:off x="5364088" y="1674137"/>
            <a:ext cx="504056" cy="144017"/>
          </a:xfrm>
          <a:prstGeom prst="bentConnector3">
            <a:avLst>
              <a:gd name="adj1" fmla="val 2526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677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8 </a:t>
            </a:r>
            <a:r>
              <a:rPr lang="cs-CZ" dirty="0"/>
              <a:t>202 : 19 </a:t>
            </a:r>
            <a:r>
              <a:rPr lang="cs-CZ" dirty="0" smtClean="0"/>
              <a:t>=431</a:t>
            </a:r>
          </a:p>
          <a:p>
            <a:pPr marL="0" indent="0">
              <a:buNone/>
            </a:pPr>
            <a:r>
              <a:rPr lang="cs-CZ" u="sng" dirty="0"/>
              <a:t> </a:t>
            </a:r>
            <a:r>
              <a:rPr lang="cs-CZ" u="sng" dirty="0" smtClean="0"/>
              <a:t>  - 76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60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u="sng" dirty="0" smtClean="0"/>
              <a:t>- 57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32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u="sng" dirty="0" smtClean="0"/>
              <a:t>- 19</a:t>
            </a:r>
            <a:endParaRPr lang="cs-CZ" u="sng" dirty="0"/>
          </a:p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dirty="0" smtClean="0">
                <a:solidFill>
                  <a:srgbClr val="C00000"/>
                </a:solidFill>
              </a:rPr>
              <a:t>13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27 </a:t>
            </a:r>
            <a:r>
              <a:rPr lang="cs-CZ" dirty="0"/>
              <a:t>426 : 60 </a:t>
            </a:r>
            <a:r>
              <a:rPr lang="cs-CZ" dirty="0" smtClean="0"/>
              <a:t>=457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u="sng" dirty="0" smtClean="0"/>
              <a:t> - 240</a:t>
            </a:r>
            <a:endParaRPr lang="cs-CZ" u="sng" dirty="0"/>
          </a:p>
          <a:p>
            <a:pPr marL="0" indent="0">
              <a:buNone/>
            </a:pPr>
            <a:r>
              <a:rPr lang="cs-CZ" dirty="0" smtClean="0"/>
              <a:t>           342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u="sng" dirty="0" smtClean="0"/>
              <a:t>- 300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426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u="sng" dirty="0" smtClean="0"/>
              <a:t> - 420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smtClean="0">
                <a:solidFill>
                  <a:srgbClr val="C00000"/>
                </a:solidFill>
              </a:rPr>
              <a:t>6</a:t>
            </a:r>
            <a:endParaRPr lang="cs-CZ" dirty="0">
              <a:solidFill>
                <a:srgbClr val="C00000"/>
              </a:solidFill>
            </a:endParaRPr>
          </a:p>
        </p:txBody>
      </p:sp>
      <p:cxnSp>
        <p:nvCxnSpPr>
          <p:cNvPr id="6" name="Pravoúhlá spojnice 5"/>
          <p:cNvCxnSpPr/>
          <p:nvPr/>
        </p:nvCxnSpPr>
        <p:spPr>
          <a:xfrm rot="10800000" flipV="1">
            <a:off x="827584" y="1714097"/>
            <a:ext cx="360040" cy="72008"/>
          </a:xfrm>
          <a:prstGeom prst="bentConnector3">
            <a:avLst>
              <a:gd name="adj1" fmla="val -11569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ravoúhlá spojnice 8"/>
          <p:cNvCxnSpPr/>
          <p:nvPr/>
        </p:nvCxnSpPr>
        <p:spPr>
          <a:xfrm rot="10800000" flipV="1">
            <a:off x="5508104" y="1714096"/>
            <a:ext cx="648072" cy="72009"/>
          </a:xfrm>
          <a:prstGeom prst="bentConnector3">
            <a:avLst>
              <a:gd name="adj1" fmla="val 83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070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10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164</TotalTime>
  <Words>293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ANOTACE</vt:lpstr>
      <vt:lpstr>Klíčová slova</vt:lpstr>
      <vt:lpstr>PÍSEMNÉ DĚLENÍ DVOJCIFERNÝM DĚLITELEM</vt:lpstr>
      <vt:lpstr>ZÁKLADNÍ KROKY</vt:lpstr>
      <vt:lpstr>PŘÍKLAD</vt:lpstr>
      <vt:lpstr>VYDĚL NÁSLEDUJÍCÍ PŘÍKLADY</vt:lpstr>
      <vt:lpstr>Prezentace aplikace PowerPoint</vt:lpstr>
      <vt:lpstr>ŘEŠENÍ</vt:lpstr>
      <vt:lpstr>Prezentace aplikace PowerPoint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 Koláčková</cp:lastModifiedBy>
  <cp:revision>8</cp:revision>
  <dcterms:created xsi:type="dcterms:W3CDTF">2012-12-13T20:50:33Z</dcterms:created>
  <dcterms:modified xsi:type="dcterms:W3CDTF">2013-04-17T11:08:18Z</dcterms:modified>
</cp:coreProperties>
</file>