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4" r:id="rId9"/>
    <p:sldId id="267" r:id="rId10"/>
    <p:sldId id="268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6000"/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A0E6D-51A7-4E64-8CDB-B90ECA77B20D}" type="datetimeFigureOut">
              <a:rPr lang="cs-CZ" smtClean="0"/>
              <a:pPr/>
              <a:t>27.5.2012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517C9-6206-48AE-AB8D-DB67305DD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lib.cz/cz/image/id2171/" TargetMode="External"/><Relationship Id="rId2" Type="http://schemas.openxmlformats.org/officeDocument/2006/relationships/hyperlink" Target="http://ucivo.webnode.cz/album/bezobratli/mnohonozky-mnohonozka-zemni-jp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civo.webnode.cz/album/bezobratli/mnohonozky-svinule-jpg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olib.cz/cz/taxonimage/id64608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1470025"/>
          </a:xfrm>
        </p:spPr>
        <p:txBody>
          <a:bodyPr>
            <a:normAutofit/>
          </a:bodyPr>
          <a:lstStyle/>
          <a:p>
            <a:r>
              <a:rPr lang="cs-CZ" sz="4000" dirty="0"/>
              <a:t/>
            </a:r>
            <a:br>
              <a:rPr lang="cs-CZ" sz="4000" dirty="0"/>
            </a:br>
            <a:endParaRPr lang="cs-CZ" sz="4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57224" y="2143116"/>
            <a:ext cx="7572428" cy="4214842"/>
          </a:xfrm>
        </p:spPr>
        <p:txBody>
          <a:bodyPr>
            <a:normAutofit fontScale="47500" lnSpcReduction="20000"/>
          </a:bodyPr>
          <a:lstStyle/>
          <a:p>
            <a:endParaRPr lang="cs-CZ" sz="2400" b="1" dirty="0" smtClean="0"/>
          </a:p>
          <a:p>
            <a:endParaRPr lang="cs-CZ" sz="2400" b="1" dirty="0"/>
          </a:p>
          <a:p>
            <a:r>
              <a:rPr lang="cs-CZ" sz="29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ZÁKLADNÍ </a:t>
            </a:r>
            <a:r>
              <a:rPr lang="cs-CZ" sz="29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ŠKOLA SLOVAN, KROMĚŘÍŽ, PŘÍSPĚVKOVÁ ORGANIZACE</a:t>
            </a:r>
            <a:endParaRPr lang="cs-CZ" sz="29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ZEYEROVA 3354, 767 01 KROMĚŘÍŽ</a:t>
            </a:r>
            <a:endParaRPr lang="cs-CZ" sz="29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projekt v rámci vzdělávacího programu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VZDĚLÁNÍ PRO KONKURENCESCHOPNOST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ŠABLONA ČÍSLO: III/2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NÁZEV:  INOVACE A ZKVALITNĚNÍ VÝUKY PROSTŘEDNICTVÍM ICT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PŘEDMĚT:  PŘÍRODOPIS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ROČNÍK:  </a:t>
            </a:r>
            <a:r>
              <a:rPr lang="cs-CZ" sz="29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VI.</a:t>
            </a:r>
            <a:endParaRPr lang="cs-CZ" sz="29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TÉMA: </a:t>
            </a:r>
            <a:r>
              <a:rPr lang="cs-CZ" sz="29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VZDUŠNICOVCI</a:t>
            </a:r>
            <a:endParaRPr lang="cs-CZ" sz="29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AUTOR: MGR. ROMANA HOLUBOVÁ</a:t>
            </a:r>
          </a:p>
          <a:p>
            <a:r>
              <a:rPr lang="cs-CZ" sz="29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DATUM VYTVOŘENÍ: </a:t>
            </a:r>
            <a:r>
              <a:rPr lang="cs-CZ" sz="29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10. 3. 2012</a:t>
            </a:r>
            <a:endParaRPr lang="cs-CZ" sz="29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VY_32_INOVACE_36_RH </a:t>
            </a:r>
            <a:endParaRPr lang="cs-CZ" sz="29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785794"/>
            <a:ext cx="4257675" cy="10858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080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Anotace </a:t>
            </a:r>
            <a:endParaRPr lang="cs-CZ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554"/>
            <a:ext cx="8229600" cy="5165766"/>
          </a:xfrm>
        </p:spPr>
        <p:txBody>
          <a:bodyPr>
            <a:noAutofit/>
          </a:bodyPr>
          <a:lstStyle/>
          <a:p>
            <a:r>
              <a:rPr lang="cs-CZ" sz="1200" dirty="0" smtClean="0"/>
              <a:t>Prezentace je vytvořena jako doplněk k učivu </a:t>
            </a:r>
            <a:r>
              <a:rPr lang="cs-CZ" sz="1200" dirty="0" smtClean="0"/>
              <a:t>6. </a:t>
            </a:r>
            <a:r>
              <a:rPr lang="cs-CZ" sz="1200" dirty="0" smtClean="0"/>
              <a:t>ročníku </a:t>
            </a:r>
            <a:r>
              <a:rPr lang="cs-CZ" sz="1200" dirty="0" smtClean="0"/>
              <a:t>Vzdušnicovci.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dirty="0" smtClean="0"/>
              <a:t>Prezentace je určena pro práci na interaktivní tabuli.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dirty="0" smtClean="0"/>
              <a:t>V rámci prezentace se žáci:</a:t>
            </a:r>
          </a:p>
          <a:p>
            <a:r>
              <a:rPr lang="cs-CZ" sz="1200" dirty="0" smtClean="0"/>
              <a:t>seznámí s </a:t>
            </a:r>
            <a:r>
              <a:rPr lang="cs-CZ" sz="1200" dirty="0" smtClean="0"/>
              <a:t>charakteristikou vzdušnicovců, jejich dělením a zástupci</a:t>
            </a:r>
            <a:endParaRPr lang="cs-CZ" sz="1200" dirty="0" smtClean="0"/>
          </a:p>
          <a:p>
            <a:r>
              <a:rPr lang="cs-CZ" sz="1200" dirty="0" smtClean="0"/>
              <a:t>na závěr si zopakují učivo formou samostatné práce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dirty="0" smtClean="0"/>
              <a:t>Prezentace obsahuje</a:t>
            </a:r>
          </a:p>
          <a:p>
            <a:r>
              <a:rPr lang="cs-CZ" sz="1200" dirty="0" smtClean="0"/>
              <a:t>hypertextové odkazy</a:t>
            </a:r>
          </a:p>
          <a:p>
            <a:r>
              <a:rPr lang="cs-CZ" sz="1200" dirty="0" smtClean="0"/>
              <a:t>samostatnou práci (přesmyčku a spojování)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 </a:t>
            </a:r>
          </a:p>
          <a:p>
            <a:r>
              <a:rPr lang="cs-CZ" sz="1200" dirty="0" smtClean="0"/>
              <a:t>Speciální vzdělávací potřeby</a:t>
            </a:r>
          </a:p>
          <a:p>
            <a:r>
              <a:rPr lang="cs-CZ" sz="1200" dirty="0" smtClean="0"/>
              <a:t>žádné</a:t>
            </a:r>
          </a:p>
          <a:p>
            <a:pPr marL="0" indent="0">
              <a:buNone/>
            </a:pPr>
            <a:r>
              <a:rPr lang="cs-CZ" sz="1200" dirty="0" smtClean="0"/>
              <a:t> </a:t>
            </a:r>
          </a:p>
          <a:p>
            <a:r>
              <a:rPr lang="cs-CZ" sz="1200" dirty="0" smtClean="0"/>
              <a:t>Délka aktivity  </a:t>
            </a:r>
            <a:endParaRPr lang="cs-CZ" sz="1200" dirty="0" smtClean="0"/>
          </a:p>
          <a:p>
            <a:r>
              <a:rPr lang="cs-CZ" sz="1200" dirty="0" smtClean="0"/>
              <a:t>30 minut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Zkušenosti z pilotáže</a:t>
            </a:r>
          </a:p>
          <a:p>
            <a:r>
              <a:rPr lang="cs-CZ" sz="1200" dirty="0" smtClean="0"/>
              <a:t>žáci se seznámili se </a:t>
            </a:r>
            <a:r>
              <a:rPr lang="cs-CZ" sz="1200" dirty="0" err="1" smtClean="0"/>
              <a:t>vzdušnicovci</a:t>
            </a:r>
            <a:endParaRPr lang="cs-CZ" sz="1200" dirty="0" smtClean="0"/>
          </a:p>
          <a:p>
            <a:r>
              <a:rPr lang="cs-CZ" sz="1200" dirty="0" smtClean="0"/>
              <a:t>žáky zaujala samostatná práce</a:t>
            </a:r>
            <a:endParaRPr lang="cs-CZ" sz="1200" dirty="0" smtClean="0"/>
          </a:p>
          <a:p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3074852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1000108"/>
            <a:ext cx="7772400" cy="1470025"/>
          </a:xfrm>
        </p:spPr>
        <p:txBody>
          <a:bodyPr/>
          <a:lstStyle/>
          <a:p>
            <a:r>
              <a:rPr lang="cs-CZ" b="1" dirty="0" smtClean="0"/>
              <a:t>Vzdušnicovci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28934"/>
            <a:ext cx="6400800" cy="270986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 charakteristika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 mnohonožky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 stonožky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 chvostoskoci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4615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Charakteristika vzdušnicovců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dirty="0" smtClean="0"/>
              <a:t>nejpočetnější skupina členovců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dýchají vzdušnicemi -&gt; kyslík přímo ke tkáním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1 pár tykadel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převážně suchozemští</a:t>
            </a:r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dělení</a:t>
            </a:r>
            <a:r>
              <a:rPr lang="cs-CZ" sz="2000" dirty="0" smtClean="0"/>
              <a:t>: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mnohonožky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stonožky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chvostoskoci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hmyz</a:t>
            </a:r>
            <a:endParaRPr lang="cs-CZ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77472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Mnohonožky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071678"/>
            <a:ext cx="8229600" cy="325755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dirty="0" smtClean="0"/>
              <a:t>článkované tělo protáhlé, na průřezu kruhovité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2 články srůstají -&gt; 1 článek nese 2 páry končetin na břiše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býložravci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krunýř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výskyt: pod kameny, listím, pod kůrou</a:t>
            </a:r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Pozn</a:t>
            </a:r>
            <a:r>
              <a:rPr lang="cs-CZ" sz="2000" dirty="0" smtClean="0"/>
              <a:t>.: v tropech až 30 cm dlouhé</a:t>
            </a:r>
          </a:p>
          <a:p>
            <a:pPr>
              <a:buFont typeface="Wingdings" pitchFamily="2" charset="2"/>
              <a:buChar char="§"/>
            </a:pPr>
            <a:endParaRPr lang="cs-CZ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552637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mnohonožka </a:t>
            </a:r>
            <a:r>
              <a:rPr lang="cs-CZ" sz="2000" u="sng" dirty="0" smtClean="0"/>
              <a:t>zemní</a:t>
            </a:r>
            <a:r>
              <a:rPr lang="cs-CZ" sz="20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>
                <a:hlinkClick r:id="rId2"/>
              </a:rPr>
              <a:t>http://ucivo.webnode.cz/album/bezobratli/mnohonozky-mnohonozka-zemni-jpg</a:t>
            </a:r>
            <a:r>
              <a:rPr lang="cs-CZ" sz="2000" dirty="0" smtClean="0">
                <a:hlinkClick r:id="rId2"/>
              </a:rPr>
              <a:t>/</a:t>
            </a:r>
            <a:endParaRPr lang="cs-CZ" sz="2000" dirty="0" smtClean="0"/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sz="2000" u="sng" dirty="0"/>
              <a:t>plochule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>
                <a:hlinkClick r:id="rId3"/>
              </a:rPr>
              <a:t>http://www.biolib.cz/cz/image/id2171</a:t>
            </a:r>
            <a:r>
              <a:rPr lang="cs-CZ" sz="2000" dirty="0" smtClean="0">
                <a:hlinkClick r:id="rId3"/>
              </a:rPr>
              <a:t>/</a:t>
            </a:r>
            <a:endParaRPr lang="cs-CZ" sz="2000" dirty="0" smtClean="0"/>
          </a:p>
          <a:p>
            <a:pPr>
              <a:buFont typeface="Wingdings" pitchFamily="2" charset="2"/>
              <a:buChar char="§"/>
            </a:pPr>
            <a:endParaRPr lang="cs-CZ" sz="2000" dirty="0"/>
          </a:p>
          <a:p>
            <a:pPr>
              <a:buFont typeface="Wingdings" pitchFamily="2" charset="2"/>
              <a:buChar char="§"/>
            </a:pPr>
            <a:r>
              <a:rPr lang="cs-CZ" sz="2000" u="sng" dirty="0"/>
              <a:t>svinule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>
                <a:hlinkClick r:id="rId4"/>
              </a:rPr>
              <a:t>http://ucivo.webnode.cz/album/bezobratli/mnohonozky-svinule-jpg</a:t>
            </a:r>
            <a:r>
              <a:rPr lang="cs-CZ" sz="2000" dirty="0" smtClean="0">
                <a:hlinkClick r:id="rId4"/>
              </a:rPr>
              <a:t>/</a:t>
            </a:r>
            <a:endParaRPr lang="cs-CZ" sz="2000" dirty="0" smtClean="0"/>
          </a:p>
          <a:p>
            <a:pPr>
              <a:buFont typeface="Wingdings" pitchFamily="2" charset="2"/>
              <a:buChar char="§"/>
            </a:pPr>
            <a:endParaRPr lang="cs-CZ" sz="2000" dirty="0"/>
          </a:p>
          <a:p>
            <a:pPr>
              <a:buFont typeface="Wingdings" pitchFamily="2" charset="2"/>
              <a:buChar char="§"/>
            </a:pPr>
            <a:endParaRPr lang="cs-CZ" sz="2000" dirty="0"/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endParaRPr lang="cs-CZ" sz="2000" dirty="0"/>
          </a:p>
          <a:p>
            <a:pPr>
              <a:buFont typeface="Wingdings" pitchFamily="2" charset="2"/>
              <a:buChar char="§"/>
            </a:pPr>
            <a:endParaRPr lang="cs-CZ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Stonožky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6104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dirty="0" smtClean="0"/>
              <a:t>zploštělé tělo, měkký krunýř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1 článek nese 1 pár končetin (vyrůstají z boku)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první článek – kusadlové nožky s jedovou žlázou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dravé</a:t>
            </a:r>
          </a:p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stonožka </a:t>
            </a:r>
            <a:r>
              <a:rPr lang="cs-CZ" sz="2000" u="sng" dirty="0" smtClean="0"/>
              <a:t>škvorová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>
                <a:hlinkClick r:id="rId2"/>
              </a:rPr>
              <a:t>http://www.biolib.cz/cz/taxonimage/id64608</a:t>
            </a:r>
            <a:r>
              <a:rPr lang="cs-CZ" sz="2000" dirty="0" smtClean="0">
                <a:hlinkClick r:id="rId2"/>
              </a:rPr>
              <a:t>/</a:t>
            </a:r>
            <a:endParaRPr lang="cs-CZ" sz="2000" dirty="0" smtClean="0"/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zemivka</a:t>
            </a:r>
          </a:p>
          <a:p>
            <a:pPr>
              <a:buFont typeface="Wingdings" pitchFamily="2" charset="2"/>
              <a:buChar char="§"/>
            </a:pPr>
            <a:endParaRPr lang="cs-CZ" sz="2000" u="sng" dirty="0"/>
          </a:p>
          <a:p>
            <a:pPr>
              <a:buFont typeface="Wingdings" pitchFamily="2" charset="2"/>
              <a:buChar char="§"/>
            </a:pPr>
            <a:r>
              <a:rPr lang="cs-CZ" sz="2000" u="sng" dirty="0"/>
              <a:t>strašník</a:t>
            </a:r>
          </a:p>
          <a:p>
            <a:pPr>
              <a:buFont typeface="Wingdings" pitchFamily="2" charset="2"/>
              <a:buChar char="§"/>
            </a:pPr>
            <a:endParaRPr lang="cs-CZ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Chvostoskoci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dirty="0" smtClean="0"/>
              <a:t>drobní půdní živočichové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destruenti -&gt; humus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na zadečku skákací aparát</a:t>
            </a:r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huňatka</a:t>
            </a:r>
          </a:p>
          <a:p>
            <a:pPr>
              <a:buFont typeface="Wingdings" pitchFamily="2" charset="2"/>
              <a:buChar char="§"/>
            </a:pPr>
            <a:endParaRPr lang="cs-CZ" sz="2000" u="sng" dirty="0"/>
          </a:p>
          <a:p>
            <a:pPr>
              <a:buFont typeface="Wingdings" pitchFamily="2" charset="2"/>
              <a:buChar char="§"/>
            </a:pPr>
            <a:r>
              <a:rPr lang="cs-CZ" sz="2000" u="sng" dirty="0"/>
              <a:t>olověnka</a:t>
            </a:r>
          </a:p>
          <a:p>
            <a:pPr>
              <a:buFont typeface="Wingdings" pitchFamily="2" charset="2"/>
              <a:buChar char="§"/>
            </a:pPr>
            <a:endParaRPr lang="cs-CZ" sz="2000" u="sng" dirty="0" smtClean="0"/>
          </a:p>
          <a:p>
            <a:pPr>
              <a:buFont typeface="Wingdings" pitchFamily="2" charset="2"/>
              <a:buChar char="§"/>
            </a:pPr>
            <a:r>
              <a:rPr lang="cs-CZ" sz="2000" u="sng" dirty="0"/>
              <a:t>larvěnka</a:t>
            </a:r>
            <a:r>
              <a:rPr lang="cs-CZ" sz="2000" dirty="0"/>
              <a:t> (neskáče)</a:t>
            </a:r>
          </a:p>
          <a:p>
            <a:pPr>
              <a:buFont typeface="Wingdings" pitchFamily="2" charset="2"/>
              <a:buChar char="§"/>
            </a:pPr>
            <a:endParaRPr lang="cs-CZ" sz="2000" u="sng" dirty="0"/>
          </a:p>
          <a:p>
            <a:pPr>
              <a:buFont typeface="Wingdings" pitchFamily="2" charset="2"/>
              <a:buChar char="§"/>
            </a:pPr>
            <a:r>
              <a:rPr lang="cs-CZ" sz="2000" u="sng" dirty="0"/>
              <a:t>mákovka vodní</a:t>
            </a:r>
          </a:p>
          <a:p>
            <a:pPr>
              <a:buFont typeface="Wingdings" pitchFamily="2" charset="2"/>
              <a:buChar char="§"/>
            </a:pPr>
            <a:endParaRPr lang="cs-CZ" sz="2000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Samostatná práce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0006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přesmyčka (poskládej název živočicha)</a:t>
            </a:r>
          </a:p>
          <a:p>
            <a:pPr lvl="1">
              <a:buFont typeface="Wingdings" pitchFamily="2" charset="2"/>
              <a:buChar char="§"/>
            </a:pPr>
            <a:r>
              <a:rPr lang="cs-CZ" sz="1600" dirty="0" smtClean="0"/>
              <a:t>L V C Š B E I E</a:t>
            </a:r>
          </a:p>
          <a:p>
            <a:pPr lvl="1">
              <a:buFont typeface="Wingdings" pitchFamily="2" charset="2"/>
              <a:buChar char="§"/>
            </a:pPr>
            <a:r>
              <a:rPr lang="cs-CZ" sz="1600" dirty="0" smtClean="0"/>
              <a:t>S R A N K T Š Í</a:t>
            </a:r>
          </a:p>
          <a:p>
            <a:pPr lvl="1">
              <a:buFont typeface="Wingdings" pitchFamily="2" charset="2"/>
              <a:buChar char="§"/>
            </a:pPr>
            <a:r>
              <a:rPr lang="cs-CZ" sz="1600" dirty="0" smtClean="0"/>
              <a:t>Í Š K L Ě T</a:t>
            </a:r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sz="2000" u="sng" dirty="0" smtClean="0"/>
              <a:t>spoj, co k sobě patří</a:t>
            </a:r>
          </a:p>
          <a:p>
            <a:pPr>
              <a:buFont typeface="Wingdings" pitchFamily="2" charset="2"/>
              <a:buChar char="§"/>
            </a:pP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000100" y="3857628"/>
          <a:ext cx="1857388" cy="148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573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korýši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stonožky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rakovci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mnohonožky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643306" y="3357562"/>
          <a:ext cx="3190876" cy="2595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908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listonoh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zemivka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humr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kreveta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vznášivka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blešivec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plochule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Samostatná práce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0006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dirty="0" smtClean="0"/>
              <a:t>přesmyčka (poskládej název živočicha)</a:t>
            </a:r>
          </a:p>
          <a:p>
            <a:pPr lvl="1">
              <a:buFont typeface="Wingdings" pitchFamily="2" charset="2"/>
              <a:buChar char="§"/>
            </a:pPr>
            <a:r>
              <a:rPr lang="cs-CZ" sz="1600" dirty="0" smtClean="0"/>
              <a:t>L V C Š B E I E            	</a:t>
            </a:r>
            <a:r>
              <a:rPr lang="cs-CZ" sz="1600" b="1" dirty="0" smtClean="0">
                <a:solidFill>
                  <a:srgbClr val="C00000"/>
                </a:solidFill>
              </a:rPr>
              <a:t>BLEŠIVEC</a:t>
            </a:r>
          </a:p>
          <a:p>
            <a:pPr lvl="1">
              <a:buFont typeface="Wingdings" pitchFamily="2" charset="2"/>
              <a:buChar char="§"/>
            </a:pPr>
            <a:r>
              <a:rPr lang="cs-CZ" sz="1600" dirty="0" smtClean="0"/>
              <a:t>S R A N K T Š Í          	</a:t>
            </a:r>
            <a:r>
              <a:rPr lang="cs-CZ" sz="1600" b="1" dirty="0" smtClean="0">
                <a:solidFill>
                  <a:srgbClr val="C00000"/>
                </a:solidFill>
              </a:rPr>
              <a:t>STRAŠNÍK</a:t>
            </a:r>
          </a:p>
          <a:p>
            <a:pPr lvl="1">
              <a:buFont typeface="Wingdings" pitchFamily="2" charset="2"/>
              <a:buChar char="§"/>
            </a:pPr>
            <a:r>
              <a:rPr lang="cs-CZ" sz="1600" dirty="0" smtClean="0"/>
              <a:t>Í Š K L Ě T		</a:t>
            </a:r>
            <a:r>
              <a:rPr lang="cs-CZ" sz="1600" b="1" dirty="0" smtClean="0">
                <a:solidFill>
                  <a:srgbClr val="C00000"/>
                </a:solidFill>
              </a:rPr>
              <a:t>KLÍŠTĚ</a:t>
            </a:r>
          </a:p>
          <a:p>
            <a:pPr>
              <a:buFont typeface="Wingdings" pitchFamily="2" charset="2"/>
              <a:buChar char="§"/>
            </a:pP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spoj, co k sobě patří</a:t>
            </a:r>
          </a:p>
          <a:p>
            <a:pPr>
              <a:buFont typeface="Wingdings" pitchFamily="2" charset="2"/>
              <a:buChar char="§"/>
            </a:pP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000100" y="3857628"/>
          <a:ext cx="1857388" cy="148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573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korýši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stonožky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rakovci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mnohonožky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643306" y="3357562"/>
          <a:ext cx="3190876" cy="2595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908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listonoh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zemivka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humr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kreveta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vznášivka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blešivec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plochule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7" name="Přímá spojovací šipka 6"/>
          <p:cNvCxnSpPr/>
          <p:nvPr/>
        </p:nvCxnSpPr>
        <p:spPr>
          <a:xfrm flipV="1">
            <a:off x="2857488" y="3429000"/>
            <a:ext cx="785818" cy="57150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16200000" flipH="1">
            <a:off x="2750331" y="4179099"/>
            <a:ext cx="1000132" cy="78581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857488" y="3929066"/>
            <a:ext cx="785818" cy="500066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2857488" y="4286256"/>
            <a:ext cx="785818" cy="428628"/>
          </a:xfrm>
          <a:prstGeom prst="straightConnector1">
            <a:avLst/>
          </a:prstGeom>
          <a:ln w="28575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2857488" y="4643446"/>
            <a:ext cx="785818" cy="71438"/>
          </a:xfrm>
          <a:prstGeom prst="straightConnector1">
            <a:avLst/>
          </a:prstGeom>
          <a:ln w="28575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2857488" y="4786322"/>
            <a:ext cx="785818" cy="642942"/>
          </a:xfrm>
          <a:prstGeom prst="straightConnector1">
            <a:avLst/>
          </a:prstGeom>
          <a:ln w="28575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2857488" y="5143512"/>
            <a:ext cx="785818" cy="642942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Citace</a:t>
            </a:r>
            <a:endParaRPr lang="cs-CZ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600201"/>
            <a:ext cx="7787208" cy="1108720"/>
          </a:xfrm>
        </p:spPr>
        <p:txBody>
          <a:bodyPr>
            <a:normAutofit/>
          </a:bodyPr>
          <a:lstStyle/>
          <a:p>
            <a:endParaRPr lang="cs-CZ" sz="19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vlastní </a:t>
            </a:r>
            <a:r>
              <a:rPr lang="cs-CZ" sz="1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tvorba </a:t>
            </a:r>
            <a:endParaRPr lang="cs-CZ" sz="19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cs-CZ" sz="1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pPr>
              <a:buNone/>
            </a:pP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78620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238</Words>
  <Application>Microsoft Office PowerPoint</Application>
  <PresentationFormat>Předvádění na obrazovce (4:3)</PresentationFormat>
  <Paragraphs>140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 </vt:lpstr>
      <vt:lpstr>Anotace </vt:lpstr>
      <vt:lpstr>Vzdušnicovci</vt:lpstr>
      <vt:lpstr>Charakteristika vzdušnicovců</vt:lpstr>
      <vt:lpstr>Mnohonožky</vt:lpstr>
      <vt:lpstr>Prezentace aplikace PowerPoint</vt:lpstr>
      <vt:lpstr>Stonožky</vt:lpstr>
      <vt:lpstr>Chvostoskoci</vt:lpstr>
      <vt:lpstr>Samostatná práce</vt:lpstr>
      <vt:lpstr>Samostatná práce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Vyvřelé (magmatické) horniny</dc:title>
  <dc:creator>Romy</dc:creator>
  <cp:lastModifiedBy>Romy</cp:lastModifiedBy>
  <cp:revision>20</cp:revision>
  <dcterms:created xsi:type="dcterms:W3CDTF">2012-01-22T14:16:47Z</dcterms:created>
  <dcterms:modified xsi:type="dcterms:W3CDTF">2012-05-27T18:46:56Z</dcterms:modified>
</cp:coreProperties>
</file>