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VII.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RYBY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10. 9. 2012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VY_32_INOVACE_42_RH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24536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Prezentace je vytvořena jako doplněk k učivu 7. ročníku Ryby.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Prezentace je určena pro práci na interaktivní tabuli.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V rámci prezentace se žáci seznámí s charakteristikou ryb, jejich dělením a vnitřní stavbou těla.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Speciální vzdělávací potřeby – žádné.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Délka aktivity – 20 minut.</a:t>
            </a:r>
          </a:p>
          <a:p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žák umí zařadit ryby do systému živočichů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žák dokáže popsat stavbu těla ryby</a:t>
            </a:r>
          </a:p>
          <a:p>
            <a:endParaRPr lang="cs-CZ" sz="1000" dirty="0">
              <a:solidFill>
                <a:schemeClr val="bg1"/>
              </a:solidFill>
            </a:endParaRPr>
          </a:p>
          <a:p>
            <a:endParaRPr lang="cs-CZ" sz="10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Třída: Ryby</a:t>
            </a:r>
            <a:endParaRPr lang="cs-CZ" sz="40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44314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charakteristika ryb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dělení ryb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stavba těla ryb</a:t>
            </a:r>
          </a:p>
        </p:txBody>
      </p:sp>
    </p:spTree>
    <p:extLst>
      <p:ext uri="{BB962C8B-B14F-4D97-AF65-F5344CB8AC3E}">
        <p14:creationId xmlns:p14="http://schemas.microsoft.com/office/powerpoint/2010/main" val="12762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Charakteristika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2116832"/>
          </a:xfrm>
        </p:spPr>
        <p:txBody>
          <a:bodyPr/>
          <a:lstStyle/>
          <a:p>
            <a:r>
              <a:rPr lang="cs-CZ" dirty="0" smtClean="0"/>
              <a:t>druhově nejpočetnější z obratlovců</a:t>
            </a:r>
          </a:p>
          <a:p>
            <a:r>
              <a:rPr lang="cs-CZ" b="1" dirty="0" smtClean="0"/>
              <a:t>výskyt</a:t>
            </a:r>
            <a:r>
              <a:rPr lang="cs-CZ" dirty="0" smtClean="0"/>
              <a:t> – ve všech vodách</a:t>
            </a:r>
          </a:p>
          <a:p>
            <a:r>
              <a:rPr lang="cs-CZ" b="1" dirty="0" smtClean="0"/>
              <a:t>vznik</a:t>
            </a:r>
            <a:r>
              <a:rPr lang="cs-CZ" dirty="0" smtClean="0"/>
              <a:t> – prvohory (devon)</a:t>
            </a:r>
            <a:endParaRPr lang="cs-CZ" dirty="0"/>
          </a:p>
        </p:txBody>
      </p:sp>
      <p:pic>
        <p:nvPicPr>
          <p:cNvPr id="3074" name="Picture 2" descr="domácí zvířata,fotografie,kančíci perleťoví,kančík perleťový,příroda,ryby,zvířat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54" b="17337"/>
          <a:stretch/>
        </p:blipFill>
        <p:spPr bwMode="auto">
          <a:xfrm>
            <a:off x="2774792" y="3645024"/>
            <a:ext cx="3594416" cy="237626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0196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ryby lalokoploutvé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u="sng" dirty="0" smtClean="0"/>
              <a:t>latimérie podivná</a:t>
            </a:r>
          </a:p>
          <a:p>
            <a:pPr lvl="2"/>
            <a:r>
              <a:rPr lang="cs-CZ" sz="2000" dirty="0" smtClean="0"/>
              <a:t>živoucí fosilie</a:t>
            </a:r>
          </a:p>
          <a:p>
            <a:pPr lvl="2"/>
            <a:r>
              <a:rPr lang="cs-CZ" sz="2000" dirty="0" smtClean="0"/>
              <a:t>vylovena u Afriky 1938</a:t>
            </a:r>
          </a:p>
          <a:p>
            <a:pPr lvl="2"/>
            <a:r>
              <a:rPr lang="cs-CZ" sz="2000" dirty="0" smtClean="0"/>
              <a:t>až 1,90 m</a:t>
            </a:r>
            <a:endParaRPr lang="cs-CZ" sz="2000" dirty="0"/>
          </a:p>
        </p:txBody>
      </p:sp>
      <p:pic>
        <p:nvPicPr>
          <p:cNvPr id="1026" name="Picture 2" descr="Soubor:Latimeria chalumnae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966" y="3501008"/>
            <a:ext cx="5063572" cy="246392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896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922114"/>
          </a:xfrm>
        </p:spPr>
        <p:txBody>
          <a:bodyPr/>
          <a:lstStyle/>
          <a:p>
            <a:r>
              <a:rPr lang="cs-CZ" dirty="0" smtClean="0"/>
              <a:t>Dělení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176464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ryby dvojdyšné</a:t>
            </a:r>
          </a:p>
          <a:p>
            <a:pPr lvl="1">
              <a:buFont typeface="Arial" pitchFamily="34" charset="0"/>
              <a:buChar char="•"/>
            </a:pPr>
            <a:r>
              <a:rPr lang="cs-CZ" sz="2400" u="sng" dirty="0" smtClean="0"/>
              <a:t>bahník</a:t>
            </a:r>
          </a:p>
          <a:p>
            <a:pPr lvl="2"/>
            <a:r>
              <a:rPr lang="cs-CZ" sz="2000" dirty="0" smtClean="0"/>
              <a:t>dýchají ve vodě pomocí žaber</a:t>
            </a:r>
          </a:p>
          <a:p>
            <a:pPr lvl="2"/>
            <a:r>
              <a:rPr lang="cs-CZ" sz="2000" dirty="0" smtClean="0"/>
              <a:t>mají i 1 nebo 2 plicní vaky</a:t>
            </a:r>
          </a:p>
          <a:p>
            <a:pPr lvl="2"/>
            <a:r>
              <a:rPr lang="cs-CZ" sz="2000" dirty="0" smtClean="0"/>
              <a:t>přežijí až několik měsíců sucha, zahrabou se do bahna, dýchají vzdušný kyslík</a:t>
            </a:r>
          </a:p>
          <a:p>
            <a:pPr lvl="2"/>
            <a:r>
              <a:rPr lang="cs-CZ" sz="2000" dirty="0" smtClean="0"/>
              <a:t>Austrálie, Afrika, Jižní Amerika</a:t>
            </a:r>
          </a:p>
          <a:p>
            <a:pPr marL="914400" lvl="2" indent="0">
              <a:buNone/>
            </a:pPr>
            <a:endParaRPr lang="cs-CZ" sz="2000" dirty="0" smtClean="0"/>
          </a:p>
          <a:p>
            <a:r>
              <a:rPr lang="cs-CZ" sz="2800" b="1" dirty="0" smtClean="0"/>
              <a:t>ryby paprskoploutvé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většina ryb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79909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tělo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hlava (srostlá s trupem, nepohyblivá)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trup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ocas (s ocasní ploutví umožňuje pohyb)</a:t>
            </a:r>
          </a:p>
          <a:p>
            <a:pPr marL="457200" lvl="1" indent="0">
              <a:buNone/>
            </a:pPr>
            <a:endParaRPr lang="cs-CZ" dirty="0" smtClean="0"/>
          </a:p>
          <a:p>
            <a:r>
              <a:rPr lang="cs-CZ" b="1" dirty="0" smtClean="0"/>
              <a:t>skřele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ploché kosti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kryjí žábry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293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3178696" cy="568863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ploutve</a:t>
            </a:r>
          </a:p>
          <a:p>
            <a:pPr lvl="1">
              <a:buFont typeface="Arial" pitchFamily="34" charset="0"/>
              <a:buChar char="•"/>
            </a:pPr>
            <a:r>
              <a:rPr lang="cs-CZ" sz="2400" u="sng" dirty="0" smtClean="0"/>
              <a:t>nepárové</a:t>
            </a:r>
          </a:p>
          <a:p>
            <a:pPr lvl="2"/>
            <a:r>
              <a:rPr lang="cs-CZ" sz="2000" dirty="0" smtClean="0"/>
              <a:t>ocasní</a:t>
            </a:r>
          </a:p>
          <a:p>
            <a:pPr lvl="2"/>
            <a:r>
              <a:rPr lang="cs-CZ" sz="2000" dirty="0" smtClean="0"/>
              <a:t>hřbetní</a:t>
            </a:r>
          </a:p>
          <a:p>
            <a:pPr lvl="2"/>
            <a:r>
              <a:rPr lang="cs-CZ" sz="2000" dirty="0" smtClean="0"/>
              <a:t>řitní</a:t>
            </a:r>
          </a:p>
          <a:p>
            <a:pPr lvl="1">
              <a:buFont typeface="Arial" pitchFamily="34" charset="0"/>
              <a:buChar char="•"/>
            </a:pPr>
            <a:r>
              <a:rPr lang="cs-CZ" sz="2400" u="sng" dirty="0" smtClean="0"/>
              <a:t>párové</a:t>
            </a:r>
          </a:p>
          <a:p>
            <a:pPr lvl="2"/>
            <a:r>
              <a:rPr lang="cs-CZ" sz="2000" dirty="0" smtClean="0"/>
              <a:t>prsní</a:t>
            </a:r>
          </a:p>
          <a:p>
            <a:pPr lvl="2"/>
            <a:r>
              <a:rPr lang="cs-CZ" sz="2000" dirty="0" smtClean="0"/>
              <a:t>břišní</a:t>
            </a:r>
          </a:p>
          <a:p>
            <a:pPr marL="914400" lvl="2" indent="0">
              <a:buNone/>
            </a:pPr>
            <a:endParaRPr lang="cs-CZ" sz="2000" dirty="0" smtClean="0"/>
          </a:p>
          <a:p>
            <a:r>
              <a:rPr lang="cs-CZ" sz="2800" b="1" dirty="0" smtClean="0"/>
              <a:t>kůže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více vrstev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vylučuje sliz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šupiny</a:t>
            </a:r>
            <a:endParaRPr lang="cs-CZ" sz="2400" dirty="0"/>
          </a:p>
        </p:txBody>
      </p:sp>
      <p:pic>
        <p:nvPicPr>
          <p:cNvPr id="2050" name="Picture 2" descr="http://www.mrk.cz/Data/Pics/2009/18346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65" b="93486" l="8667" r="94667">
                        <a14:backgroundMark x1="96333" y1="2817" x2="96333" y2="2817"/>
                        <a14:backgroundMark x1="82167" y1="7394" x2="82167" y2="7394"/>
                        <a14:backgroundMark x1="3500" y1="10035" x2="3500" y2="10035"/>
                        <a14:backgroundMark x1="20500" y1="97007" x2="20500" y2="97007"/>
                        <a14:backgroundMark x1="20333" y1="88908" x2="20333" y2="889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45" t="2210" r="6332" b="6241"/>
          <a:stretch/>
        </p:blipFill>
        <p:spPr bwMode="auto">
          <a:xfrm>
            <a:off x="3759761" y="1196752"/>
            <a:ext cx="4437182" cy="4496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428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968552"/>
          </a:xfrm>
        </p:spPr>
        <p:txBody>
          <a:bodyPr/>
          <a:lstStyle/>
          <a:p>
            <a:r>
              <a:rPr lang="cs-CZ" b="1" dirty="0" smtClean="0"/>
              <a:t>kostra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lebka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páteř z obratlů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žebra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ploutevní paprsky</a:t>
            </a:r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r>
              <a:rPr lang="cs-CZ" b="1" dirty="0" smtClean="0"/>
              <a:t>plynový měchýř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nadnáší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udržuje tělo ryby v určité poloze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0189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smysly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zrak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vnitřní ucho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čichové jamky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hmatové vousky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postranní čára</a:t>
            </a:r>
          </a:p>
          <a:p>
            <a:pPr lvl="2"/>
            <a:r>
              <a:rPr lang="cs-CZ" sz="2000" dirty="0" smtClean="0"/>
              <a:t>podél těla</a:t>
            </a:r>
          </a:p>
          <a:p>
            <a:pPr lvl="2"/>
            <a:r>
              <a:rPr lang="cs-CZ" sz="2000" dirty="0" smtClean="0"/>
              <a:t>vnímání pohybu a tlaku vody</a:t>
            </a:r>
          </a:p>
          <a:p>
            <a:pPr marL="457200" lvl="1" indent="0">
              <a:buNone/>
            </a:pPr>
            <a:endParaRPr lang="cs-CZ" sz="2400" dirty="0" smtClean="0"/>
          </a:p>
          <a:p>
            <a:r>
              <a:rPr lang="cs-CZ" sz="2800" b="1" dirty="0" smtClean="0"/>
              <a:t>nervová soustava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mozek, mícha a nervy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0460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848872" cy="446449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cévní soustava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žábry -&gt; tepny -&gt; okysličení těla -&gt; srdce (1 síň a 1 komora) -&gt; žábry</a:t>
            </a:r>
          </a:p>
          <a:p>
            <a:pPr lvl="1">
              <a:buFont typeface="Arial" pitchFamily="34" charset="0"/>
              <a:buChar char="•"/>
            </a:pPr>
            <a:endParaRPr lang="cs-CZ" sz="2400" dirty="0"/>
          </a:p>
          <a:p>
            <a:r>
              <a:rPr lang="cs-CZ" sz="2800" b="1" dirty="0" smtClean="0"/>
              <a:t>vylučovací soustava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ledviny a močový měchýř</a:t>
            </a:r>
          </a:p>
          <a:p>
            <a:pPr lvl="1">
              <a:buFont typeface="Arial" pitchFamily="34" charset="0"/>
              <a:buChar char="•"/>
            </a:pPr>
            <a:endParaRPr lang="cs-CZ" sz="2400" dirty="0"/>
          </a:p>
          <a:p>
            <a:r>
              <a:rPr lang="cs-CZ" sz="2800" b="1" dirty="0" smtClean="0"/>
              <a:t>tělesná teplota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proměnlivá („studenokrevný“ živočich)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68374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79695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67240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ilustrace: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www.office.microsoft.com</a:t>
            </a:r>
            <a:endParaRPr lang="cs-CZ" sz="1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archiv autora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err="1" smtClean="0"/>
              <a:t>JoJan</a:t>
            </a:r>
            <a:r>
              <a:rPr lang="cs-CZ" sz="2000" dirty="0" smtClean="0"/>
              <a:t>. </a:t>
            </a:r>
            <a:r>
              <a:rPr lang="cs-CZ" sz="1800" i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cs.wikipedia.org</a:t>
            </a: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[online].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5. </a:t>
            </a: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8.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2005, 14:28 </a:t>
            </a: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[cit.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2012-09-10]. </a:t>
            </a:r>
            <a:r>
              <a:rPr lang="cs-CZ" sz="1800" dirty="0" err="1"/>
              <a:t>Soubor:Latimeria</a:t>
            </a:r>
            <a:r>
              <a:rPr lang="cs-CZ" sz="1800" dirty="0"/>
              <a:t> </a:t>
            </a:r>
            <a:r>
              <a:rPr lang="cs-CZ" sz="1800" dirty="0" smtClean="0"/>
              <a:t>chalumnae01.jpg.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Dostupné </a:t>
            </a: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 WWW: &lt;http://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cs.wikipedia.org/wiki/Soubor:Latimeria_chalumnae01.jpg&gt;.</a:t>
            </a:r>
            <a:endParaRPr lang="cs-CZ" sz="18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tvorba </a:t>
            </a:r>
            <a:endParaRPr lang="cs-CZ" sz="2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24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Vlastní 13">
      <a:dk1>
        <a:srgbClr val="000000"/>
      </a:dk1>
      <a:lt1>
        <a:srgbClr val="000000"/>
      </a:lt1>
      <a:dk2>
        <a:srgbClr val="000000"/>
      </a:dk2>
      <a:lt2>
        <a:srgbClr val="000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467</TotalTime>
  <Words>260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</vt:lpstr>
      <vt:lpstr>Anotace </vt:lpstr>
      <vt:lpstr>Třída: Ryby</vt:lpstr>
      <vt:lpstr>Charakteristika ryb</vt:lpstr>
      <vt:lpstr>Dělení ryb</vt:lpstr>
      <vt:lpstr>Dělení ryb</vt:lpstr>
      <vt:lpstr>Stavba těla ryb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31</cp:revision>
  <dcterms:created xsi:type="dcterms:W3CDTF">2011-10-26T13:40:16Z</dcterms:created>
  <dcterms:modified xsi:type="dcterms:W3CDTF">2013-05-16T21:20:44Z</dcterms:modified>
</cp:coreProperties>
</file>