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68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zoo.wendys.cz/foto.php?218" TargetMode="External"/><Relationship Id="rId2" Type="http://schemas.openxmlformats.org/officeDocument/2006/relationships/hyperlink" Target="http://www.naturfoto.cz/knezice-rudonoha-fotografie-4211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lib.cz/cz/taxonimage/id27020/?taxonid=71358" TargetMode="External"/><Relationship Id="rId2" Type="http://schemas.openxmlformats.org/officeDocument/2006/relationships/hyperlink" Target="http://flora-and-fauna.blog.cz/1212/znakoplavka-obecn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lib.cz/cz/taxonimage/id23437/" TargetMode="External"/><Relationship Id="rId2" Type="http://schemas.openxmlformats.org/officeDocument/2006/relationships/hyperlink" Target="http://www.naturfoto.cz/bruslarka-obecna-fotografie-14137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iolib.cz/cz/taxonimage/id125291/?taxonid=71344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urfoto.cz/zakernice-cervena-fotografie-4598.html" TargetMode="External"/><Relationship Id="rId2" Type="http://schemas.openxmlformats.org/officeDocument/2006/relationships/hyperlink" Target="http://www.cirbus.com/pest/stenice.ht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PLOŠTICE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3. 11.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2012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VY_32_INOVACE_53_RH 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21750"/>
          </a:xfrm>
        </p:spPr>
        <p:txBody>
          <a:bodyPr>
            <a:no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Prezentace je vytvořena jako doplněk k učivu 6. ročníku – </a:t>
            </a:r>
            <a:r>
              <a:rPr lang="cs-CZ" sz="1200" dirty="0" smtClean="0">
                <a:solidFill>
                  <a:schemeClr val="bg1"/>
                </a:solidFill>
              </a:rPr>
              <a:t>Ploštice.</a:t>
            </a:r>
            <a:endParaRPr lang="cs-CZ" sz="1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je určena pro práci na interaktivní tabuli.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V rámci prezentace se žáci: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seznámí s </a:t>
            </a:r>
            <a:r>
              <a:rPr lang="cs-CZ" sz="1200" dirty="0" smtClean="0">
                <a:solidFill>
                  <a:schemeClr val="bg1"/>
                </a:solidFill>
              </a:rPr>
              <a:t>plošticemi, jejich charakteristikou, dělením a zástupci</a:t>
            </a:r>
            <a:endParaRPr lang="cs-CZ" sz="1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obsahuje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hypertextové odkazy</a:t>
            </a:r>
          </a:p>
          <a:p>
            <a:r>
              <a:rPr lang="cs-CZ" sz="1200" dirty="0" err="1" smtClean="0">
                <a:solidFill>
                  <a:schemeClr val="bg1"/>
                </a:solidFill>
              </a:rPr>
              <a:t>osmisměrku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internet</a:t>
            </a:r>
            <a:endParaRPr lang="cs-CZ" sz="1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Délka aktivity  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35 minut</a:t>
            </a:r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Zkušenosti z pilotáže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 </a:t>
            </a:r>
            <a:r>
              <a:rPr lang="cs-CZ" sz="1200" dirty="0" smtClean="0">
                <a:solidFill>
                  <a:schemeClr val="bg1"/>
                </a:solidFill>
              </a:rPr>
              <a:t>dokáže charakterizovat ploštice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žák umí </a:t>
            </a:r>
            <a:r>
              <a:rPr lang="cs-CZ" sz="1200" dirty="0" smtClean="0">
                <a:solidFill>
                  <a:schemeClr val="bg1"/>
                </a:solidFill>
              </a:rPr>
              <a:t>pojmenovat konkrétní ploštice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Žáky zaujala osmisměrka a ruměnice pospolná, kterou dobře znají</a:t>
            </a:r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Ploštice</a:t>
            </a:r>
            <a:endParaRPr lang="cs-CZ" sz="32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786058"/>
            <a:ext cx="64008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charakteristika </a:t>
            </a: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ploštic</a:t>
            </a:r>
            <a:endParaRPr lang="cs-CZ" sz="28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býložravé ploštice</a:t>
            </a:r>
            <a:endParaRPr lang="cs-CZ" sz="24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dravé ploštice</a:t>
            </a:r>
            <a:endParaRPr lang="cs-CZ" sz="24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osmisměrka</a:t>
            </a:r>
            <a:endParaRPr lang="cs-CZ" sz="24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23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Ploštice - charakteristika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výskyt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hojný, voda i souš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potrava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- sají rostlinné šťávy, tělní </a:t>
            </a:r>
            <a:r>
              <a:rPr lang="cs-CZ" sz="2800" dirty="0" smtClean="0">
                <a:solidFill>
                  <a:schemeClr val="bg1"/>
                </a:solidFill>
              </a:rPr>
              <a:t>tekutiny </a:t>
            </a:r>
            <a:r>
              <a:rPr lang="cs-CZ" sz="2800" dirty="0">
                <a:solidFill>
                  <a:schemeClr val="bg1"/>
                </a:solidFill>
              </a:rPr>
              <a:t>živočichů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tělo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– ploché, za hlavou nápadný </a:t>
            </a:r>
            <a:r>
              <a:rPr lang="cs-CZ" sz="2800" b="1" dirty="0">
                <a:solidFill>
                  <a:schemeClr val="bg1"/>
                </a:solidFill>
              </a:rPr>
              <a:t>štít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 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křídla</a:t>
            </a:r>
            <a:r>
              <a:rPr lang="cs-CZ" sz="2800" b="1" dirty="0">
                <a:solidFill>
                  <a:schemeClr val="bg1"/>
                </a:solidFill>
              </a:rPr>
              <a:t>: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první </a:t>
            </a:r>
            <a:r>
              <a:rPr lang="cs-CZ" sz="2800" dirty="0">
                <a:solidFill>
                  <a:schemeClr val="bg1"/>
                </a:solidFill>
              </a:rPr>
              <a:t>pár zčásti zpevněn -&gt; </a:t>
            </a:r>
            <a:r>
              <a:rPr lang="cs-CZ" sz="2800" b="1" dirty="0" err="1">
                <a:solidFill>
                  <a:schemeClr val="bg1"/>
                </a:solidFill>
              </a:rPr>
              <a:t>polokrovky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druhý </a:t>
            </a:r>
            <a:r>
              <a:rPr lang="cs-CZ" sz="2800" dirty="0">
                <a:solidFill>
                  <a:schemeClr val="bg1"/>
                </a:solidFill>
              </a:rPr>
              <a:t>pár blanitý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998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Býložravé ploštice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kněžice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některé škodí</a:t>
            </a: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www.naturfoto.cz/knezice-rudonoha-fotografie-4211.html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ruměnice </a:t>
            </a:r>
            <a:r>
              <a:rPr lang="cs-CZ" sz="2800" b="1" dirty="0">
                <a:solidFill>
                  <a:schemeClr val="bg1"/>
                </a:solidFill>
              </a:rPr>
              <a:t>pospolná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vytváří </a:t>
            </a:r>
            <a:r>
              <a:rPr lang="cs-CZ" sz="2800" dirty="0">
                <a:solidFill>
                  <a:schemeClr val="bg1"/>
                </a:solidFill>
              </a:rPr>
              <a:t>kolonie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chrání </a:t>
            </a:r>
            <a:r>
              <a:rPr lang="cs-CZ" sz="2800" dirty="0">
                <a:solidFill>
                  <a:schemeClr val="bg1"/>
                </a:solidFill>
              </a:rPr>
              <a:t>se zápachem, pestrým zbarvením</a:t>
            </a:r>
          </a:p>
          <a:p>
            <a:r>
              <a:rPr lang="cs-CZ" sz="28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3"/>
              </a:rPr>
              <a:t>zoo.wendys.cz/foto.php?218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134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Dravé ploštice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</a:rPr>
              <a:t>Vodní</a:t>
            </a:r>
          </a:p>
          <a:p>
            <a:pPr marL="514350" indent="-514350">
              <a:buAutoNum type="alphaLcParenR"/>
            </a:pP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znakoplavka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dobře </a:t>
            </a:r>
            <a:r>
              <a:rPr lang="cs-CZ" sz="2800" dirty="0">
                <a:solidFill>
                  <a:schemeClr val="bg1"/>
                </a:solidFill>
              </a:rPr>
              <a:t>plave, hřbetem dolů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bodnutí bolestivé</a:t>
            </a: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flora-and-fauna.blog.cz/1212/znakoplavka-obecna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splešťule </a:t>
            </a:r>
            <a:r>
              <a:rPr lang="cs-CZ" sz="2800" b="1" dirty="0">
                <a:solidFill>
                  <a:schemeClr val="bg1"/>
                </a:solidFill>
              </a:rPr>
              <a:t>blátivá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rychlá </a:t>
            </a:r>
            <a:r>
              <a:rPr lang="cs-CZ" sz="2800" dirty="0">
                <a:solidFill>
                  <a:schemeClr val="bg1"/>
                </a:solidFill>
              </a:rPr>
              <a:t>jen při </a:t>
            </a:r>
            <a:r>
              <a:rPr lang="cs-CZ" sz="2800" dirty="0" smtClean="0">
                <a:solidFill>
                  <a:schemeClr val="bg1"/>
                </a:solidFill>
              </a:rPr>
              <a:t>lovu</a:t>
            </a:r>
          </a:p>
          <a:p>
            <a:r>
              <a:rPr lang="cs-CZ" sz="2800" dirty="0">
                <a:solidFill>
                  <a:schemeClr val="bg1"/>
                </a:solidFill>
                <a:hlinkClick r:id="rId3"/>
              </a:rPr>
              <a:t>http://www.biolib.cz/cz/taxonimage/id27020/?</a:t>
            </a:r>
            <a:r>
              <a:rPr lang="cs-CZ" sz="2800" dirty="0" smtClean="0">
                <a:solidFill>
                  <a:schemeClr val="bg1"/>
                </a:solidFill>
                <a:hlinkClick r:id="rId3"/>
              </a:rPr>
              <a:t>taxonid=71358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134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fontScale="92500"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bruslařka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na </a:t>
            </a:r>
            <a:r>
              <a:rPr lang="cs-CZ" sz="2800" dirty="0">
                <a:solidFill>
                  <a:schemeClr val="bg1"/>
                </a:solidFill>
              </a:rPr>
              <a:t>končetinách </a:t>
            </a:r>
            <a:r>
              <a:rPr lang="cs-CZ" sz="2800" dirty="0" smtClean="0">
                <a:solidFill>
                  <a:schemeClr val="bg1"/>
                </a:solidFill>
              </a:rPr>
              <a:t>chloupky</a:t>
            </a: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www.naturfoto.cz/bruslarka-obecna-fotografie-14137.html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 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jehlanka válcovitá</a:t>
            </a:r>
          </a:p>
          <a:p>
            <a:r>
              <a:rPr lang="cs-CZ" sz="2800" dirty="0">
                <a:solidFill>
                  <a:schemeClr val="bg1"/>
                </a:solidFill>
                <a:hlinkClick r:id="rId3"/>
              </a:rPr>
              <a:t>http://www.biolib.cz/cz/taxonimage/id23437</a:t>
            </a:r>
            <a:r>
              <a:rPr lang="cs-CZ" sz="2800" dirty="0" smtClean="0">
                <a:solidFill>
                  <a:schemeClr val="bg1"/>
                </a:solidFill>
                <a:hlinkClick r:id="rId3"/>
              </a:rPr>
              <a:t>/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vodoměrka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  <a:hlinkClick r:id="rId4"/>
              </a:rPr>
              <a:t>http://www.biolib.cz/cz/taxonimage/id125291/?</a:t>
            </a:r>
            <a:r>
              <a:rPr lang="cs-CZ" sz="2800" dirty="0" smtClean="0">
                <a:solidFill>
                  <a:schemeClr val="bg1"/>
                </a:solidFill>
                <a:hlinkClick r:id="rId4"/>
              </a:rPr>
              <a:t>taxonid=71344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134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bg1"/>
                </a:solidFill>
              </a:rPr>
              <a:t>b) suchozemské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štěnice </a:t>
            </a:r>
            <a:r>
              <a:rPr lang="cs-CZ" sz="2800" b="1" dirty="0">
                <a:solidFill>
                  <a:schemeClr val="bg1"/>
                </a:solidFill>
              </a:rPr>
              <a:t>domácí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bez křídel, noční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saje </a:t>
            </a:r>
            <a:r>
              <a:rPr lang="cs-CZ" sz="2800" dirty="0">
                <a:solidFill>
                  <a:schemeClr val="bg1"/>
                </a:solidFill>
              </a:rPr>
              <a:t>krev teplokrevných </a:t>
            </a:r>
            <a:r>
              <a:rPr lang="cs-CZ" sz="2800" dirty="0" smtClean="0">
                <a:solidFill>
                  <a:schemeClr val="bg1"/>
                </a:solidFill>
              </a:rPr>
              <a:t>živočichů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přenašeč </a:t>
            </a:r>
            <a:r>
              <a:rPr lang="cs-CZ" sz="2800" dirty="0">
                <a:solidFill>
                  <a:schemeClr val="bg1"/>
                </a:solidFill>
              </a:rPr>
              <a:t>chorob</a:t>
            </a: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www.cirbus.com/pest/stenice.htm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zákeřnice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3"/>
              </a:rPr>
              <a:t>www.naturfoto.cz/zakernice-cervena-fotografie-4598.html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134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Osmisměrka</a:t>
            </a: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Vyškrtej slova, zůstane 6 písmen, která dají název živočicha. 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005581"/>
              </p:ext>
            </p:extLst>
          </p:nvPr>
        </p:nvGraphicFramePr>
        <p:xfrm>
          <a:off x="1187624" y="2492896"/>
          <a:ext cx="6840764" cy="40233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12400"/>
                <a:gridCol w="503361"/>
                <a:gridCol w="503361"/>
                <a:gridCol w="503361"/>
                <a:gridCol w="503361"/>
                <a:gridCol w="503361"/>
                <a:gridCol w="503361"/>
                <a:gridCol w="1510083"/>
                <a:gridCol w="1798115"/>
              </a:tblGrid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JEHLANKA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ŠKODÍ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KNĚŽICE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ŠTĚNICE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ŠTÍT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MŠICE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VÁŽKA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PLOŠTICE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VEŠ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Ť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RUMĚNICE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ZÁKEŘNICE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SPLEŠŤULE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8134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Osmisměrka</a:t>
            </a: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Vyškrtej slova, zůstane 6 písmen, která dají název živočicha.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rgbClr val="FFC000"/>
                </a:solidFill>
              </a:rPr>
              <a:t>CIKÁDA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8360336"/>
              </p:ext>
            </p:extLst>
          </p:nvPr>
        </p:nvGraphicFramePr>
        <p:xfrm>
          <a:off x="1187624" y="2492896"/>
          <a:ext cx="6840764" cy="40233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12400"/>
                <a:gridCol w="503361"/>
                <a:gridCol w="503361"/>
                <a:gridCol w="503361"/>
                <a:gridCol w="503361"/>
                <a:gridCol w="503361"/>
                <a:gridCol w="503361"/>
                <a:gridCol w="1510083"/>
                <a:gridCol w="1798115"/>
              </a:tblGrid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C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JEHLANKA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ŠKODÍ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K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KNĚŽICE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ŠTĚNICE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ŠTÍT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MŠICE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VÁŽKA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PLOŠTICE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VEŠ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Ť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RUMĚNICE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ZÁKEŘNICE</a:t>
                      </a:r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Á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SPLEŠŤULE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D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A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957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1835696" y="2708920"/>
            <a:ext cx="1728192" cy="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331640" y="3789040"/>
            <a:ext cx="3312368" cy="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843808" y="6309320"/>
            <a:ext cx="1728192" cy="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907704" y="2924944"/>
            <a:ext cx="72008" cy="2808312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3491880" y="2924944"/>
            <a:ext cx="0" cy="1728192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959932" y="3284984"/>
            <a:ext cx="36004" cy="2808312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447764" y="2564904"/>
            <a:ext cx="36004" cy="2808312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499992" y="2564904"/>
            <a:ext cx="0" cy="316835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1835696" y="4797152"/>
            <a:ext cx="2232248" cy="158417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1331640" y="4005064"/>
            <a:ext cx="3240360" cy="2448272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2951820" y="2924944"/>
            <a:ext cx="0" cy="1728192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2339752" y="5517232"/>
            <a:ext cx="1224136" cy="86409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447440" y="2924944"/>
            <a:ext cx="28216" cy="3168352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3297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>
            <a:normAutofit/>
          </a:bodyPr>
          <a:lstStyle/>
          <a:p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319</Words>
  <Application>Microsoft Office PowerPoint</Application>
  <PresentationFormat>Předvádění na obrazovce (4:3)</PresentationFormat>
  <Paragraphs>281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</vt:lpstr>
      <vt:lpstr>Anotace </vt:lpstr>
      <vt:lpstr>Ploštice</vt:lpstr>
      <vt:lpstr>Ploštice - charakteristika</vt:lpstr>
      <vt:lpstr>Býložravé ploštice</vt:lpstr>
      <vt:lpstr>Dravé ploštice</vt:lpstr>
      <vt:lpstr>Prezentace aplikace PowerPoint</vt:lpstr>
      <vt:lpstr>Prezentace aplikace PowerPoint</vt:lpstr>
      <vt:lpstr>Osmisměrka  Vyškrtej slova, zůstane 6 písmen, která dají název živočicha. </vt:lpstr>
      <vt:lpstr>Osmisměrka  Vyškrtej slova, zůstane 6 písmen, která dají název živočicha. CIKÁDA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33</cp:revision>
  <dcterms:created xsi:type="dcterms:W3CDTF">2011-10-26T13:40:16Z</dcterms:created>
  <dcterms:modified xsi:type="dcterms:W3CDTF">2013-05-16T21:14:17Z</dcterms:modified>
</cp:coreProperties>
</file>