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317" y="13237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63994" y="878424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>
                <a:solidFill>
                  <a:srgbClr val="0070C0"/>
                </a:solidFill>
              </a:rPr>
              <a:t>ČESKÝ JAZYK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ROČNÍK: </a:t>
            </a:r>
            <a:r>
              <a:rPr lang="cs-CZ" b="1" dirty="0" smtClean="0">
                <a:solidFill>
                  <a:srgbClr val="0070C0"/>
                </a:solidFill>
              </a:rPr>
              <a:t>6. ROČNÍK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TÉMA: </a:t>
            </a:r>
            <a:r>
              <a:rPr lang="cs-CZ" b="1" dirty="0" smtClean="0">
                <a:solidFill>
                  <a:srgbClr val="0070C0"/>
                </a:solidFill>
              </a:rPr>
              <a:t>SHODA PŘÍSUDKU S PODMĚTEM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AUTOR: </a:t>
            </a:r>
            <a:r>
              <a:rPr lang="cs-CZ" b="1" dirty="0" smtClean="0">
                <a:solidFill>
                  <a:srgbClr val="0070C0"/>
                </a:solidFill>
              </a:rPr>
              <a:t>Mgr. Kateřina Mládková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DATUM VYTVOŘENÍ: </a:t>
            </a:r>
            <a:r>
              <a:rPr lang="cs-CZ" b="1" dirty="0" smtClean="0">
                <a:solidFill>
                  <a:srgbClr val="0070C0"/>
                </a:solidFill>
              </a:rPr>
              <a:t>20. 1. 2012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VY_32_INOVACE_07_KM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5431" y="548680"/>
            <a:ext cx="6892271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Cílová skupina: Prezentace  vytvořena k prověření znalostí žáků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6. ročníku</a:t>
            </a:r>
          </a:p>
          <a:p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Téma: Shoda přísudku s podmětem</a:t>
            </a:r>
          </a:p>
          <a:p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Cíl: Úkoly v prezentaci  zjišťují , zda žáci dokáží aplikovat poučení 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o pravopisných pravidlech v praxi. Cvičení  ověřují jak znalosti 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pravopisných pravidel, tak znalosti tvaroslovné. 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Součástí prezentace  je přehled správného psaní koncovek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u příčestí.</a:t>
            </a:r>
          </a:p>
          <a:p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Pomůcky: pracovní listy, psací potřeby, Pravidla českého pravopisu</a:t>
            </a:r>
          </a:p>
          <a:p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Klíčová slova: podmět v množném čísle, rod mužský životný,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rod mužský neživotný,  rod ženský, rod střední</a:t>
            </a:r>
          </a:p>
          <a:p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Pilotáž: Prezentace slouží v 6. ročníku k procvičování  pravopisných</a:t>
            </a:r>
          </a:p>
          <a:p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znalostí, je shrnutím učiva z nižších ročníků.</a:t>
            </a:r>
          </a:p>
          <a:p>
            <a:endParaRPr lang="cs-CZ" b="1" dirty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65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SHODA PŘÍSUDKU S PODMĚTEM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547663" y="2122312"/>
            <a:ext cx="2949727" cy="82020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PODMĚT V MNOŽNÉM ČÍSLE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KONCOVKA U PŘÍČESTÍ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88888"/>
          </a:xfrm>
        </p:spPr>
        <p:txBody>
          <a:bodyPr>
            <a:normAutofit fontScale="77500" lnSpcReduction="20000"/>
          </a:bodyPr>
          <a:lstStyle/>
          <a:p>
            <a:r>
              <a:rPr lang="cs-CZ" sz="2100" b="1" dirty="0" smtClean="0"/>
              <a:t>1. </a:t>
            </a:r>
            <a:r>
              <a:rPr lang="cs-CZ" sz="2100" b="1" dirty="0" smtClean="0">
                <a:solidFill>
                  <a:srgbClr val="FF0000"/>
                </a:solidFill>
              </a:rPr>
              <a:t>ROD MUŽSKÝ ŽIVOTNÝ </a:t>
            </a:r>
            <a:r>
              <a:rPr lang="cs-CZ" sz="2100" b="1" dirty="0" smtClean="0">
                <a:solidFill>
                  <a:srgbClr val="002060"/>
                </a:solidFill>
              </a:rPr>
              <a:t>chlapci, muži, občané, vítězové, sněhuláci, ukazatelé</a:t>
            </a:r>
          </a:p>
          <a:p>
            <a:r>
              <a:rPr lang="cs-CZ" sz="2100" b="1" dirty="0" smtClean="0"/>
              <a:t>2. </a:t>
            </a:r>
            <a:r>
              <a:rPr lang="cs-CZ" sz="2100" b="1" dirty="0" smtClean="0">
                <a:solidFill>
                  <a:srgbClr val="FF0000"/>
                </a:solidFill>
              </a:rPr>
              <a:t>ROD MUŽSKÝ NEŽIVOTNÝ </a:t>
            </a:r>
            <a:r>
              <a:rPr lang="cs-CZ" sz="2100" b="1" dirty="0" smtClean="0">
                <a:solidFill>
                  <a:srgbClr val="002060"/>
                </a:solidFill>
              </a:rPr>
              <a:t>domy, stromy, zástupy, ukazatele</a:t>
            </a:r>
          </a:p>
          <a:p>
            <a:r>
              <a:rPr lang="cs-CZ" sz="2100" b="1" dirty="0" smtClean="0"/>
              <a:t>3. </a:t>
            </a:r>
            <a:r>
              <a:rPr lang="cs-CZ" sz="2100" b="1" dirty="0" smtClean="0">
                <a:solidFill>
                  <a:srgbClr val="FF0000"/>
                </a:solidFill>
              </a:rPr>
              <a:t>ROD ŽENSKÝ</a:t>
            </a:r>
          </a:p>
          <a:p>
            <a:pPr marL="0" indent="0"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     </a:t>
            </a:r>
            <a:r>
              <a:rPr lang="cs-CZ" sz="2100" b="1" dirty="0" smtClean="0">
                <a:solidFill>
                  <a:srgbClr val="002060"/>
                </a:solidFill>
              </a:rPr>
              <a:t>dívky, děti, závodnice</a:t>
            </a:r>
          </a:p>
          <a:p>
            <a:r>
              <a:rPr lang="cs-CZ" sz="2100" b="1" dirty="0" smtClean="0"/>
              <a:t>4. </a:t>
            </a:r>
            <a:r>
              <a:rPr lang="cs-CZ" sz="2100" b="1" dirty="0" smtClean="0">
                <a:solidFill>
                  <a:srgbClr val="FF0000"/>
                </a:solidFill>
              </a:rPr>
              <a:t>ROD STŘEDNÍ</a:t>
            </a:r>
          </a:p>
          <a:p>
            <a:pPr marL="0" indent="0"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    </a:t>
            </a:r>
            <a:r>
              <a:rPr lang="cs-CZ" sz="2100" b="1" dirty="0" smtClean="0">
                <a:solidFill>
                  <a:srgbClr val="002060"/>
                </a:solidFill>
              </a:rPr>
              <a:t>auta, housata, pole, náměstí</a:t>
            </a:r>
          </a:p>
          <a:p>
            <a:pPr marL="0" indent="0">
              <a:buNone/>
            </a:pPr>
            <a:endParaRPr lang="cs-CZ" sz="18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1800" b="1" dirty="0" smtClean="0">
                <a:solidFill>
                  <a:schemeClr val="accent5">
                    <a:lumMod val="50000"/>
                  </a:schemeClr>
                </a:solidFill>
              </a:rPr>
              <a:t>    </a:t>
            </a:r>
            <a:endParaRPr lang="cs-CZ" sz="1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-i  </a:t>
            </a:r>
            <a:r>
              <a:rPr lang="cs-CZ" dirty="0" smtClean="0">
                <a:solidFill>
                  <a:srgbClr val="002060"/>
                </a:solidFill>
              </a:rPr>
              <a:t>se shromáždil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002060"/>
                </a:solidFill>
              </a:rPr>
              <a:t>, stál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-y           </a:t>
            </a:r>
            <a:r>
              <a:rPr lang="cs-CZ" dirty="0" smtClean="0">
                <a:solidFill>
                  <a:srgbClr val="002060"/>
                </a:solidFill>
              </a:rPr>
              <a:t>stál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-y           </a:t>
            </a:r>
            <a:r>
              <a:rPr lang="cs-CZ" dirty="0" smtClean="0">
                <a:solidFill>
                  <a:srgbClr val="002060"/>
                </a:solidFill>
              </a:rPr>
              <a:t>přišl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-a     </a:t>
            </a:r>
            <a:r>
              <a:rPr lang="cs-CZ" dirty="0" smtClean="0">
                <a:solidFill>
                  <a:srgbClr val="002060"/>
                </a:solidFill>
              </a:rPr>
              <a:t>stál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002060"/>
                </a:solidFill>
              </a:rPr>
              <a:t>, se změnil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818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DOPLŇTE  -i/-y</a:t>
            </a:r>
          </a:p>
          <a:p>
            <a:pPr marL="0" indent="0">
              <a:buNone/>
            </a:pPr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Měsíce utekl- jako voda. Oba muži se zastavil-. Na kmenech stromů vyrůstal- rostliny. Davy lidí stál- na náměstí. Ptáci hnízdil- pod střechou. Děti skotačil- na louce. Opice se houpal- na liáně. Hvězdy zářil- na nebi. Papíroví draci se vznesl-. Jabloně rozkvetl-. Housata se pásl-. Po řece plul- vory. Drahokamy zářil-. Lodě kotvil-. Holubi vrkal-. Komíny chrlil- kouř. Za lesem se objevil- první chalupy. Z výšky vypadal- lidé jako trpaslíci.  </a:t>
            </a:r>
            <a:endParaRPr lang="cs-CZ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NAPIŠTE VĚTY SE SLOVESY V MINULÉM ČASE A S TĚMITO PODMĚTY:</a:t>
            </a:r>
          </a:p>
          <a:p>
            <a:pPr marL="0" indent="0">
              <a:buNone/>
            </a:pPr>
            <a:endParaRPr lang="cs-CZ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Franklin Gothic Book"/>
                <a:cs typeface="Times New Roman" pitchFamily="18" charset="0"/>
              </a:rPr>
              <a:t>☺ </a:t>
            </a: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národy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Franklin Gothic Book"/>
                <a:cs typeface="Times New Roman" pitchFamily="18" charset="0"/>
              </a:rPr>
              <a:t>☺ </a:t>
            </a: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třešně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Franklin Gothic Book"/>
                <a:cs typeface="Times New Roman" pitchFamily="18" charset="0"/>
              </a:rPr>
              <a:t>☺ </a:t>
            </a: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motocykly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Franklin Gothic Book"/>
                <a:cs typeface="Times New Roman" pitchFamily="18" charset="0"/>
              </a:rPr>
              <a:t>☺ </a:t>
            </a: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ředitelé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*  slamění strašáci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*  moji rodiče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*  skupiny turistů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*  mourovatá koťata </a:t>
            </a:r>
            <a:endParaRPr lang="cs-CZ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uzivatel\AppData\Local\Microsoft\Windows\Temporary Internet Files\Content.IE5\SI3S2GQB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04513"/>
            <a:ext cx="1379149" cy="1384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03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DOPLŇTE  -i/-y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Měsíce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utekl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jako voda. Oba muži se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zastavil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kmenech stromů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vyrůsta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rostliny. Davy lidí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stál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náměstí. Ptáci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hnízdil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 střechou. Děti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skotačil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louce. Opice se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houpal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liáně. Hvězdy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zářil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nebi. Papíroví draci se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vznesl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Jabloně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rozkvetl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Housata se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pásl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 řece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plul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vory. Drahokamy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zářil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Lodě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kotvil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Holubi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vrkal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Komíny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chrlil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kouř. Za lesem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se objevil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první chalupy. Z výšky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vypadal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lidé jako trpaslíci. 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Národy ve středověku mezi sebou bojovaly.</a:t>
            </a:r>
          </a:p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Právě dozrávaly třešně.</a:t>
            </a:r>
          </a:p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Motocykly byly zaparkovány.</a:t>
            </a:r>
          </a:p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Všichni ředitelé se zúčastnili porady.</a:t>
            </a:r>
          </a:p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Slamění strašáci stáli na poli.</a:t>
            </a:r>
          </a:p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Moji rodiče odjeli k moři.</a:t>
            </a:r>
          </a:p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náměstí pozorovaly skupiny turistů historické památky.</a:t>
            </a:r>
          </a:p>
          <a:p>
            <a:r>
              <a:rPr lang="cs-CZ" sz="1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Mourovatá koťata si hrála s klubíčkem vlny.</a:t>
            </a:r>
            <a:endParaRPr lang="cs-CZ" sz="1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357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1054477"/>
            <a:ext cx="3463512" cy="923330"/>
          </a:xfrm>
          <a:prstGeom prst="rect">
            <a:avLst/>
          </a:prstGeom>
          <a:solidFill>
            <a:schemeClr val="bg2"/>
          </a:solidFill>
          <a:ln>
            <a:solidFill>
              <a:srgbClr val="0070C0"/>
            </a:solidFill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Vlastní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tvorba</a:t>
            </a:r>
          </a:p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lipart www.office.microsoft.com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22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144</TotalTime>
  <Words>546</Words>
  <Application>Microsoft Office PowerPoint</Application>
  <PresentationFormat>Předvádění na obrazovce (4:3)</PresentationFormat>
  <Paragraphs>83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Špendlík</vt:lpstr>
      <vt:lpstr>Prezentace aplikace PowerPoint</vt:lpstr>
      <vt:lpstr>Prezentace aplikace PowerPoint</vt:lpstr>
      <vt:lpstr>SHODA PŘÍSUDKU S PODMĚTEM</vt:lpstr>
      <vt:lpstr>Pracovní list 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22</cp:revision>
  <dcterms:created xsi:type="dcterms:W3CDTF">2011-10-14T09:00:52Z</dcterms:created>
  <dcterms:modified xsi:type="dcterms:W3CDTF">2012-06-11T21:17:21Z</dcterms:modified>
</cp:coreProperties>
</file>