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75" r:id="rId5"/>
    <p:sldId id="260" r:id="rId6"/>
    <p:sldId id="262" r:id="rId7"/>
    <p:sldId id="263" r:id="rId8"/>
    <p:sldId id="264" r:id="rId9"/>
    <p:sldId id="265" r:id="rId10"/>
    <p:sldId id="279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 varScale="1">
        <p:scale>
          <a:sx n="70" d="100"/>
          <a:sy n="70" d="100"/>
        </p:scale>
        <p:origin x="-11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A79E9-D7CC-40B4-834E-FADCA9234FA8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CC60E-974B-4BA3-8B89-C5A1DCA6E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76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0CC60E-974B-4BA3-8B89-C5A1DCA6E71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7428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560840" cy="5386090"/>
          </a:xfrm>
          <a:prstGeom prst="rect">
            <a:avLst/>
          </a:prstGeom>
          <a:ln>
            <a:noFill/>
          </a:ln>
          <a:effectLst>
            <a:softEdge rad="63500"/>
          </a:effectLst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ČESKÝ JAZYK A LITERATURA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7. ROČNÍK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KOSMAS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AUTOR: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Mgr. Kateřina Mládková</a:t>
            </a:r>
            <a:endParaRPr lang="cs-CZ" b="1" dirty="0" smtClean="0"/>
          </a:p>
          <a:p>
            <a:r>
              <a:rPr lang="cs-CZ" dirty="0" smtClean="0"/>
              <a:t>DATUM VYTVOŘENÍ: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4. 2. 2012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VY_32_INOVACE_14_KM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6895"/>
            <a:ext cx="6665680" cy="6063198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CÍLOVÁ SKUPINA: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Prezentace vytvořena jako doplněk k učivu 7. ročníku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STŘEDOVĚKÁ LITERATURA V ČESKÝCH ZEMÍCH</a:t>
            </a: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TÉMA: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Dějepisná próza: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Kosmas – Kronika česká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Prezentace zahrnuje také historický film</a:t>
            </a:r>
          </a:p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POMŮCKY: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 prezentaci slouží ukázky textů v učebnici Literární výchovy pro 7. ročník. Literární sešit.</a:t>
            </a:r>
          </a:p>
          <a:p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PILOTÁŽ:</a:t>
            </a:r>
          </a:p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 prezentaci žáci pracují ve skupinách s termíny, mluvnickými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úkoly. Žáci ocenili spojení znalostí jazykových, literárních a dějepisných ve vypracovaných textech.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700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836712"/>
            <a:ext cx="3091167" cy="2246769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</a:p>
          <a:p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KANOVNÍK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KOSMAS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CHRONICA BOEMORUM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BUDYŠÍNSKÝ RUKOPIS</a:t>
            </a:r>
          </a:p>
          <a:p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3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zivatel\AppData\Local\Microsoft\Windows\Temporary Internet Files\Content.IE5\2VONN4KT\MP9003414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572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6048900" cy="1323439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Intelektuál, absolvent nejlepších škol tehdejší Evropy.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Duchovní, který nade vše miloval svou ženu.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Scestovalý muž a diplomat.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Zakladatel českého středověkého písemnictví. </a:t>
            </a:r>
            <a:endParaRPr lang="cs-CZ" sz="2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42736" y="3479809"/>
            <a:ext cx="1944216" cy="461665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KOSMAS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476052"/>
            <a:ext cx="1911096" cy="23500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851920" y="4869160"/>
            <a:ext cx="380618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     „Jest tedy dvojí pravda:</a:t>
            </a:r>
          </a:p>
          <a:p>
            <a:r>
              <a:rPr lang="cs-CZ" sz="2000" dirty="0">
                <a:solidFill>
                  <a:srgbClr val="C00000"/>
                </a:solidFill>
                <a:latin typeface="Comic Sans MS" pitchFamily="66" charset="0"/>
              </a:rPr>
              <a:t>j</a:t>
            </a:r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edna, na kterou můžeš položit ruku jako na krb, a druhá, jež se nedá uchopit za peroutku.“</a:t>
            </a:r>
          </a:p>
          <a:p>
            <a:endParaRPr lang="cs-CZ" sz="2000" dirty="0" smtClean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86952" y="3941474"/>
            <a:ext cx="2160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/asi 1045 – 1125/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65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362" y="0"/>
            <a:ext cx="4157638" cy="6048672"/>
          </a:xfrm>
          <a:prstGeom prst="rect">
            <a:avLst/>
          </a:prstGeom>
          <a:ln>
            <a:solidFill>
              <a:srgbClr val="C00000"/>
            </a:solidFill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51520" y="188640"/>
            <a:ext cx="4248472" cy="381642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0800000" scaled="1"/>
            <a:tileRect/>
          </a:gradFill>
          <a:ln>
            <a:solidFill>
              <a:srgbClr val="FF0000"/>
            </a:solidFill>
          </a:ln>
          <a:effectLst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KOSMAS VE ČTENÁŘSKÉM DENÍKU</a:t>
            </a:r>
          </a:p>
          <a:p>
            <a:endParaRPr lang="cs-CZ" sz="1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b="1" dirty="0" smtClean="0">
                <a:solidFill>
                  <a:srgbClr val="C00000"/>
                </a:solidFill>
                <a:latin typeface="Comic Sans MS" pitchFamily="66" charset="0"/>
                <a:cs typeface="Times New Roman" pitchFamily="18" charset="0"/>
              </a:rPr>
              <a:t>      O Kosmovi víme jen to, co nám sám prozradil ve své KRONICE ČESKÉ /CHRONICA BOEMORUM/. Narodil se kolem roku 1045, nevíme kde. Základní vzdělání získal v Praze na škole při chrámu sv. Víta, dále studoval v Lutychu /Belgie/ a na školách západní Evropy. Do Prahy se vrátil po roce 1082 a stal se kanovníkem, později děkanem svatovítské kapituly. Velmi miloval svou ženu Božetěchu, s níž měl syna Jindřicha. Zemřel 21. října 1125 asi v Praze.</a:t>
            </a:r>
            <a:endParaRPr lang="cs-CZ" sz="1600" b="1" dirty="0">
              <a:solidFill>
                <a:srgbClr val="C0000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196987"/>
            <a:ext cx="3960440" cy="120032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Předpokládá se: 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Synem kronikáře byl Jindřich Zdík, biskup olomoucký. Tato verze nebyla potvrzena ani vyvrácena.</a:t>
            </a:r>
            <a:endParaRPr lang="cs-CZ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54198" y="5640054"/>
            <a:ext cx="5040560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70C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     Pracujeme s textem mluvnicky</a:t>
            </a:r>
          </a:p>
          <a:p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/slovní druhy, substantiva, synonyma, antonyma, predikáty………./</a:t>
            </a:r>
          </a:p>
          <a:p>
            <a:endParaRPr lang="cs-CZ" sz="20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793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2083668" cy="2687709"/>
          </a:xfrm>
          <a:prstGeom prst="rect">
            <a:avLst/>
          </a:prstGeom>
          <a:ln>
            <a:solidFill>
              <a:srgbClr val="C0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2560849" y="197743"/>
            <a:ext cx="6120680" cy="369332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KOSMAS – DUCHOVNÍ, KRONIKÁŘ, DIPLOMAT</a:t>
            </a:r>
            <a:endParaRPr lang="cs-CZ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60849" y="908720"/>
            <a:ext cx="6394699" cy="4247317"/>
          </a:xfrm>
          <a:prstGeom prst="rect">
            <a:avLst/>
          </a:prstGeom>
          <a:noFill/>
          <a:ln w="38100"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prst="slope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-Kosmas je prvním známým autorem české kroniky, </a:t>
            </a:r>
          </a:p>
          <a:p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 psané latinsky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-Kosmas psal svou kroniku pro své přátele, kterým </a:t>
            </a:r>
          </a:p>
          <a:p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jednotlivé knihy dedikoval 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-Kosmas chtěl podat reprezentativní výklad českých dějin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-Kosmas vědomě psal svou kroniku pro potřeby vládnoucí </a:t>
            </a:r>
          </a:p>
          <a:p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dynastie Přemyslovců a pražského biskupství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-Kosmas není nestranným historikem v moderním slova </a:t>
            </a:r>
          </a:p>
          <a:p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smyslu, jeho kronika je konceptem českého národa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-Kosmas posiloval kult sv. Václava a sv. Vojtěcha </a:t>
            </a:r>
          </a:p>
          <a:p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jako ochránců českého státu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-Kosmas stylizuje kroniku s rétorickou dokonalostí</a:t>
            </a:r>
          </a:p>
          <a:p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římských klasiků</a:t>
            </a:r>
          </a:p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-Kosmova Kronika česká reprezentuje myšlenkový svět</a:t>
            </a:r>
          </a:p>
          <a:p>
            <a:r>
              <a:rPr lang="cs-CZ" dirty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evropského středověku</a:t>
            </a:r>
            <a:endParaRPr lang="cs-CZ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3356992"/>
            <a:ext cx="1776448" cy="646331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kronika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27968" y="6090739"/>
            <a:ext cx="1686680" cy="52322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dedikace</a:t>
            </a:r>
            <a:endParaRPr lang="cs-CZ" sz="2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02176" y="5299778"/>
            <a:ext cx="1584088" cy="52322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Comic Sans MS" pitchFamily="66" charset="0"/>
              </a:rPr>
              <a:t>rétorika</a:t>
            </a:r>
            <a:endParaRPr lang="cs-CZ" sz="2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76469" y="5488314"/>
            <a:ext cx="1627369" cy="461665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středověk</a:t>
            </a:r>
            <a:endParaRPr lang="cs-CZ" sz="2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14424" y="5533713"/>
            <a:ext cx="1843774" cy="461665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Přemyslovc</a:t>
            </a:r>
            <a:r>
              <a:rPr lang="cs-CZ" b="1" dirty="0" smtClean="0">
                <a:solidFill>
                  <a:srgbClr val="C00000"/>
                </a:solidFill>
                <a:latin typeface="Comic Sans MS" pitchFamily="66" charset="0"/>
              </a:rPr>
              <a:t>i</a:t>
            </a:r>
            <a:endParaRPr lang="cs-CZ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1886" y="4450594"/>
            <a:ext cx="1822935" cy="461665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chronologie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71308" y="5326454"/>
            <a:ext cx="740908" cy="461665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kult</a:t>
            </a:r>
            <a:endParaRPr lang="cs-CZ" sz="2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95631" y="6413904"/>
            <a:ext cx="2502608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70C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latin typeface="Comic Sans MS" pitchFamily="66" charset="0"/>
              </a:rPr>
              <a:t>Pracujeme s pojmy</a:t>
            </a:r>
            <a:endParaRPr lang="cs-CZ" sz="20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480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2372" y="614591"/>
            <a:ext cx="3742819" cy="70788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KOSMOVA KRONIKA ČESKÁ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CHRONICA BOEMORUM  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84671" y="260647"/>
            <a:ext cx="357392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      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Kroniku tvoří 3 knihy: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kniha končí rokem 1038 a zachycuje  mýtické dějiny podle „bájného vyprávění starců“</a:t>
            </a:r>
          </a:p>
          <a:p>
            <a:pPr marL="457200" indent="-457200">
              <a:buAutoNum type="arabicPeriod"/>
            </a:pPr>
            <a:r>
              <a:rPr lang="cs-CZ" sz="2000" b="1" dirty="0">
                <a:solidFill>
                  <a:srgbClr val="C00000"/>
                </a:solidFill>
                <a:latin typeface="Comic Sans MS" pitchFamily="66" charset="0"/>
              </a:rPr>
              <a:t>k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niha končí rokem 1092 a čerpá ze zpráv očitých svědků</a:t>
            </a:r>
          </a:p>
          <a:p>
            <a:pPr marL="457200" indent="-457200">
              <a:buAutoNum type="arabicPeriod"/>
            </a:pPr>
            <a:r>
              <a:rPr lang="cs-CZ" sz="2000" b="1" dirty="0">
                <a:solidFill>
                  <a:srgbClr val="C00000"/>
                </a:solidFill>
                <a:latin typeface="Comic Sans MS" pitchFamily="66" charset="0"/>
              </a:rPr>
              <a:t>k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niha končí rokem 1125 a je psána na základě vlastní autorovy paměti</a:t>
            </a:r>
            <a:endParaRPr lang="cs-CZ" sz="2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1937398"/>
            <a:ext cx="508467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KRONIKA BYLA VE STŘEDOVĚKU HODNĚ OPISOVÁNA A DOPLŇOVÁNA 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NOVÉ ÚDAJE. DNES ZNÁME 15 OPISŮ, VYTIŠTĚNA BYLA POPRVÉ V ROCE 1602. ORIGINÁL SE NEDOCHOVAL. NEJSTARŠÍ ZNÁMÝ OPIS JE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TZV. BUDYŠÍNSKÝ RUKOPIS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ULOŽEN V KNIHOVNĚ NÁRODNÍHO MUZEA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45415" y="3861048"/>
            <a:ext cx="4198585" cy="707886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Kosmova Kronika je historickým 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dílem a beletrií zároveň</a:t>
            </a:r>
            <a:endParaRPr lang="cs-CZ" sz="20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5433030"/>
            <a:ext cx="4270721" cy="58477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0070C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u="sng" dirty="0">
                <a:solidFill>
                  <a:srgbClr val="002060"/>
                </a:solidFill>
                <a:latin typeface="Comic Sans MS" pitchFamily="66" charset="0"/>
              </a:rPr>
              <a:t>v</a:t>
            </a:r>
            <a:r>
              <a:rPr lang="cs-CZ" sz="3200" b="1" u="sng" dirty="0" smtClean="0">
                <a:solidFill>
                  <a:srgbClr val="002060"/>
                </a:solidFill>
                <a:latin typeface="Comic Sans MS" pitchFamily="66" charset="0"/>
              </a:rPr>
              <a:t>yber důležitá fakta</a:t>
            </a:r>
            <a:endParaRPr lang="cs-CZ" sz="3200" b="1" u="sng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3074" name="Picture 2" descr="C:\Users\uzivatel\AppData\Local\Microsoft\Windows\Temporary Internet Files\Content.IE5\NQA0F8TG\MP90043938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792" y="5024028"/>
            <a:ext cx="1829680" cy="1829680"/>
          </a:xfrm>
          <a:prstGeom prst="rect">
            <a:avLst/>
          </a:prstGeom>
          <a:solidFill>
            <a:schemeClr val="accent1"/>
          </a:solidFill>
          <a:ln>
            <a:solidFill>
              <a:srgbClr val="C00000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0333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 animBg="1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6516" y="422548"/>
            <a:ext cx="2581348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HISTORICKÝ FILM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1196752"/>
            <a:ext cx="5353773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KOSMAS A PANÍ BOŽETĚCHA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6872"/>
            <a:ext cx="7874271" cy="224676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Spolehlivým základem k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televizní inscenaci z roku 1974</a:t>
            </a:r>
          </a:p>
          <a:p>
            <a:r>
              <a:rPr lang="cs-CZ" sz="2000" dirty="0">
                <a:solidFill>
                  <a:srgbClr val="C00000"/>
                </a:solidFill>
                <a:latin typeface="Comic Sans MS" pitchFamily="66" charset="0"/>
              </a:rPr>
              <a:t>s</a:t>
            </a:r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e stala kapitola z „OBRAZŮ Z DĚJIN NÁRODA ČESKÉHO“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Vladislava Vančury.</a:t>
            </a:r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 Kapitola o Kosmovi nezabírá ve Vančurově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díle příliš velkou plochu, ale stačí vytvořit plastickou představu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originální osobnosti z oparu bájných dob.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Televizní inscenace zůstává plně v duchu Vladislava Vančury.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Hlavním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tématem</a:t>
            </a:r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 je hledání </a:t>
            </a:r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pravdy – pravdy a jejich otazníků</a:t>
            </a:r>
            <a:r>
              <a:rPr lang="cs-CZ" sz="2000" dirty="0" smtClean="0">
                <a:solidFill>
                  <a:srgbClr val="C00000"/>
                </a:solidFill>
                <a:latin typeface="Comic Sans MS" pitchFamily="66" charset="0"/>
              </a:rPr>
              <a:t>. </a:t>
            </a:r>
            <a:endParaRPr lang="cs-CZ" sz="20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71031" y="5229200"/>
            <a:ext cx="3383427" cy="132343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TV FILM, 1974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Scénář: JAN OTČENÁŠEK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Režisér: JAROSLAV BALÍK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7833" y="5261138"/>
            <a:ext cx="2952475" cy="101566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Titulní role: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ČESTMÍR ŘANDA</a:t>
            </a:r>
          </a:p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PAVLA MARŠÁLKOVÁ</a:t>
            </a:r>
            <a:endParaRPr lang="cs-CZ" sz="2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5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2VONN4KT\MP9003414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029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7434"/>
            <a:ext cx="7291035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ZDROJE /on line/ dostupné z www: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Soukal, Josef: Literární výchova pro 2. stupeň, 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Praha,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SPN, 2009.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ISBN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978-80-7235-438-2.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STRANY 73-75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Ilustrace a kliparty z www.office.microsoft.com</a:t>
            </a:r>
          </a:p>
          <a:p>
            <a:r>
              <a:rPr lang="cs-CZ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anonymous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artist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 </a:t>
            </a:r>
            <a:r>
              <a:rPr lang="cs-CZ" sz="20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Http://cs.wikipedia.org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 [online]. 15. 11. 2008,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16:5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[cit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2012-02-04].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File:Kosmas.jpg. Dostupné 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 WWW: </a:t>
            </a:r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http://cs.wikipedia.org/wiki/</a:t>
            </a:r>
            <a:r>
              <a:rPr lang="cs-CZ" sz="20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Soubor:Kosmas.jpg</a:t>
            </a:r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6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787</TotalTime>
  <Words>698</Words>
  <Application>Microsoft Office PowerPoint</Application>
  <PresentationFormat>Předvádění na obrazovce (4:3)</PresentationFormat>
  <Paragraphs>114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uzivatel</cp:lastModifiedBy>
  <cp:revision>87</cp:revision>
  <dcterms:created xsi:type="dcterms:W3CDTF">2011-10-14T09:00:52Z</dcterms:created>
  <dcterms:modified xsi:type="dcterms:W3CDTF">2012-06-11T18:15:32Z</dcterms:modified>
</cp:coreProperties>
</file>