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ČESKÝ JAZYK A LITERATURA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</a:p>
          <a:p>
            <a:r>
              <a:rPr lang="cs-CZ" dirty="0" smtClean="0"/>
              <a:t>TÉMA: </a:t>
            </a:r>
            <a:r>
              <a:rPr lang="cs-CZ" sz="2000" b="1" dirty="0" smtClean="0"/>
              <a:t>HUSOVI PŘEDCHŮDCI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sz="2000" b="1" dirty="0" smtClean="0"/>
              <a:t>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VY_32_INOVACE_17_KM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5321"/>
            <a:ext cx="1261564" cy="40011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ANOTACE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8064" y="1700808"/>
            <a:ext cx="7863050" cy="3970318"/>
          </a:xfrm>
          <a:prstGeom prst="rect">
            <a:avLst/>
          </a:prstGeom>
          <a:noFill/>
          <a:ln>
            <a:solidFill>
              <a:schemeClr val="accent6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b="1" dirty="0" smtClean="0"/>
              <a:t>Cílová skupina: Prezentace slouží jako doplněk k učivu 7. ročníku</a:t>
            </a:r>
          </a:p>
          <a:p>
            <a:r>
              <a:rPr lang="cs-CZ" b="1" dirty="0" smtClean="0"/>
              <a:t>Téma: PŘEDCHŮDCI JANA HUSA</a:t>
            </a:r>
          </a:p>
          <a:p>
            <a:r>
              <a:rPr lang="cs-CZ" b="1" dirty="0" smtClean="0"/>
              <a:t>Cíl: Prezentace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- navazuje na předchozí prezentační přehledy vývoje literatury</a:t>
            </a:r>
          </a:p>
          <a:p>
            <a:r>
              <a:rPr lang="cs-CZ" b="1" dirty="0" smtClean="0"/>
              <a:t>       - uvádí znaky soudobé literatury /15. století/</a:t>
            </a:r>
          </a:p>
          <a:p>
            <a:r>
              <a:rPr lang="cs-CZ" b="1" dirty="0" smtClean="0"/>
              <a:t>       - seznamuje žáky s husitským hnutím a literaturou</a:t>
            </a:r>
          </a:p>
          <a:p>
            <a:r>
              <a:rPr lang="cs-CZ" b="1" dirty="0" smtClean="0"/>
              <a:t>       - koresponduje s učivem dějepisu 7. ročníku </a:t>
            </a:r>
          </a:p>
          <a:p>
            <a:r>
              <a:rPr lang="cs-CZ" b="1" dirty="0" smtClean="0"/>
              <a:t>Pomůcky: školní sešit, psací potřeby, Literární výchova  pro 2. stupeň</a:t>
            </a:r>
          </a:p>
          <a:p>
            <a:r>
              <a:rPr lang="cs-CZ" b="1" dirty="0" smtClean="0"/>
              <a:t>Pilotáž: Žáci pracovali ve skupinách a seznamovali se s literaturou 15. století,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porovnávali jednotlivé osobnosti reformátorů. Žáci ocenili zajímavosti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uvedené v prezentaci. V závěru hodiny proběhla diskuze o významu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reformace ve společnosti, v literatuře.</a:t>
            </a:r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151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1953740" cy="400110"/>
          </a:xfrm>
          <a:prstGeom prst="rect">
            <a:avLst/>
          </a:prstGeom>
          <a:ln/>
          <a:effectLst>
            <a:glow rad="228600">
              <a:schemeClr val="accent5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KLÍČOVÁ SLOVA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3753592" cy="4093428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HUSITÉ</a:t>
            </a:r>
          </a:p>
          <a:p>
            <a:r>
              <a:rPr lang="cs-CZ" sz="2000" b="1" dirty="0" smtClean="0"/>
              <a:t>REFORMACE</a:t>
            </a:r>
          </a:p>
          <a:p>
            <a:r>
              <a:rPr lang="cs-CZ" sz="2000" b="1" dirty="0" smtClean="0"/>
              <a:t>DESÁTEK</a:t>
            </a:r>
          </a:p>
          <a:p>
            <a:r>
              <a:rPr lang="cs-CZ" sz="2000" b="1" dirty="0" smtClean="0"/>
              <a:t>ODPUSTKY</a:t>
            </a:r>
          </a:p>
          <a:p>
            <a:r>
              <a:rPr lang="cs-CZ" sz="2000" b="1" dirty="0" smtClean="0"/>
              <a:t>TRAKTÁT JAKO LITERÁRNÍ ŽÁNR</a:t>
            </a:r>
          </a:p>
          <a:p>
            <a:r>
              <a:rPr lang="cs-CZ" sz="2000" b="1" dirty="0" smtClean="0"/>
              <a:t>JAN VIKLEF</a:t>
            </a:r>
          </a:p>
          <a:p>
            <a:r>
              <a:rPr lang="cs-CZ" sz="2000" b="1" dirty="0" smtClean="0"/>
              <a:t>KONRÁD WALDHAUSER</a:t>
            </a:r>
          </a:p>
          <a:p>
            <a:r>
              <a:rPr lang="cs-CZ" sz="2000" b="1" dirty="0" smtClean="0"/>
              <a:t>MATĚJ Z JANOVA</a:t>
            </a:r>
          </a:p>
          <a:p>
            <a:r>
              <a:rPr lang="cs-CZ" sz="2000" b="1" dirty="0" smtClean="0"/>
              <a:t>TOMÁŠ ŠTÍTNÝ ZE ŠTÍTNÉHO</a:t>
            </a:r>
          </a:p>
          <a:p>
            <a:r>
              <a:rPr lang="cs-CZ" sz="2000" b="1" dirty="0" smtClean="0"/>
              <a:t>JAN MILÍČ Z KROMĚŘÍŽE</a:t>
            </a:r>
          </a:p>
          <a:p>
            <a:r>
              <a:rPr lang="cs-CZ" sz="2000" b="1" dirty="0" smtClean="0"/>
              <a:t>JISTEBNICKÝ KANCIONÁL</a:t>
            </a:r>
          </a:p>
          <a:p>
            <a:r>
              <a:rPr lang="cs-CZ" sz="2000" b="1" dirty="0" smtClean="0"/>
              <a:t>BUDYŠÍNSKÝ RUKOPIS</a:t>
            </a:r>
            <a:endParaRPr lang="cs-CZ" sz="2000" b="1" dirty="0"/>
          </a:p>
          <a:p>
            <a:r>
              <a:rPr lang="cs-CZ" sz="2000" b="1" dirty="0" smtClean="0"/>
              <a:t>Vavřinec z Březové</a:t>
            </a:r>
          </a:p>
        </p:txBody>
      </p:sp>
    </p:spTree>
    <p:extLst>
      <p:ext uri="{BB962C8B-B14F-4D97-AF65-F5344CB8AC3E}">
        <p14:creationId xmlns:p14="http://schemas.microsoft.com/office/powerpoint/2010/main" val="304309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7082388" cy="230832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„Každý člověk má přirozeně stvořenou moc,</a:t>
            </a:r>
          </a:p>
          <a:p>
            <a:r>
              <a:rPr lang="cs-CZ" sz="2400" b="1" dirty="0">
                <a:latin typeface="Comic Sans MS" pitchFamily="66" charset="0"/>
              </a:rPr>
              <a:t>p</a:t>
            </a:r>
            <a:r>
              <a:rPr lang="cs-CZ" sz="2400" b="1" dirty="0" smtClean="0">
                <a:latin typeface="Comic Sans MS" pitchFamily="66" charset="0"/>
              </a:rPr>
              <a:t>odle níž by mohl vládnout celému světu,</a:t>
            </a:r>
          </a:p>
          <a:p>
            <a:r>
              <a:rPr lang="cs-CZ" sz="2400" b="1" dirty="0">
                <a:latin typeface="Comic Sans MS" pitchFamily="66" charset="0"/>
              </a:rPr>
              <a:t>a</a:t>
            </a:r>
            <a:r>
              <a:rPr lang="cs-CZ" sz="2400" b="1" dirty="0" smtClean="0">
                <a:latin typeface="Comic Sans MS" pitchFamily="66" charset="0"/>
              </a:rPr>
              <a:t>le z této moci neplyne právo na vládu.“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                                 /JAN VIKLEF/ 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4521" y="3195470"/>
            <a:ext cx="7824578" cy="341632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2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„</a:t>
            </a:r>
            <a:r>
              <a:rPr lang="cs-CZ" sz="2400" b="1" dirty="0" smtClean="0">
                <a:latin typeface="Comic Sans MS" pitchFamily="66" charset="0"/>
              </a:rPr>
              <a:t>Od začátku svého studia jsem si učinil zásadu, </a:t>
            </a:r>
          </a:p>
          <a:p>
            <a:r>
              <a:rPr lang="cs-CZ" sz="2400" b="1" dirty="0">
                <a:latin typeface="Comic Sans MS" pitchFamily="66" charset="0"/>
              </a:rPr>
              <a:t>ž</a:t>
            </a:r>
            <a:r>
              <a:rPr lang="cs-CZ" sz="2400" b="1" dirty="0" smtClean="0">
                <a:latin typeface="Comic Sans MS" pitchFamily="66" charset="0"/>
              </a:rPr>
              <a:t>e kdekoli poznám mínění spravedlivější, ihned</a:t>
            </a:r>
          </a:p>
          <a:p>
            <a:r>
              <a:rPr lang="cs-CZ" sz="2400" b="1" dirty="0">
                <a:latin typeface="Comic Sans MS" pitchFamily="66" charset="0"/>
              </a:rPr>
              <a:t>u</a:t>
            </a:r>
            <a:r>
              <a:rPr lang="cs-CZ" sz="2400" b="1" dirty="0" smtClean="0">
                <a:latin typeface="Comic Sans MS" pitchFamily="66" charset="0"/>
              </a:rPr>
              <a:t>pustím od svého méně správného a pokorně a</a:t>
            </a:r>
          </a:p>
          <a:p>
            <a:r>
              <a:rPr lang="cs-CZ" sz="2400" b="1" dirty="0">
                <a:latin typeface="Comic Sans MS" pitchFamily="66" charset="0"/>
              </a:rPr>
              <a:t>r</a:t>
            </a:r>
            <a:r>
              <a:rPr lang="cs-CZ" sz="2400" b="1" dirty="0" smtClean="0">
                <a:latin typeface="Comic Sans MS" pitchFamily="66" charset="0"/>
              </a:rPr>
              <a:t>adostně přijmu názor, odůvodněný lépe, věda,</a:t>
            </a:r>
          </a:p>
          <a:p>
            <a:r>
              <a:rPr lang="cs-CZ" sz="2400" b="1" dirty="0" smtClean="0">
                <a:latin typeface="Comic Sans MS" pitchFamily="66" charset="0"/>
              </a:rPr>
              <a:t>že to, co víme, je zcela nepatrným zlomkem toho,</a:t>
            </a:r>
          </a:p>
          <a:p>
            <a:r>
              <a:rPr lang="cs-CZ" sz="2400" b="1" dirty="0" smtClean="0">
                <a:latin typeface="Comic Sans MS" pitchFamily="66" charset="0"/>
              </a:rPr>
              <a:t>co nevíme.“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                    /1410 podle JANA VIKLEFA</a:t>
            </a:r>
          </a:p>
          <a:p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                      MISTR JAN HUS/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295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15" y="126686"/>
            <a:ext cx="3739737" cy="44544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686"/>
            <a:ext cx="3739737" cy="44544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ovéPole 3"/>
          <p:cNvSpPr txBox="1"/>
          <p:nvPr/>
        </p:nvSpPr>
        <p:spPr>
          <a:xfrm>
            <a:off x="1112474" y="5425234"/>
            <a:ext cx="18662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a</a:t>
            </a:r>
            <a:r>
              <a:rPr lang="cs-CZ" sz="2000" b="1" dirty="0" smtClean="0"/>
              <a:t>nglický teolog</a:t>
            </a:r>
          </a:p>
          <a:p>
            <a:r>
              <a:rPr lang="cs-CZ" sz="2000" b="1" dirty="0" smtClean="0"/>
              <a:t>   JAN VIKLEF</a:t>
            </a:r>
          </a:p>
          <a:p>
            <a:r>
              <a:rPr lang="cs-CZ" sz="2000" b="1" dirty="0" smtClean="0"/>
              <a:t> /1324 – 1384/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0443" y="5201420"/>
            <a:ext cx="33794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n</a:t>
            </a:r>
            <a:r>
              <a:rPr lang="cs-CZ" sz="2000" b="1" dirty="0" smtClean="0"/>
              <a:t>áboženský myslitel, kazatel,</a:t>
            </a:r>
          </a:p>
          <a:p>
            <a:r>
              <a:rPr lang="cs-CZ" sz="2000" b="1" dirty="0"/>
              <a:t>r</a:t>
            </a:r>
            <a:r>
              <a:rPr lang="cs-CZ" sz="2000" b="1" dirty="0" smtClean="0"/>
              <a:t>eformátor, učitel, kněz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JAN HUS</a:t>
            </a:r>
          </a:p>
          <a:p>
            <a:r>
              <a:rPr lang="cs-CZ" sz="2000" b="1" dirty="0" smtClean="0"/>
              <a:t>             /1371 – 1415/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8987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12968" cy="1938992"/>
          </a:xfrm>
          <a:prstGeom prst="rect">
            <a:avLst/>
          </a:prstGeom>
          <a:noFill/>
          <a:ln>
            <a:solidFill>
              <a:schemeClr val="tx2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     LITERATURA V DOBĚ HUSITSKÝCH BOJŮ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400" b="1" dirty="0">
                <a:latin typeface="Comic Sans MS" pitchFamily="66" charset="0"/>
              </a:rPr>
              <a:t>k</a:t>
            </a:r>
            <a:r>
              <a:rPr lang="cs-CZ" sz="2400" b="1" dirty="0" smtClean="0">
                <a:latin typeface="Comic Sans MS" pitchFamily="66" charset="0"/>
              </a:rPr>
              <a:t>oncem 13. stol. má církev veškerou moc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latin typeface="Comic Sans MS" pitchFamily="66" charset="0"/>
              </a:rPr>
              <a:t>z</a:t>
            </a:r>
            <a:r>
              <a:rPr lang="cs-CZ" sz="2400" b="1" dirty="0" smtClean="0">
                <a:latin typeface="Comic Sans MS" pitchFamily="66" charset="0"/>
              </a:rPr>
              <a:t>ačíná být nenáviděna, roste proti ní odpor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Comic Sans MS" pitchFamily="66" charset="0"/>
              </a:rPr>
              <a:t>snaha o nápravu církve vychází právě od ní samé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43274" y="2276872"/>
            <a:ext cx="5745484" cy="107721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„Modli se a pracuj.“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/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František z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Asissi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/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611632"/>
            <a:ext cx="7776864" cy="2308324"/>
          </a:xfrm>
          <a:prstGeom prst="rect">
            <a:avLst/>
          </a:prstGeom>
          <a:noFill/>
          <a:ln>
            <a:solidFill>
              <a:schemeClr val="accent6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     ZNAKY SOUDOBÉ LITERATURY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Comic Sans MS" pitchFamily="66" charset="0"/>
              </a:rPr>
              <a:t>mizí duchovní, rytířská a světská  epika, drama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latin typeface="Comic Sans MS" pitchFamily="66" charset="0"/>
              </a:rPr>
              <a:t>v</a:t>
            </a:r>
            <a:r>
              <a:rPr lang="cs-CZ" sz="2400" b="1" dirty="0" smtClean="0">
                <a:latin typeface="Comic Sans MS" pitchFamily="66" charset="0"/>
              </a:rPr>
              <a:t> popředí jsou: SATIRA, TRAKTÁTY, KÁZÁNÍ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Comic Sans MS" pitchFamily="66" charset="0"/>
              </a:rPr>
              <a:t>LITERATURA SROZUMITELNÁ, PSANÁ ČESKY   </a:t>
            </a:r>
          </a:p>
          <a:p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9727" y="6209969"/>
            <a:ext cx="698486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TRAKTÁT = FILOZOFICKÉ UČENÉ POJEDNÁNÍ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1357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2079" y="356268"/>
            <a:ext cx="3379451" cy="707886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OTÁZKY K ZAMYŠLENÍ</a:t>
            </a:r>
          </a:p>
          <a:p>
            <a:r>
              <a:rPr lang="cs-CZ" sz="2000" b="1" dirty="0" smtClean="0">
                <a:latin typeface="Comic Sans MS" pitchFamily="66" charset="0"/>
              </a:rPr>
              <a:t>LITERATURA - DĚJEPIS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97966"/>
            <a:ext cx="82914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latin typeface="Comic Sans MS" pitchFamily="66" charset="0"/>
              </a:rPr>
              <a:t>Charakterizujte husitské hnutí.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Comic Sans MS" pitchFamily="66" charset="0"/>
              </a:rPr>
              <a:t>Vysvětlete pojmy: reformace, desátek, odpustky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Comic Sans MS" pitchFamily="66" charset="0"/>
              </a:rPr>
              <a:t>Jaké informace znáte o Mistru Janu Husovi?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Comic Sans MS" pitchFamily="66" charset="0"/>
              </a:rPr>
              <a:t>Co znamená označení – kacíř?</a:t>
            </a:r>
          </a:p>
          <a:p>
            <a:pPr marL="457200" indent="-457200">
              <a:buAutoNum type="arabicPeriod"/>
            </a:pP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67684" y="3336958"/>
            <a:ext cx="6121869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 REVOLUČNÍ PROJEVY V 1. POLOVINĚ  15. STOLETÍ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- HNUTÍ ZA REFORMU CÍRKVE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- CÍRKEV V ROZPORU S KŘESŤANSKÝMI  ZÁSADAMI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- HUSITÉ,  HUSITSKÉ VÁLKY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94606" y="4946560"/>
            <a:ext cx="133780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NÁPRAVA,</a:t>
            </a:r>
          </a:p>
          <a:p>
            <a:r>
              <a:rPr lang="cs-CZ" sz="2000" b="1" dirty="0" smtClean="0"/>
              <a:t>  ZMĚNA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946560"/>
            <a:ext cx="219829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DESÁTÝ DÍL PŮDY </a:t>
            </a:r>
          </a:p>
          <a:p>
            <a:r>
              <a:rPr lang="cs-CZ" sz="2000" b="1" dirty="0" smtClean="0"/>
              <a:t>OD PODDANÝCH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28423" y="5654446"/>
            <a:ext cx="260039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VYKOUPENÍ Z HŘÍCHŮ</a:t>
            </a:r>
          </a:p>
          <a:p>
            <a:r>
              <a:rPr lang="cs-CZ" sz="2000" b="1" dirty="0" smtClean="0"/>
              <a:t>         ZA PENÍZE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0594" y="6057299"/>
            <a:ext cx="20858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6. ČERVENCE 1415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0787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83766"/>
            <a:ext cx="3508333" cy="523220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HUSOVI PŘEDCHŮDCI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5" y="1006986"/>
            <a:ext cx="5076055" cy="1938992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JAN VIKLEF /ANGLIE/</a:t>
            </a:r>
          </a:p>
          <a:p>
            <a:r>
              <a:rPr lang="cs-CZ" sz="2400" b="1" dirty="0" smtClean="0"/>
              <a:t>KONRÁD WALDHAUSER /NĚMECKO/</a:t>
            </a:r>
          </a:p>
          <a:p>
            <a:r>
              <a:rPr lang="cs-CZ" sz="2400" b="1" dirty="0" smtClean="0"/>
              <a:t>JAN MILÍČ Z KROMĚŘÍŽE /ČECHY/</a:t>
            </a:r>
          </a:p>
          <a:p>
            <a:r>
              <a:rPr lang="cs-CZ" sz="2400" b="1" dirty="0" smtClean="0"/>
              <a:t>MATĚJ Z JANOVA /ITÁLIE/</a:t>
            </a:r>
          </a:p>
          <a:p>
            <a:r>
              <a:rPr lang="cs-CZ" sz="2400" b="1" dirty="0" smtClean="0"/>
              <a:t>TOMÁŠ ŠTÍTNÝ ZE ŠTÍTNÉHO /ČECHY/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3715764"/>
            <a:ext cx="6146234" cy="707886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Usilují o nápravu církve. Lidé se vracejí k Bibli,</a:t>
            </a:r>
          </a:p>
          <a:p>
            <a:r>
              <a:rPr lang="cs-CZ" sz="2000" b="1" dirty="0">
                <a:latin typeface="Comic Sans MS" pitchFamily="66" charset="0"/>
              </a:rPr>
              <a:t>k</a:t>
            </a:r>
            <a:r>
              <a:rPr lang="cs-CZ" sz="2000" b="1" dirty="0" smtClean="0">
                <a:latin typeface="Comic Sans MS" pitchFamily="66" charset="0"/>
              </a:rPr>
              <a:t>terá je v té době přeložena do češtiny.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99" y="5200278"/>
            <a:ext cx="7893508" cy="12618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„Viklef, Viklef, nejednomu ty hlavu </a:t>
            </a:r>
            <a:r>
              <a:rPr lang="cs-CZ" sz="2800" b="1" dirty="0" err="1" smtClean="0">
                <a:latin typeface="Comic Sans MS" pitchFamily="66" charset="0"/>
              </a:rPr>
              <a:t>zvikleš</a:t>
            </a:r>
            <a:r>
              <a:rPr lang="cs-CZ" sz="2800" b="1" dirty="0" smtClean="0">
                <a:latin typeface="Comic Sans MS" pitchFamily="66" charset="0"/>
              </a:rPr>
              <a:t>!“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                             Jan Hus o Janu Viklefovi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43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300192" y="345285"/>
            <a:ext cx="2933816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ZAJÍMAVOSTI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268760"/>
            <a:ext cx="7272808" cy="29238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               </a:t>
            </a:r>
            <a:r>
              <a:rPr lang="cs-CZ" sz="2400" b="1" dirty="0" smtClean="0">
                <a:latin typeface="Comic Sans MS" pitchFamily="66" charset="0"/>
              </a:rPr>
              <a:t>JOHN /JAN/ VIKLEF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       - profesor na univerzitě v Oxfordu</a:t>
            </a: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       - stoupenci </a:t>
            </a:r>
            <a:r>
              <a:rPr lang="cs-CZ" sz="2000" b="1" dirty="0" err="1" smtClean="0">
                <a:latin typeface="Comic Sans MS" pitchFamily="66" charset="0"/>
              </a:rPr>
              <a:t>lollardi</a:t>
            </a:r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       -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česko-anglické vztahy</a:t>
            </a:r>
            <a:r>
              <a:rPr lang="cs-CZ" sz="2000" b="1" dirty="0" smtClean="0">
                <a:latin typeface="Comic Sans MS" pitchFamily="66" charset="0"/>
              </a:rPr>
              <a:t>: dcera Karla IV.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Anna Lucemburská uzavřela sňatek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s anglickým Richardem II., Anna v Anglii</a:t>
            </a: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             velmi oblíbená, zastala se reformátorů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5105824"/>
            <a:ext cx="6661695" cy="144655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„Všechno záleží na tom, klademe-li pravdu</a:t>
            </a:r>
          </a:p>
          <a:p>
            <a:r>
              <a:rPr lang="cs-CZ" sz="2800" b="1" dirty="0" smtClean="0"/>
              <a:t>          na první místo nebo na druhé.“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</a:t>
            </a:r>
            <a:r>
              <a:rPr lang="cs-CZ" sz="3200" b="1" dirty="0" smtClean="0">
                <a:latin typeface="Blackadder ITC" pitchFamily="82" charset="0"/>
              </a:rPr>
              <a:t>Viklef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8388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060848"/>
            <a:ext cx="7128792" cy="292387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        KONRÁD WALDHAUSER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/?1320 -1369 v Praze/</a:t>
            </a:r>
          </a:p>
          <a:p>
            <a:endParaRPr lang="cs-CZ" sz="2000" b="1" dirty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p</a:t>
            </a:r>
            <a:r>
              <a:rPr lang="cs-CZ" sz="2000" b="1" dirty="0" smtClean="0">
                <a:latin typeface="Comic Sans MS" pitchFamily="66" charset="0"/>
              </a:rPr>
              <a:t>ocházel z Dolního Rakouska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v</a:t>
            </a:r>
            <a:r>
              <a:rPr lang="cs-CZ" sz="2000" b="1" dirty="0" smtClean="0">
                <a:latin typeface="Comic Sans MS" pitchFamily="66" charset="0"/>
              </a:rPr>
              <a:t>zdělání získal v Itálii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v</a:t>
            </a:r>
            <a:r>
              <a:rPr lang="cs-CZ" sz="2000" b="1" dirty="0" smtClean="0">
                <a:latin typeface="Comic Sans MS" pitchFamily="66" charset="0"/>
              </a:rPr>
              <a:t>e Vídni se setkal s Karlem IV.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a</a:t>
            </a:r>
            <a:r>
              <a:rPr lang="cs-CZ" sz="2000" b="1" dirty="0" smtClean="0">
                <a:latin typeface="Comic Sans MS" pitchFamily="66" charset="0"/>
              </a:rPr>
              <a:t>rcibiskup Arnošt z Pardubic ho povolal do Čech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z</a:t>
            </a:r>
            <a:r>
              <a:rPr lang="cs-CZ" sz="2000" b="1" dirty="0" smtClean="0">
                <a:latin typeface="Comic Sans MS" pitchFamily="66" charset="0"/>
              </a:rPr>
              <a:t>asloužil se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o příchod Rožmberků  </a:t>
            </a:r>
            <a:r>
              <a:rPr lang="cs-CZ" sz="2000" b="1" dirty="0" smtClean="0">
                <a:latin typeface="Comic Sans MS" pitchFamily="66" charset="0"/>
              </a:rPr>
              <a:t>do Čech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p</a:t>
            </a:r>
            <a:r>
              <a:rPr lang="cs-CZ" sz="2000" b="1" dirty="0" smtClean="0">
                <a:latin typeface="Comic Sans MS" pitchFamily="66" charset="0"/>
              </a:rPr>
              <a:t>ůsobil na faře v Litoměřicích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0192" y="345285"/>
            <a:ext cx="2933816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ZAJÍMAVOSTI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884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0192" y="345285"/>
            <a:ext cx="2933816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ZAJÍMAVOSTI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1381497"/>
            <a:ext cx="572785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 TOMÁŠ ŠTÍTNÝ ZE ŠTÍTNÉHO</a:t>
            </a:r>
          </a:p>
          <a:p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                 /1331 – 1409/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n</a:t>
            </a:r>
            <a:r>
              <a:rPr lang="cs-CZ" sz="2000" b="1" dirty="0" smtClean="0">
                <a:latin typeface="Comic Sans MS" pitchFamily="66" charset="0"/>
              </a:rPr>
              <a:t>ejdůležitější předchůdce Husa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p</a:t>
            </a:r>
            <a:r>
              <a:rPr lang="cs-CZ" sz="2000" b="1" dirty="0" smtClean="0">
                <a:latin typeface="Comic Sans MS" pitchFamily="66" charset="0"/>
              </a:rPr>
              <a:t>atřil ke zchudlé větvi zemanů </a:t>
            </a:r>
            <a:r>
              <a:rPr lang="cs-CZ" sz="2000" b="1" dirty="0" err="1" smtClean="0">
                <a:latin typeface="Comic Sans MS" pitchFamily="66" charset="0"/>
              </a:rPr>
              <a:t>Benešoviců</a:t>
            </a:r>
            <a:endParaRPr lang="cs-CZ" sz="2000" b="1" dirty="0" smtClean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n</a:t>
            </a:r>
            <a:r>
              <a:rPr lang="cs-CZ" sz="2000" b="1" dirty="0" smtClean="0">
                <a:latin typeface="Comic Sans MS" pitchFamily="66" charset="0"/>
              </a:rPr>
              <a:t>arodil se v tvrzi Štítná u Žirovnice</a:t>
            </a: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/u Pelhřimova/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latin typeface="Comic Sans MS" pitchFamily="66" charset="0"/>
              </a:rPr>
              <a:t>je považován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za prvního českého klasika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j</a:t>
            </a:r>
            <a:r>
              <a:rPr lang="cs-CZ" sz="2000" b="1" dirty="0" smtClean="0">
                <a:latin typeface="Comic Sans MS" pitchFamily="66" charset="0"/>
              </a:rPr>
              <a:t>e tvůrcem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traktátu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p</a:t>
            </a:r>
            <a:r>
              <a:rPr lang="cs-CZ" sz="2000" b="1" dirty="0" smtClean="0">
                <a:latin typeface="Comic Sans MS" pitchFamily="66" charset="0"/>
              </a:rPr>
              <a:t>íše srozumitelně pro český prostý lid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KNÍŽKY ŠESTERY, ŘEČI BESEDNÍ,</a:t>
            </a: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ŘEČI SVÁTEČNÍ A NEDĚLNÍ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9110" y="5426674"/>
            <a:ext cx="4345357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/>
              <a:t>č</a:t>
            </a:r>
            <a:r>
              <a:rPr lang="cs-CZ" sz="2000" b="1" dirty="0" smtClean="0"/>
              <a:t>eský šlechtic, spisovatel, reformátor,</a:t>
            </a:r>
          </a:p>
          <a:p>
            <a:r>
              <a:rPr lang="cs-CZ" sz="2000" b="1" dirty="0" smtClean="0"/>
              <a:t>               překladatel a kazatel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70580" y="3112410"/>
            <a:ext cx="3244799" cy="52322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Co je to traktát?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478213"/>
            <a:ext cx="1824538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zamyšlení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47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0192" y="345285"/>
            <a:ext cx="2933816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ZAJÍMAVOSTI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52940" y="1716832"/>
            <a:ext cx="6173485" cy="29238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         </a:t>
            </a:r>
            <a:r>
              <a:rPr lang="cs-CZ" sz="2400" b="1" dirty="0" smtClean="0">
                <a:latin typeface="Comic Sans MS" pitchFamily="66" charset="0"/>
              </a:rPr>
              <a:t>JAN MILÍČ Z KROMĚŘÍŽE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/1320 Kroměříž – 1374  Avignon, Francie/</a:t>
            </a:r>
          </a:p>
          <a:p>
            <a:endParaRPr lang="cs-CZ" sz="2000" b="1" dirty="0"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s</a:t>
            </a:r>
            <a:r>
              <a:rPr lang="cs-CZ" sz="2000" b="1" dirty="0" smtClean="0">
                <a:latin typeface="Comic Sans MS" pitchFamily="66" charset="0"/>
              </a:rPr>
              <a:t>tudoval katedrální školu v Olomouci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p</a:t>
            </a:r>
            <a:r>
              <a:rPr lang="cs-CZ" sz="2000" b="1" dirty="0" smtClean="0">
                <a:latin typeface="Comic Sans MS" pitchFamily="66" charset="0"/>
              </a:rPr>
              <a:t>racoval v královských kancelářích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n</a:t>
            </a:r>
            <a:r>
              <a:rPr lang="cs-CZ" sz="2000" b="1" dirty="0" smtClean="0">
                <a:latin typeface="Comic Sans MS" pitchFamily="66" charset="0"/>
              </a:rPr>
              <a:t>epocházel ze šlechtického rodu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b</a:t>
            </a:r>
            <a:r>
              <a:rPr lang="cs-CZ" sz="2000" b="1" dirty="0" smtClean="0">
                <a:latin typeface="Comic Sans MS" pitchFamily="66" charset="0"/>
              </a:rPr>
              <a:t>yl vzdělaný, inteligentní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latin typeface="Comic Sans MS" pitchFamily="66" charset="0"/>
              </a:rPr>
              <a:t>m</a:t>
            </a:r>
            <a:r>
              <a:rPr lang="cs-CZ" sz="2000" b="1" dirty="0" smtClean="0">
                <a:latin typeface="Comic Sans MS" pitchFamily="66" charset="0"/>
              </a:rPr>
              <a:t>ěl výborné stylistické schopnosti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777" y="453593"/>
            <a:ext cx="5109091" cy="523220"/>
          </a:xfrm>
          <a:prstGeom prst="rect">
            <a:avLst/>
          </a:prstGeom>
          <a:solidFill>
            <a:srgbClr val="FFC000"/>
          </a:solidFill>
          <a:scene3d>
            <a:camera prst="perspectiveContrastingRightFacing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LITERATURA 15. STOLETÍ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59" y="1536764"/>
            <a:ext cx="4897495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                </a:t>
            </a:r>
            <a:r>
              <a:rPr lang="cs-CZ" sz="2400" b="1" dirty="0" smtClean="0"/>
              <a:t>JISTEBNICKÝ KANCIONÁL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s</a:t>
            </a:r>
            <a:r>
              <a:rPr lang="cs-CZ" sz="2000" b="1" dirty="0" smtClean="0"/>
              <a:t>borník písní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„Ktož </a:t>
            </a:r>
            <a:r>
              <a:rPr lang="cs-CZ" sz="2000" b="1" dirty="0" err="1" smtClean="0"/>
              <a:t>jsú</a:t>
            </a:r>
            <a:r>
              <a:rPr lang="cs-CZ" sz="2000" b="1" dirty="0" smtClean="0"/>
              <a:t> boží bojovníci“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„Povstaň, povstaň veliké město pražské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6010" y="3140968"/>
            <a:ext cx="446449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          BUDYŠÍNSKÝ RUKOPIS</a:t>
            </a:r>
          </a:p>
          <a:p>
            <a:r>
              <a:rPr lang="cs-CZ" sz="2000" b="1" dirty="0" smtClean="0"/>
              <a:t>            - veršované skladby</a:t>
            </a:r>
          </a:p>
          <a:p>
            <a:r>
              <a:rPr lang="cs-CZ" sz="2000" b="1" dirty="0" smtClean="0"/>
              <a:t>„ŽALOBA KORUNY ČESKÉ“</a:t>
            </a:r>
          </a:p>
          <a:p>
            <a:r>
              <a:rPr lang="cs-CZ" sz="2000" b="1" dirty="0" smtClean="0"/>
              <a:t>„POROK /=VÝTKA/ KORUNY ČESKÉ“</a:t>
            </a:r>
          </a:p>
          <a:p>
            <a:r>
              <a:rPr lang="cs-CZ" sz="2000" b="1" dirty="0" smtClean="0"/>
              <a:t>„HÁDÁNÁ PRAHY S KUTNOU HOROU“</a:t>
            </a:r>
          </a:p>
          <a:p>
            <a:r>
              <a:rPr lang="cs-CZ" sz="2000" b="1" dirty="0" smtClean="0"/>
              <a:t>    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7" y="4653136"/>
            <a:ext cx="3960440" cy="18466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    </a:t>
            </a:r>
            <a:r>
              <a:rPr lang="cs-CZ" sz="2000" b="1" dirty="0" smtClean="0">
                <a:latin typeface="Comic Sans MS" pitchFamily="66" charset="0"/>
              </a:rPr>
              <a:t>VAVŘINEC Z BŘEZOVÉ</a:t>
            </a:r>
          </a:p>
          <a:p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         /1310-1437/</a:t>
            </a:r>
          </a:p>
          <a:p>
            <a:endParaRPr lang="cs-CZ" b="1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      </a:t>
            </a:r>
            <a:r>
              <a:rPr lang="cs-CZ" sz="2000" b="1" dirty="0" smtClean="0">
                <a:latin typeface="Comic Sans MS" pitchFamily="66" charset="0"/>
              </a:rPr>
              <a:t>„Husitská kronika“</a:t>
            </a:r>
          </a:p>
          <a:p>
            <a:endParaRPr lang="cs-CZ" b="1" dirty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„</a:t>
            </a:r>
            <a:r>
              <a:rPr lang="cs-CZ" sz="2000" b="1" dirty="0" smtClean="0">
                <a:latin typeface="Comic Sans MS" pitchFamily="66" charset="0"/>
              </a:rPr>
              <a:t>Píseň přeslavné Koruny české“ 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6277" y="453593"/>
            <a:ext cx="182133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FF0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ZÁPIŠTE SI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96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8903399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r>
              <a:rPr lang="cs-CZ" sz="2000" b="1" dirty="0">
                <a:latin typeface="Comic Sans MS" pitchFamily="66" charset="0"/>
              </a:rPr>
              <a:t>v</a:t>
            </a:r>
            <a:r>
              <a:rPr lang="cs-CZ" sz="2000" b="1" dirty="0" smtClean="0">
                <a:latin typeface="Comic Sans MS" pitchFamily="66" charset="0"/>
              </a:rPr>
              <a:t>lastní tvorba</a:t>
            </a:r>
            <a:endParaRPr lang="cs-CZ" sz="2000" b="1" dirty="0"/>
          </a:p>
          <a:p>
            <a:r>
              <a:rPr lang="cs-CZ" sz="2000" b="1" dirty="0" smtClean="0">
                <a:latin typeface="Comic Sans MS" pitchFamily="66" charset="0"/>
              </a:rPr>
              <a:t>anonymní autor. </a:t>
            </a:r>
            <a:r>
              <a:rPr lang="cs-CZ" sz="2000" b="1" i="1" dirty="0" smtClean="0">
                <a:latin typeface="Comic Sans MS" pitchFamily="66" charset="0"/>
              </a:rPr>
              <a:t>Http</a:t>
            </a:r>
            <a:r>
              <a:rPr lang="cs-CZ" sz="2000" b="1" i="1" dirty="0">
                <a:latin typeface="Comic Sans MS" pitchFamily="66" charset="0"/>
              </a:rPr>
              <a:t>://cs.wikipedia.org</a:t>
            </a:r>
            <a:r>
              <a:rPr lang="cs-CZ" sz="2000" b="1" dirty="0">
                <a:latin typeface="Comic Sans MS" pitchFamily="66" charset="0"/>
              </a:rPr>
              <a:t> [online]. 25. 3. 2006, </a:t>
            </a:r>
            <a:r>
              <a:rPr lang="cs-CZ" sz="2000" b="1" dirty="0" smtClean="0">
                <a:latin typeface="Comic Sans MS" pitchFamily="66" charset="0"/>
              </a:rPr>
              <a:t>14:01</a:t>
            </a:r>
          </a:p>
          <a:p>
            <a:r>
              <a:rPr lang="cs-CZ" sz="2000" b="1" dirty="0" smtClean="0">
                <a:latin typeface="Comic Sans MS" pitchFamily="66" charset="0"/>
              </a:rPr>
              <a:t>[</a:t>
            </a:r>
            <a:r>
              <a:rPr lang="cs-CZ" sz="2000" b="1" dirty="0">
                <a:latin typeface="Comic Sans MS" pitchFamily="66" charset="0"/>
              </a:rPr>
              <a:t>cit. </a:t>
            </a:r>
            <a:r>
              <a:rPr lang="cs-CZ" sz="2000" b="1" dirty="0" smtClean="0">
                <a:latin typeface="Comic Sans MS" pitchFamily="66" charset="0"/>
              </a:rPr>
              <a:t>2012-03-02 </a:t>
            </a:r>
            <a:r>
              <a:rPr lang="cs-CZ" sz="2000" b="1" dirty="0">
                <a:latin typeface="Comic Sans MS" pitchFamily="66" charset="0"/>
              </a:rPr>
              <a:t>].</a:t>
            </a:r>
            <a:r>
              <a:rPr lang="en-US" sz="2000" b="1" dirty="0">
                <a:latin typeface="Comic Sans MS" pitchFamily="66" charset="0"/>
              </a:rPr>
              <a:t> Jan Hus at the Stake.jpg</a:t>
            </a:r>
            <a:r>
              <a:rPr lang="cs-CZ" sz="2000" b="1" dirty="0">
                <a:latin typeface="Comic Sans MS" pitchFamily="66" charset="0"/>
              </a:rPr>
              <a:t>. Dostupné z WWW</a:t>
            </a:r>
            <a:r>
              <a:rPr lang="cs-CZ" sz="2000" b="1" dirty="0" smtClean="0">
                <a:latin typeface="Comic Sans MS" pitchFamily="66" charset="0"/>
              </a:rPr>
              <a:t>:</a:t>
            </a:r>
          </a:p>
          <a:p>
            <a:r>
              <a:rPr lang="cs-CZ" sz="2000" b="1" dirty="0" smtClean="0">
                <a:latin typeface="Comic Sans MS" pitchFamily="66" charset="0"/>
              </a:rPr>
              <a:t>&lt;</a:t>
            </a:r>
            <a:r>
              <a:rPr lang="cs-CZ" sz="2000" b="1" dirty="0">
                <a:latin typeface="Comic Sans MS" pitchFamily="66" charset="0"/>
              </a:rPr>
              <a:t>http://cs.wikipedia.org/wiki/</a:t>
            </a:r>
            <a:r>
              <a:rPr lang="cs-CZ" sz="2000" b="1" dirty="0" err="1">
                <a:latin typeface="Comic Sans MS" pitchFamily="66" charset="0"/>
              </a:rPr>
              <a:t>Soubor:Jan_Hus_at_the_Stake.jpg</a:t>
            </a:r>
            <a:r>
              <a:rPr lang="cs-CZ" sz="2000" b="1" dirty="0">
                <a:latin typeface="Comic Sans MS" pitchFamily="66" charset="0"/>
              </a:rPr>
              <a:t>&gt;.</a:t>
            </a:r>
          </a:p>
          <a:p>
            <a:r>
              <a:rPr lang="cs-CZ" sz="2000" b="1" dirty="0" smtClean="0">
                <a:latin typeface="Comic Sans MS" pitchFamily="66" charset="0"/>
              </a:rPr>
              <a:t>Manuel, John. </a:t>
            </a:r>
            <a:r>
              <a:rPr lang="cs-CZ" sz="2000" b="1" i="1" dirty="0" smtClean="0">
                <a:latin typeface="Comic Sans MS" pitchFamily="66" charset="0"/>
              </a:rPr>
              <a:t>Http</a:t>
            </a:r>
            <a:r>
              <a:rPr lang="cs-CZ" sz="2000" b="1" i="1" dirty="0">
                <a:latin typeface="Comic Sans MS" pitchFamily="66" charset="0"/>
              </a:rPr>
              <a:t>://cs.wikipedia.org</a:t>
            </a:r>
            <a:r>
              <a:rPr lang="cs-CZ" sz="2000" b="1" dirty="0">
                <a:latin typeface="Comic Sans MS" pitchFamily="66" charset="0"/>
              </a:rPr>
              <a:t> [online]. </a:t>
            </a:r>
            <a:r>
              <a:rPr lang="cs-CZ" sz="2000" b="1" dirty="0" smtClean="0">
                <a:latin typeface="Comic Sans MS" pitchFamily="66" charset="0"/>
              </a:rPr>
              <a:t>23. 5. 2008 06:24</a:t>
            </a:r>
            <a:endParaRPr lang="cs-CZ" sz="2000" b="1" dirty="0">
              <a:latin typeface="Comic Sans MS" pitchFamily="66" charset="0"/>
            </a:endParaRPr>
          </a:p>
          <a:p>
            <a:r>
              <a:rPr lang="cs-CZ" sz="2000" b="1" dirty="0">
                <a:latin typeface="Comic Sans MS" pitchFamily="66" charset="0"/>
              </a:rPr>
              <a:t>[cit. 2012-03-02 </a:t>
            </a:r>
            <a:r>
              <a:rPr lang="cs-CZ" sz="2000" b="1" dirty="0" smtClean="0">
                <a:latin typeface="Comic Sans MS" pitchFamily="66" charset="0"/>
              </a:rPr>
              <a:t>]. </a:t>
            </a:r>
            <a:r>
              <a:rPr lang="cs-CZ" sz="2000" b="1" dirty="0" err="1" smtClean="0">
                <a:latin typeface="Comic Sans MS" pitchFamily="66" charset="0"/>
              </a:rPr>
              <a:t>Jwycliffejmk</a:t>
            </a:r>
            <a:r>
              <a:rPr lang="cs-CZ" sz="2000" b="1" dirty="0" smtClean="0">
                <a:latin typeface="Comic Sans MS" pitchFamily="66" charset="0"/>
              </a:rPr>
              <a:t>. </a:t>
            </a:r>
            <a:r>
              <a:rPr lang="en-US" sz="2000" b="1" dirty="0" smtClean="0">
                <a:latin typeface="Comic Sans MS" pitchFamily="66" charset="0"/>
              </a:rPr>
              <a:t>jpg</a:t>
            </a:r>
            <a:r>
              <a:rPr lang="cs-CZ" sz="2000" b="1" dirty="0">
                <a:latin typeface="Comic Sans MS" pitchFamily="66" charset="0"/>
              </a:rPr>
              <a:t>. Dostupné z WWW:</a:t>
            </a:r>
          </a:p>
          <a:p>
            <a:r>
              <a:rPr lang="cs-CZ" sz="2000" b="1" dirty="0" smtClean="0">
                <a:latin typeface="Comic Sans MS" pitchFamily="66" charset="0"/>
              </a:rPr>
              <a:t>&lt;http</a:t>
            </a:r>
            <a:r>
              <a:rPr lang="cs-CZ" sz="2000" b="1" dirty="0">
                <a:latin typeface="Comic Sans MS" pitchFamily="66" charset="0"/>
              </a:rPr>
              <a:t>://</a:t>
            </a:r>
            <a:r>
              <a:rPr lang="cs-CZ" sz="2000" b="1" dirty="0" smtClean="0">
                <a:latin typeface="Comic Sans MS" pitchFamily="66" charset="0"/>
              </a:rPr>
              <a:t>cs.wikipedia.org/wiki/Soubor:Jwycliffejmk.jpg &gt;.</a:t>
            </a:r>
          </a:p>
          <a:p>
            <a:r>
              <a:rPr lang="cs-CZ" sz="2000" b="1" dirty="0" smtClean="0">
                <a:latin typeface="Comic Sans MS" pitchFamily="66" charset="0"/>
              </a:rPr>
              <a:t>Soukal, Josef: Literární výchova pro 2. stupeň základní školy, Praha,</a:t>
            </a:r>
          </a:p>
          <a:p>
            <a:r>
              <a:rPr lang="cs-CZ" sz="2000" b="1" dirty="0" smtClean="0">
                <a:latin typeface="Comic Sans MS" pitchFamily="66" charset="0"/>
              </a:rPr>
              <a:t>SPN, 2009. ISBN 978-80-7235-438-2. Strany 78-79.</a:t>
            </a:r>
            <a:endParaRPr lang="cs-CZ" sz="2000" b="1" dirty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9111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474</TotalTime>
  <Words>868</Words>
  <Application>Microsoft Office PowerPoint</Application>
  <PresentationFormat>Předvádění na obrazovce (4:3)</PresentationFormat>
  <Paragraphs>187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46</cp:revision>
  <dcterms:created xsi:type="dcterms:W3CDTF">2011-10-14T09:00:52Z</dcterms:created>
  <dcterms:modified xsi:type="dcterms:W3CDTF">2012-06-11T19:26:35Z</dcterms:modified>
</cp:coreProperties>
</file>