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8" r:id="rId3"/>
    <p:sldId id="259" r:id="rId4"/>
    <p:sldId id="257" r:id="rId5"/>
    <p:sldId id="263" r:id="rId6"/>
    <p:sldId id="261" r:id="rId7"/>
    <p:sldId id="262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317" y="41103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43608" y="836685"/>
            <a:ext cx="722219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solidFill>
                  <a:srgbClr val="7030A0"/>
                </a:solidFill>
              </a:rPr>
              <a:t>ČESKÝ JAZYK A LITERATURA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sz="2000" b="1" dirty="0" smtClean="0">
                <a:solidFill>
                  <a:srgbClr val="7030A0"/>
                </a:solidFill>
              </a:rPr>
              <a:t>7.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sz="2000" b="1" dirty="0" smtClean="0">
                <a:solidFill>
                  <a:srgbClr val="7030A0"/>
                </a:solidFill>
              </a:rPr>
              <a:t>JAN HUS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sz="2000" b="1" dirty="0" smtClean="0">
                <a:solidFill>
                  <a:srgbClr val="7030A0"/>
                </a:solidFill>
              </a:rPr>
              <a:t>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>
                <a:solidFill>
                  <a:srgbClr val="7030A0"/>
                </a:solidFill>
              </a:rPr>
              <a:t>9. 3. 2012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VY_32_INOVACE_18_KM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7"/>
            <a:ext cx="8374408" cy="2554545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ANOTACE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Cílová skupina: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Prezentace slouží jako doplněk k učivu literatury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                   7. ročníku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Téma: Osobnost</a:t>
            </a: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Mistra Jana Husa.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Cíl: Práce navazuje na prezentaci Husovi předchůdci a podává </a:t>
            </a:r>
          </a:p>
          <a:p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obraz slavné osobnosti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Pomůcky: školní sešit, psací pomůcky, Literární výchova pro 2. st.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Pilotáž: Žáci se seznámili s osobností Jana Husa.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99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628800"/>
            <a:ext cx="4176143" cy="3477875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KLÍČOVÁ SLOVA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Mistr Jan Hus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Koncil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Kacíř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Čtyři pražské artikuly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Dekret kutnohorský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Traktát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Kazatel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Pravopis spřežkový a diakritický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Latinské a české spisy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57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304166"/>
            <a:ext cx="6878806" cy="13234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„…kdyby mi papež nařídil pískat na píšťalku,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dali by neměl můj rozum soudit, že mi papež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ařídil hloupost? Proč bych nedal v této věci přednost</a:t>
            </a:r>
          </a:p>
          <a:p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vému názoru před výrokem papežovým?“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2613" y="1380838"/>
            <a:ext cx="3276859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Z HUSOVÝCH MYŠLENEK: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097584"/>
            <a:ext cx="2558326" cy="27014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331640" y="4570499"/>
            <a:ext cx="44622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    JAN HUS  /1369-1415/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myslitel /reformátor/, kazatel,     učitel, jazykovědec, literát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316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920880" cy="5201424"/>
          </a:xfrm>
          <a:prstGeom prst="rect">
            <a:avLst/>
          </a:prstGeom>
          <a:solidFill>
            <a:schemeClr val="bg2"/>
          </a:solidFill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KDO JSEM?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                    . . . z mého mládí toho mnoho neznáte</a:t>
            </a:r>
          </a:p>
          <a:p>
            <a:pPr marL="342900" indent="-342900">
              <a:buFontTx/>
              <a:buChar char="-"/>
            </a:pPr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arodil jsem se v jižních Čechách v Husinci u Prachatic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tudoval jsem v Prachaticích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r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. 1390 navštěvuji artistickou  fakultu na KU v Praze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tal jsem se bakalářem, pak mistrem svobodných umění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yl jsem rektorem Karlovy univerzity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r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. 1400 po skončení studia na bohoslovecké fakultě mě vysvětili na kněze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d r. 1402 kážu v Kapli betlémské /založené 1391/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z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asloužil jsem se o vydání Dekretu kutnohorského /1409/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000" b="1" smtClean="0">
                <a:solidFill>
                  <a:schemeClr val="tx2">
                    <a:lumMod val="50000"/>
                  </a:schemeClr>
                </a:solidFill>
              </a:rPr>
              <a:t>řispěl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jsem ke zjednodušení českého pravopisu, neboť jsem nahradil pravopis spřežkový pravopisem diakritickým /např.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rzecz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– řeč/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c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elý svůj život jsem zasvětil boji za nápravu církve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6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352928" cy="3354765"/>
          </a:xfrm>
          <a:prstGeom prst="rect">
            <a:avLst/>
          </a:prstGeom>
          <a:solidFill>
            <a:schemeClr val="bg2"/>
          </a:solidFill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JAKÉ BYLY MOJE NÁZORY A MYŠLENKY?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elíbí se mi bohatí církevní hodnostáři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emám rád rozmařilý život panstva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c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írkev by se měla vrátit ke svému původnímu poslání, žít v chudobě /asketicky/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j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sem proti kupčení s odpustky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č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lenem církve má být jen člověk bez smrtelného hříchu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íši a šířím spisy latinské i české pro vzdělance i prostý český věřící lid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221088"/>
            <a:ext cx="5650906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Z mých myšlenek vychází program</a:t>
            </a:r>
          </a:p>
          <a:p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usitského hnutí, tzv. Čtyři pražské artikule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       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1. SVOBODNÉ KÁZÁNÍ SLOVA BOŽÍHO</a:t>
            </a:r>
          </a:p>
          <a:p>
            <a:r>
              <a:rPr lang="cs-CZ" sz="1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                  2. PŘIJÍMÁNÍ PODOBOJÍHO</a:t>
            </a:r>
          </a:p>
          <a:p>
            <a:r>
              <a:rPr lang="cs-CZ" sz="1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                  3. NEPOVYŠOVÁNÍ CÍRKEVNÍ MOCI NAD </a:t>
            </a:r>
            <a:r>
              <a:rPr lang="cs-CZ" sz="1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SVĚTSKOU</a:t>
            </a:r>
          </a:p>
          <a:p>
            <a:r>
              <a:rPr lang="cs-CZ" sz="14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400" b="1" dirty="0" smtClean="0">
                <a:solidFill>
                  <a:schemeClr val="tx2">
                    <a:lumMod val="50000"/>
                  </a:schemeClr>
                </a:solidFill>
              </a:rPr>
              <a:t>                  4. SPRAVEDLIVÉ TRESTÁNÍ HŘÍCHŮ</a:t>
            </a:r>
            <a:endParaRPr lang="cs-CZ" sz="1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O0J9AM2L\MP9004030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458" y="3765699"/>
            <a:ext cx="2702022" cy="309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695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96785"/>
            <a:ext cx="8568952" cy="5447645"/>
          </a:xfrm>
          <a:prstGeom prst="rect">
            <a:avLst/>
          </a:prstGeom>
          <a:solidFill>
            <a:schemeClr val="bg2"/>
          </a:solidFill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CO ZPŮSOBILY MOJE NÁZORY?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apež mě uvrhl do klatby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usel jsem opustit Prahu</a:t>
            </a:r>
          </a:p>
          <a:p>
            <a:pPr marL="342900" indent="-342900">
              <a:buFontTx/>
              <a:buChar char="-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Žil jsem potom u svých příznivců na Kozím hrádku a na hradě Krakovci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 jaře roku 1415 jsem přijel na velký církevní sněm do Kostnice, kde jsem chtěl obhájit své myšlenky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řestože mi císař Zikmund  zaručil bezpečnost, uvrhli mě do vězení a prohlásili za kacíře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vé názory jsem neodvolal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                                    6. července 1415 byl Jan Hus</a:t>
            </a:r>
          </a:p>
          <a:p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                                   upálen na hranici a popel vhodili </a:t>
            </a:r>
          </a:p>
          <a:p>
            <a:r>
              <a:rPr lang="cs-CZ" sz="2000" b="1" dirty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                                    do řeky Rýna</a:t>
            </a:r>
            <a:endParaRPr lang="cs-CZ" sz="2000" b="1" dirty="0">
              <a:solidFill>
                <a:schemeClr val="tx2">
                  <a:lumMod val="50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0124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6840760" cy="5386090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                      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SPISY JANA HUSA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L a t i n s k é: O církvi, O pravopisu, O šesti bludech</a:t>
            </a:r>
          </a:p>
          <a:p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Č e s k é: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Dcerka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– radí křesťanským ženám a dívkám, jak mají správně žít a dosáhnout vzdělání</a:t>
            </a:r>
          </a:p>
          <a:p>
            <a:endParaRPr lang="cs-CZ" sz="20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Výklad Viery, Desatera a Páteře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– Páteř znamená modlitbu Otče náš /z lat. Pater </a:t>
            </a:r>
            <a:r>
              <a:rPr lang="cs-CZ" sz="2000" b="1" dirty="0" err="1" smtClean="0">
                <a:solidFill>
                  <a:schemeClr val="tx2">
                    <a:lumMod val="50000"/>
                  </a:schemeClr>
                </a:solidFill>
              </a:rPr>
              <a:t>noster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/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Knížky o svatokupectví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– kritizuje majetek církve</a:t>
            </a: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Postila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– soubor traktátů a kázání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5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486980"/>
            <a:ext cx="86044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omic Sans MS" pitchFamily="66" charset="0"/>
              </a:rPr>
              <a:t>Zdroje:</a:t>
            </a:r>
          </a:p>
          <a:p>
            <a:r>
              <a:rPr lang="cs-CZ" sz="2000" b="1" dirty="0" smtClean="0">
                <a:latin typeface="Comic Sans MS" pitchFamily="66" charset="0"/>
              </a:rPr>
              <a:t>Vlastní tvorba</a:t>
            </a:r>
          </a:p>
          <a:p>
            <a:r>
              <a:rPr lang="cs-CZ" sz="2000" b="1" dirty="0" smtClean="0">
                <a:latin typeface="Comic Sans MS" pitchFamily="66" charset="0"/>
              </a:rPr>
              <a:t>www.office.microsoft.com</a:t>
            </a:r>
          </a:p>
          <a:p>
            <a:r>
              <a:rPr lang="cs-CZ" sz="2000" b="1" dirty="0" smtClean="0">
                <a:latin typeface="Comic Sans MS" pitchFamily="66" charset="0"/>
              </a:rPr>
              <a:t>anonymní </a:t>
            </a:r>
            <a:r>
              <a:rPr lang="cs-CZ" sz="2000" b="1" dirty="0">
                <a:latin typeface="Comic Sans MS" pitchFamily="66" charset="0"/>
              </a:rPr>
              <a:t>autor. </a:t>
            </a:r>
            <a:r>
              <a:rPr lang="cs-CZ" sz="2000" b="1" i="1" dirty="0">
                <a:latin typeface="Comic Sans MS" pitchFamily="66" charset="0"/>
              </a:rPr>
              <a:t>Http://cs.wikipedia.org</a:t>
            </a:r>
            <a:r>
              <a:rPr lang="cs-CZ" sz="2000" b="1" dirty="0">
                <a:latin typeface="Comic Sans MS" pitchFamily="66" charset="0"/>
              </a:rPr>
              <a:t> [online]. 25. 3. 2006, </a:t>
            </a:r>
            <a:r>
              <a:rPr lang="cs-CZ" sz="2000" b="1" dirty="0" smtClean="0">
                <a:latin typeface="Comic Sans MS" pitchFamily="66" charset="0"/>
              </a:rPr>
              <a:t>14:01[cit</a:t>
            </a:r>
            <a:r>
              <a:rPr lang="cs-CZ" sz="2000" b="1" dirty="0">
                <a:latin typeface="Comic Sans MS" pitchFamily="66" charset="0"/>
              </a:rPr>
              <a:t>. 2012-03-02 ].</a:t>
            </a:r>
            <a:r>
              <a:rPr lang="en-US" sz="2000" b="1" dirty="0">
                <a:latin typeface="Comic Sans MS" pitchFamily="66" charset="0"/>
              </a:rPr>
              <a:t> Jan Hus at the Stake.jpg</a:t>
            </a:r>
            <a:r>
              <a:rPr lang="cs-CZ" sz="2000" b="1" dirty="0">
                <a:latin typeface="Comic Sans MS" pitchFamily="66" charset="0"/>
              </a:rPr>
              <a:t>. Dostupné z WWW</a:t>
            </a:r>
            <a:r>
              <a:rPr lang="cs-CZ" sz="2000" b="1" dirty="0" smtClean="0">
                <a:latin typeface="Comic Sans MS" pitchFamily="66" charset="0"/>
              </a:rPr>
              <a:t>:&lt;</a:t>
            </a:r>
            <a:r>
              <a:rPr lang="cs-CZ" sz="2000" b="1" dirty="0">
                <a:latin typeface="Comic Sans MS" pitchFamily="66" charset="0"/>
              </a:rPr>
              <a:t>http://cs.wikipedia.org/wiki/</a:t>
            </a:r>
            <a:r>
              <a:rPr lang="cs-CZ" sz="2000" b="1" dirty="0" err="1">
                <a:latin typeface="Comic Sans MS" pitchFamily="66" charset="0"/>
              </a:rPr>
              <a:t>Soubor:Jan_Hus_at_the_Stake.jpg</a:t>
            </a:r>
            <a:r>
              <a:rPr lang="cs-CZ" sz="2000" b="1" dirty="0">
                <a:latin typeface="Comic Sans MS" pitchFamily="66" charset="0"/>
              </a:rPr>
              <a:t>&gt;.</a:t>
            </a:r>
          </a:p>
          <a:p>
            <a:r>
              <a:rPr lang="cs-CZ" sz="2000" b="1" dirty="0" smtClean="0">
                <a:latin typeface="Comic Sans MS" pitchFamily="66" charset="0"/>
              </a:rPr>
              <a:t>Soukal</a:t>
            </a:r>
            <a:r>
              <a:rPr lang="cs-CZ" sz="2000" b="1" dirty="0">
                <a:latin typeface="Comic Sans MS" pitchFamily="66" charset="0"/>
              </a:rPr>
              <a:t>, Josef: Literární výchova pro 2. stupeň základní školy, </a:t>
            </a:r>
            <a:r>
              <a:rPr lang="cs-CZ" sz="2000" b="1" dirty="0" smtClean="0">
                <a:latin typeface="Comic Sans MS" pitchFamily="66" charset="0"/>
              </a:rPr>
              <a:t>Praha, SPN</a:t>
            </a:r>
            <a:r>
              <a:rPr lang="cs-CZ" sz="2000" b="1" dirty="0">
                <a:latin typeface="Comic Sans MS" pitchFamily="66" charset="0"/>
              </a:rPr>
              <a:t>, 2009. ISBN 978-80-7235-438-2. Strany 78-79.</a:t>
            </a: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  <a:p>
            <a:endParaRPr lang="cs-CZ" sz="2000" b="1" dirty="0">
              <a:latin typeface="Comic Sans MS" pitchFamily="66" charset="0"/>
            </a:endParaRPr>
          </a:p>
          <a:p>
            <a:endParaRPr lang="cs-CZ" sz="2000" b="1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45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208</TotalTime>
  <Words>591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27</cp:revision>
  <dcterms:created xsi:type="dcterms:W3CDTF">2011-10-14T09:00:52Z</dcterms:created>
  <dcterms:modified xsi:type="dcterms:W3CDTF">2012-06-11T21:39:58Z</dcterms:modified>
</cp:coreProperties>
</file>