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7" r:id="rId8"/>
    <p:sldId id="275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6619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dirty="0" smtClean="0">
                <a:solidFill>
                  <a:srgbClr val="002060"/>
                </a:solidFill>
              </a:rPr>
              <a:t>ČESKÝ JAZYK A LITERATURA</a:t>
            </a:r>
          </a:p>
          <a:p>
            <a:r>
              <a:rPr lang="cs-CZ" dirty="0" smtClean="0"/>
              <a:t>ROČNÍK: </a:t>
            </a:r>
            <a:r>
              <a:rPr lang="cs-CZ" dirty="0" smtClean="0">
                <a:solidFill>
                  <a:srgbClr val="002060"/>
                </a:solidFill>
              </a:rPr>
              <a:t>6. ROČNÍK</a:t>
            </a:r>
          </a:p>
          <a:p>
            <a:r>
              <a:rPr lang="cs-CZ" dirty="0" smtClean="0"/>
              <a:t>TÉMA: </a:t>
            </a:r>
            <a:r>
              <a:rPr lang="cs-CZ" dirty="0" smtClean="0">
                <a:solidFill>
                  <a:srgbClr val="002060"/>
                </a:solidFill>
              </a:rPr>
              <a:t>MÝTY, BÁJE, POHÁDKY, POVĚSTI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/ téma: EVA HUDEČKOVÁ  v čítance pro 6. ročník / </a:t>
            </a:r>
          </a:p>
          <a:p>
            <a:r>
              <a:rPr lang="cs-CZ" dirty="0" smtClean="0"/>
              <a:t>AUTOR: </a:t>
            </a:r>
            <a:r>
              <a:rPr lang="cs-CZ" dirty="0" smtClean="0">
                <a:solidFill>
                  <a:srgbClr val="002060"/>
                </a:solidFill>
              </a:rPr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dirty="0" smtClean="0">
                <a:solidFill>
                  <a:srgbClr val="002060"/>
                </a:solidFill>
              </a:rPr>
              <a:t>23. 3. 2012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VY_32_INOVACE_19_KM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516434" cy="590931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ANOTACE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Cílová skupina: Prezentace slouží jako opakování 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        k literární práci ve výuce žáků 6. ročníku.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Téma: Eva Hudečková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       - česká herečka a spisovatelka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       - literární tvorba autorky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- Bratříček Golem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Cíl: Žákům je představena spisovatelka, jejíž tvorba je prezentována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v Čítance pro šestý ročník. Na </a:t>
            </a:r>
            <a:r>
              <a:rPr lang="cs-CZ" dirty="0">
                <a:solidFill>
                  <a:srgbClr val="002060"/>
                </a:solidFill>
              </a:rPr>
              <a:t>prezentaci navazují pracovní listy 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pro </a:t>
            </a:r>
            <a:r>
              <a:rPr lang="cs-CZ" dirty="0">
                <a:solidFill>
                  <a:srgbClr val="002060"/>
                </a:solidFill>
              </a:rPr>
              <a:t>žáky 6. </a:t>
            </a:r>
            <a:r>
              <a:rPr lang="cs-CZ" dirty="0" smtClean="0">
                <a:solidFill>
                  <a:srgbClr val="002060"/>
                </a:solidFill>
              </a:rPr>
              <a:t>ročníku :„Práce </a:t>
            </a:r>
            <a:r>
              <a:rPr lang="cs-CZ" dirty="0">
                <a:solidFill>
                  <a:srgbClr val="002060"/>
                </a:solidFill>
              </a:rPr>
              <a:t>s textem – Rebeka a Jonatan</a:t>
            </a:r>
            <a:r>
              <a:rPr lang="cs-CZ" dirty="0" smtClean="0">
                <a:solidFill>
                  <a:srgbClr val="002060"/>
                </a:solidFill>
              </a:rPr>
              <a:t>“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Pomůcky: Čítanka 6-literární výchova pro 6, ročník (str. 42-46),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   školní sešit, psací potřeby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Pilotáž: Prezentace slouží k ověření čtenářské gramotnosti v 6. ročníku.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         Žáci na základě četby objasňují pojmy z literární terminologie.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Přiblížení života a názorů spisovatelky pomáhá žákům pochopit</a:t>
            </a:r>
          </a:p>
          <a:p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 spisovatelčin záměr psaní.   </a:t>
            </a:r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6093296"/>
            <a:ext cx="4376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LITERÁRNÍ A JAZYKOVÉ PROPOJENÍ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06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268760"/>
            <a:ext cx="3959097" cy="3970318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KLÍČOVÁ SLOVA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POHÁDKA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BIBLIOGRAFIE EVY HUDEČKOVÉ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VÁCLAV HUDEČEK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TVORBA EVY HUDEČKOVÉ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SERIÁL O ZTRACENÉ LÁSCE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BRATŘÍČEK GOLEM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5733887"/>
            <a:ext cx="3184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ČÍTANKA 6. ROČNÍK, SPN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49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803035"/>
            <a:ext cx="398859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    </a:t>
            </a:r>
            <a:r>
              <a:rPr lang="cs-CZ" sz="2800" b="1" dirty="0" smtClean="0">
                <a:solidFill>
                  <a:srgbClr val="002060"/>
                </a:solidFill>
              </a:rPr>
              <a:t>Eva Hudečková</a:t>
            </a:r>
          </a:p>
          <a:p>
            <a:endParaRPr lang="cs-CZ" sz="2000" b="1" dirty="0">
              <a:solidFill>
                <a:srgbClr val="002060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r</a:t>
            </a:r>
            <a:r>
              <a:rPr lang="cs-CZ" sz="2000" b="1" dirty="0" smtClean="0">
                <a:solidFill>
                  <a:srgbClr val="002060"/>
                </a:solidFill>
              </a:rPr>
              <a:t>ozená Trejtnarová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n</a:t>
            </a:r>
            <a:r>
              <a:rPr lang="cs-CZ" sz="2000" b="1" dirty="0" smtClean="0">
                <a:solidFill>
                  <a:srgbClr val="002060"/>
                </a:solidFill>
              </a:rPr>
              <a:t>ar. 3. 12. 1949 v Praze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2060"/>
                </a:solidFill>
              </a:rPr>
              <a:t>č</a:t>
            </a:r>
            <a:r>
              <a:rPr lang="cs-CZ" sz="2000" b="1" dirty="0" smtClean="0">
                <a:solidFill>
                  <a:srgbClr val="002060"/>
                </a:solidFill>
              </a:rPr>
              <a:t>eská herečka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>
                <a:solidFill>
                  <a:srgbClr val="002060"/>
                </a:solidFill>
              </a:rPr>
              <a:t>spisovatelka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6864" y="3933056"/>
            <a:ext cx="858921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„Jedině cesta, která vede od člověka k člověku,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je cesta dobra a porozumění, neboť ta druhá,</a:t>
            </a:r>
          </a:p>
          <a:p>
            <a:r>
              <a:rPr lang="cs-CZ" sz="2800" b="1" dirty="0">
                <a:solidFill>
                  <a:srgbClr val="FFFF00"/>
                </a:solidFill>
                <a:latin typeface="Comic Sans MS" pitchFamily="66" charset="0"/>
              </a:rPr>
              <a:t>p</a:t>
            </a: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lná nepochopení a nenávisti, směřuje ke zmaru</a:t>
            </a:r>
          </a:p>
          <a:p>
            <a:r>
              <a:rPr lang="cs-CZ" sz="2800" b="1" dirty="0">
                <a:solidFill>
                  <a:srgbClr val="FFFF00"/>
                </a:solidFill>
                <a:latin typeface="Comic Sans MS" pitchFamily="66" charset="0"/>
              </a:rPr>
              <a:t>a</a:t>
            </a: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všeobecnému zániku.“</a:t>
            </a:r>
          </a:p>
          <a:p>
            <a:endParaRPr lang="cs-CZ" sz="2400" b="1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endParaRPr lang="cs-CZ" sz="2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02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395371"/>
            <a:ext cx="5029197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Manželka známého houslového</a:t>
            </a:r>
          </a:p>
          <a:p>
            <a:r>
              <a:rPr lang="cs-CZ" sz="2000" dirty="0" err="1" smtClean="0">
                <a:solidFill>
                  <a:srgbClr val="002060"/>
                </a:solidFill>
              </a:rPr>
              <a:t>virtuóza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Václava Hudečka</a:t>
            </a:r>
            <a:r>
              <a:rPr lang="cs-CZ" sz="2000" dirty="0" smtClean="0">
                <a:solidFill>
                  <a:srgbClr val="002060"/>
                </a:solidFill>
              </a:rPr>
              <a:t>.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Herectví se věnovala do roku 1984,</a:t>
            </a:r>
          </a:p>
          <a:p>
            <a:r>
              <a:rPr lang="cs-CZ" sz="2000" dirty="0">
                <a:solidFill>
                  <a:srgbClr val="002060"/>
                </a:solidFill>
              </a:rPr>
              <a:t>z</a:t>
            </a:r>
            <a:r>
              <a:rPr lang="cs-CZ" sz="2000" dirty="0" smtClean="0">
                <a:solidFill>
                  <a:srgbClr val="002060"/>
                </a:solidFill>
              </a:rPr>
              <a:t>tvárnila řadu rolí v divadle, filmu</a:t>
            </a:r>
          </a:p>
          <a:p>
            <a:r>
              <a:rPr lang="cs-CZ" sz="2000" dirty="0">
                <a:solidFill>
                  <a:srgbClr val="002060"/>
                </a:solidFill>
              </a:rPr>
              <a:t>i</a:t>
            </a:r>
            <a:r>
              <a:rPr lang="cs-CZ" sz="2000" dirty="0" smtClean="0">
                <a:solidFill>
                  <a:srgbClr val="002060"/>
                </a:solidFill>
              </a:rPr>
              <a:t> v televizních seriálech.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Poté se vydala na dráhu spisovatelky.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Spolupracovala s Filmovým studiem</a:t>
            </a:r>
          </a:p>
          <a:p>
            <a:r>
              <a:rPr lang="cs-CZ" sz="2000" dirty="0" err="1" smtClean="0">
                <a:solidFill>
                  <a:srgbClr val="002060"/>
                </a:solidFill>
              </a:rPr>
              <a:t>Barandov</a:t>
            </a:r>
            <a:r>
              <a:rPr lang="cs-CZ" sz="2000" dirty="0" smtClean="0">
                <a:solidFill>
                  <a:srgbClr val="002060"/>
                </a:solidFill>
              </a:rPr>
              <a:t> jako autorka scénářů.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Jejím nejmilejším žánrem </a:t>
            </a:r>
          </a:p>
          <a:p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                je </a:t>
            </a:r>
            <a:r>
              <a:rPr lang="cs-CZ" sz="2000" b="1" dirty="0" smtClean="0">
                <a:solidFill>
                  <a:srgbClr val="002060"/>
                </a:solidFill>
              </a:rPr>
              <a:t>POHÁDKA</a:t>
            </a:r>
            <a:r>
              <a:rPr lang="cs-CZ" sz="2000" dirty="0" smtClean="0">
                <a:solidFill>
                  <a:srgbClr val="002060"/>
                </a:solidFill>
              </a:rPr>
              <a:t>.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0915" y="5085184"/>
            <a:ext cx="51667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„Psaní je pro mne cestou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     z rozčarování.“</a:t>
            </a:r>
            <a:endParaRPr lang="cs-CZ" sz="3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20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99616"/>
            <a:ext cx="6917278" cy="584775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L I T E R Á R N Í   T V O R B 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90660" y="1340768"/>
            <a:ext cx="559961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O ztracené lásce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Sedmihlásek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Bratříček Golem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V moci kouzel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Bezhlavá kobyla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Tajemství pražského šotka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uzivatel\AppData\Local\Microsoft\Windows\Temporary Internet Files\Content.IE5\E3ULI0Z6\MP9004394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18424"/>
            <a:ext cx="4176464" cy="28395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39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733475"/>
            <a:ext cx="6048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       P O H Á D K A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Původně lidové vyprávění založené na smýšleném příběhu. Dobro vítězí nad zlem. Často zde vystupují nadpřirozené bytosti. 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Z hlediska jazykového používá 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na začátku a na konci ustálené formule.</a:t>
            </a:r>
          </a:p>
          <a:p>
            <a:endParaRPr lang="cs-CZ" sz="2800" b="1" dirty="0">
              <a:solidFill>
                <a:srgbClr val="FFFF00"/>
              </a:solidFill>
              <a:latin typeface="Comic Sans MS" pitchFamily="66" charset="0"/>
            </a:endParaRPr>
          </a:p>
          <a:p>
            <a:endParaRPr lang="cs-CZ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8939" y="210255"/>
            <a:ext cx="74478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    Pohádková   f r á z e    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„Bylo nebylo ….“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2050" name="Picture 2" descr="C:\Users\uzivatel\AppData\Local\Microsoft\Windows\Temporary Internet Files\Content.IE5\ER3XEWWX\MC90040462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77072"/>
            <a:ext cx="223224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9C22LI4L\MC900432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525902"/>
            <a:ext cx="1133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38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908720"/>
            <a:ext cx="8568952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FF00"/>
                </a:solidFill>
                <a:latin typeface="Comic Sans MS" pitchFamily="66" charset="0"/>
              </a:rPr>
              <a:t>   „Nejvíce mě uspokojuje psaní</a:t>
            </a:r>
          </a:p>
          <a:p>
            <a:r>
              <a:rPr lang="cs-CZ" sz="80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sz="8000" b="1" dirty="0" smtClean="0">
                <a:solidFill>
                  <a:srgbClr val="FFFF00"/>
                </a:solidFill>
                <a:latin typeface="Comic Sans MS" pitchFamily="66" charset="0"/>
              </a:rPr>
              <a:t>    pro děti.“</a:t>
            </a:r>
          </a:p>
          <a:p>
            <a:r>
              <a:rPr lang="cs-CZ" sz="80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sz="8000" b="1" dirty="0" smtClean="0">
                <a:solidFill>
                  <a:srgbClr val="FFFF00"/>
                </a:solidFill>
                <a:latin typeface="Comic Sans MS" pitchFamily="66" charset="0"/>
              </a:rPr>
              <a:t>                                     </a:t>
            </a:r>
          </a:p>
          <a:p>
            <a:endParaRPr lang="cs-CZ" sz="3600" b="1" dirty="0">
              <a:solidFill>
                <a:srgbClr val="FFFF00"/>
              </a:solidFill>
              <a:latin typeface="Comic Sans MS" pitchFamily="66" charset="0"/>
            </a:endParaRPr>
          </a:p>
          <a:p>
            <a:endParaRPr lang="cs-CZ" sz="36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endParaRPr lang="cs-CZ" sz="3600" b="1" dirty="0">
              <a:solidFill>
                <a:srgbClr val="FFFF00"/>
              </a:solidFill>
              <a:latin typeface="Comic Sans MS" pitchFamily="66" charset="0"/>
            </a:endParaRPr>
          </a:p>
          <a:p>
            <a:endParaRPr lang="cs-CZ" sz="36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endParaRPr lang="cs-CZ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079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6632"/>
            <a:ext cx="568863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            BRATŘÍČEK GOLEM</a:t>
            </a: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Stal se předlohou pro úspěšnou rozhlasovou inscenaci. </a:t>
            </a:r>
          </a:p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Slavnou legendu o Golemovi autorka ztvárnila zcela osobitým způsobem.</a:t>
            </a:r>
          </a:p>
          <a:p>
            <a:r>
              <a:rPr lang="cs-CZ" sz="2000" b="1" dirty="0" smtClean="0">
                <a:solidFill>
                  <a:srgbClr val="FFFF00"/>
                </a:solidFill>
              </a:rPr>
              <a:t>S láskou a humorně vypráví kouzelný příběh z prostředí Židovského města.  </a:t>
            </a:r>
            <a:endParaRPr lang="cs-CZ" sz="2000" b="1" dirty="0">
              <a:solidFill>
                <a:srgbClr val="FFFF0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Děj se odehrává v polovině minulého století. 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Hrdinou je dobrosrdečný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Golemek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, který byl uplácán z hlíny, aby pomohl opravdové lásce.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204" y="4437112"/>
            <a:ext cx="85571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Žáci pracují s textem na základě četby: Soukal, Josef: Čítanka 6,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Praha, SPN,2003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. ISBN 80-7235-229-6.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tr. 46</a:t>
            </a:r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0012" y="5645910"/>
            <a:ext cx="2880320" cy="40011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  PRÁCE S TEXTEM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33569" y="6283536"/>
            <a:ext cx="5230919" cy="40011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Žáci plní úkoly v pracovních listech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85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77067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Zdroje: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vlastní </a:t>
            </a:r>
            <a:r>
              <a:rPr lang="cs-CZ" sz="2000" dirty="0" smtClean="0">
                <a:solidFill>
                  <a:srgbClr val="002060"/>
                </a:solidFill>
              </a:rPr>
              <a:t>tvorba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kliparty www. </a:t>
            </a:r>
            <a:r>
              <a:rPr lang="cs-CZ" sz="2000" dirty="0">
                <a:solidFill>
                  <a:srgbClr val="002060"/>
                </a:solidFill>
              </a:rPr>
              <a:t>o</a:t>
            </a:r>
            <a:r>
              <a:rPr lang="cs-CZ" sz="2000" dirty="0" smtClean="0">
                <a:solidFill>
                  <a:srgbClr val="002060"/>
                </a:solidFill>
              </a:rPr>
              <a:t>ffice.microsoft.com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Soukal, Josef: Čítanka 6</a:t>
            </a:r>
            <a:r>
              <a:rPr lang="cs-CZ" sz="2000" dirty="0" smtClean="0">
                <a:solidFill>
                  <a:srgbClr val="002060"/>
                </a:solidFill>
              </a:rPr>
              <a:t>, Praha, SPN, 2003</a:t>
            </a:r>
            <a:r>
              <a:rPr lang="cs-CZ" sz="2000" dirty="0" smtClean="0">
                <a:solidFill>
                  <a:srgbClr val="002060"/>
                </a:solidFill>
              </a:rPr>
              <a:t>. ISBN 80-7235-229-6.</a:t>
            </a:r>
          </a:p>
          <a:p>
            <a:r>
              <a:rPr lang="cs-CZ" sz="2000" dirty="0">
                <a:solidFill>
                  <a:srgbClr val="002060"/>
                </a:solidFill>
              </a:rPr>
              <a:t>S</a:t>
            </a:r>
            <a:r>
              <a:rPr lang="cs-CZ" sz="2000" dirty="0" smtClean="0">
                <a:solidFill>
                  <a:srgbClr val="002060"/>
                </a:solidFill>
              </a:rPr>
              <a:t>tr</a:t>
            </a:r>
            <a:r>
              <a:rPr lang="cs-CZ" sz="2000" dirty="0" smtClean="0">
                <a:solidFill>
                  <a:srgbClr val="002060"/>
                </a:solidFill>
              </a:rPr>
              <a:t>. 46, </a:t>
            </a:r>
            <a:r>
              <a:rPr lang="cs-CZ" sz="2000" dirty="0" smtClean="0">
                <a:solidFill>
                  <a:srgbClr val="002060"/>
                </a:solidFill>
              </a:rPr>
              <a:t>poslední odstavec</a:t>
            </a:r>
            <a:endParaRPr lang="cs-CZ" sz="20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88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349</TotalTime>
  <Words>564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uzivatel</cp:lastModifiedBy>
  <cp:revision>38</cp:revision>
  <dcterms:created xsi:type="dcterms:W3CDTF">2011-10-14T09:00:52Z</dcterms:created>
  <dcterms:modified xsi:type="dcterms:W3CDTF">2012-06-11T19:46:05Z</dcterms:modified>
</cp:coreProperties>
</file>