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3BED5A-1488-4D73-A10D-1C6DBDD421C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FD723D-AFFD-49A3-BA09-F955122EEF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194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FD723D-AFFD-49A3-BA09-F955122EEFB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909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9977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981273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ČESKÝ JAZYK</a:t>
            </a:r>
          </a:p>
          <a:p>
            <a:r>
              <a:rPr lang="cs-CZ" dirty="0" smtClean="0"/>
              <a:t>ROČNÍK: </a:t>
            </a:r>
            <a:r>
              <a:rPr lang="cs-CZ" b="1" dirty="0" smtClean="0"/>
              <a:t>8</a:t>
            </a:r>
            <a:r>
              <a:rPr lang="cs-CZ" b="1" dirty="0" smtClean="0"/>
              <a:t>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TVAROSLOVÍ  2 - ADJEKTIVA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Mgr. Kateřina Mládková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/>
              <a:t>9. 8. 2012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VY_32_INOVACE_22_KM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5225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Cílová skupina: Prezentace vytvořena jako doplněk k </a:t>
            </a:r>
            <a:r>
              <a:rPr lang="cs-CZ" dirty="0" smtClean="0"/>
              <a:t>učivu </a:t>
            </a:r>
            <a:r>
              <a:rPr lang="cs-CZ" dirty="0" smtClean="0"/>
              <a:t>pro žáky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dirty="0" smtClean="0"/>
              <a:t>8. </a:t>
            </a:r>
            <a:r>
              <a:rPr lang="cs-CZ" dirty="0" smtClean="0"/>
              <a:t>ročníku.</a:t>
            </a:r>
          </a:p>
          <a:p>
            <a:endParaRPr lang="cs-CZ" dirty="0" smtClean="0"/>
          </a:p>
          <a:p>
            <a:r>
              <a:rPr lang="cs-CZ" dirty="0" smtClean="0"/>
              <a:t>Téma: Tvarosloví  2 – adjektiva</a:t>
            </a:r>
          </a:p>
          <a:p>
            <a:endParaRPr lang="cs-CZ" dirty="0" smtClean="0"/>
          </a:p>
          <a:p>
            <a:r>
              <a:rPr lang="cs-CZ" dirty="0" smtClean="0"/>
              <a:t>Cíl: Prezentace slouží k opakování a prohlubování učiva o přídavných</a:t>
            </a:r>
          </a:p>
          <a:p>
            <a:r>
              <a:rPr lang="cs-CZ" dirty="0"/>
              <a:t> </a:t>
            </a:r>
            <a:r>
              <a:rPr lang="cs-CZ" dirty="0" smtClean="0"/>
              <a:t>     jménech, upevňuje zásady pravopisu adjektiv.</a:t>
            </a:r>
          </a:p>
          <a:p>
            <a:endParaRPr lang="cs-CZ" dirty="0" smtClean="0"/>
          </a:p>
          <a:p>
            <a:r>
              <a:rPr lang="cs-CZ" dirty="0" smtClean="0"/>
              <a:t>Pomůcky: pracovní listy, školní sešit, psací pomůcky</a:t>
            </a:r>
          </a:p>
          <a:p>
            <a:endParaRPr lang="cs-CZ" dirty="0" smtClean="0"/>
          </a:p>
          <a:p>
            <a:r>
              <a:rPr lang="cs-CZ" dirty="0" smtClean="0"/>
              <a:t>Klíčová slova: </a:t>
            </a:r>
            <a:r>
              <a:rPr lang="cs-CZ" b="1" dirty="0" smtClean="0"/>
              <a:t>√</a:t>
            </a:r>
            <a:r>
              <a:rPr lang="cs-CZ" dirty="0" smtClean="0"/>
              <a:t>  adjektiva tvrdá, měkká, přivlastňovací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</a:t>
            </a:r>
            <a:r>
              <a:rPr lang="cs-CZ" b="1" dirty="0" smtClean="0"/>
              <a:t> √  </a:t>
            </a:r>
            <a:r>
              <a:rPr lang="cs-CZ" dirty="0" smtClean="0"/>
              <a:t>vzory -  mladý, jarní, otcův, matčin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</a:t>
            </a:r>
            <a:r>
              <a:rPr lang="cs-CZ" b="1" dirty="0" smtClean="0"/>
              <a:t> √  </a:t>
            </a:r>
            <a:r>
              <a:rPr lang="cs-CZ" dirty="0" smtClean="0"/>
              <a:t>stupňování adjektiv - pozitiv, komparativ, superlativ</a:t>
            </a:r>
          </a:p>
          <a:p>
            <a:endParaRPr lang="cs-CZ" dirty="0"/>
          </a:p>
          <a:p>
            <a:r>
              <a:rPr lang="cs-CZ" dirty="0" smtClean="0"/>
              <a:t>Pilotáž: Žáci si prověřili své znalosti o učivu adjektiv z minulého ročníku.</a:t>
            </a:r>
          </a:p>
          <a:p>
            <a:r>
              <a:rPr lang="cs-CZ" dirty="0"/>
              <a:t> </a:t>
            </a:r>
            <a:r>
              <a:rPr lang="cs-CZ" dirty="0" smtClean="0"/>
              <a:t>           Pracovní listy ověřily schopnost samostatně i skupinově pracovat.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04953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19345"/>
            <a:ext cx="8100392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rgbClr val="00B050"/>
            </a:solidFill>
          </a:ln>
          <a:effectLst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</a:t>
            </a:r>
            <a:r>
              <a:rPr lang="cs-CZ" sz="2400" b="1" dirty="0" smtClean="0"/>
              <a:t>Zopakujte si druhy a vzory přídavných jmen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a pravidla psaní –i/-y  v jejich koncovkách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506457"/>
            <a:ext cx="8100392" cy="224676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/>
              <a:t>m</a:t>
            </a:r>
            <a:r>
              <a:rPr lang="cs-CZ" sz="2000" b="1" dirty="0" smtClean="0"/>
              <a:t>ladý muž, mladá žena, mladé děvče</a:t>
            </a:r>
          </a:p>
          <a:p>
            <a:endParaRPr lang="cs-CZ" sz="2000" b="1" dirty="0"/>
          </a:p>
          <a:p>
            <a:r>
              <a:rPr lang="cs-CZ" sz="2000" b="1" dirty="0"/>
              <a:t>j</a:t>
            </a:r>
            <a:r>
              <a:rPr lang="cs-CZ" sz="2000" b="1" dirty="0" smtClean="0"/>
              <a:t>arní den, jarní tráva, jarní počasí</a:t>
            </a:r>
          </a:p>
          <a:p>
            <a:endParaRPr lang="cs-CZ" sz="2000" b="1" dirty="0"/>
          </a:p>
          <a:p>
            <a:r>
              <a:rPr lang="cs-CZ" sz="2000" b="1" dirty="0"/>
              <a:t>o</a:t>
            </a:r>
            <a:r>
              <a:rPr lang="cs-CZ" sz="2000" b="1" dirty="0" smtClean="0"/>
              <a:t>tcův klid, otcova autorita, otcovo slovo</a:t>
            </a:r>
          </a:p>
          <a:p>
            <a:endParaRPr lang="cs-CZ" sz="2000" b="1" dirty="0"/>
          </a:p>
          <a:p>
            <a:r>
              <a:rPr lang="cs-CZ" sz="2000" b="1" dirty="0"/>
              <a:t>m</a:t>
            </a:r>
            <a:r>
              <a:rPr lang="cs-CZ" sz="2000" b="1" dirty="0" smtClean="0"/>
              <a:t>atčin pohled, matčina pochvala, matčino pohlazení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92837" y="5651137"/>
            <a:ext cx="7762061" cy="40011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Známá je</a:t>
            </a:r>
            <a:r>
              <a:rPr lang="cs-CZ" sz="2000" b="1" dirty="0" smtClean="0">
                <a:solidFill>
                  <a:srgbClr val="FF0000"/>
                </a:solidFill>
              </a:rPr>
              <a:t> Galileova </a:t>
            </a:r>
            <a:r>
              <a:rPr lang="cs-CZ" sz="2000" b="1" dirty="0" smtClean="0"/>
              <a:t>věta: „A přece se mnou zatočili!“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4527" y="6309320"/>
            <a:ext cx="8244565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Správnost </a:t>
            </a:r>
            <a:r>
              <a:rPr lang="cs-CZ" sz="2000" b="1" dirty="0" smtClean="0">
                <a:solidFill>
                  <a:srgbClr val="C00000"/>
                </a:solidFill>
              </a:rPr>
              <a:t>Pythagorovy</a:t>
            </a:r>
            <a:r>
              <a:rPr lang="cs-CZ" sz="2000" b="1" dirty="0" smtClean="0"/>
              <a:t> věty nedokážu. Musím mu věřit.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6447" y="5127917"/>
            <a:ext cx="1952779" cy="523220"/>
          </a:xfrm>
          <a:prstGeom prst="rect">
            <a:avLst/>
          </a:prstGeom>
          <a:scene3d>
            <a:camera prst="perspectiveContrastingRightFacing"/>
            <a:lightRig rig="threePt" dir="t"/>
          </a:scene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aforismy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487491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1404" y="344192"/>
            <a:ext cx="7832593" cy="15696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Tvořte z podstatných jmen jména přídavná, </a:t>
            </a:r>
          </a:p>
          <a:p>
            <a:r>
              <a:rPr lang="cs-CZ" sz="2400" b="1" dirty="0" smtClean="0"/>
              <a:t>spojte je s vhodným substantivem </a:t>
            </a:r>
          </a:p>
          <a:p>
            <a:r>
              <a:rPr lang="cs-CZ" sz="2400" b="1" dirty="0" smtClean="0"/>
              <a:t>a užijte je ve větách.</a:t>
            </a:r>
          </a:p>
          <a:p>
            <a:endParaRPr lang="cs-CZ" sz="2400" b="1" dirty="0"/>
          </a:p>
        </p:txBody>
      </p:sp>
      <p:sp>
        <p:nvSpPr>
          <p:cNvPr id="3" name="Veselý obličej 2"/>
          <p:cNvSpPr/>
          <p:nvPr/>
        </p:nvSpPr>
        <p:spPr>
          <a:xfrm>
            <a:off x="7308304" y="90965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924944"/>
            <a:ext cx="89644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2060"/>
                </a:solidFill>
                <a:latin typeface="Comic Sans MS" pitchFamily="66" charset="0"/>
              </a:rPr>
              <a:t>d</a:t>
            </a:r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řevo, vesnice, kominík, oceán, kůže, soused, </a:t>
            </a:r>
          </a:p>
          <a:p>
            <a:r>
              <a:rPr lang="cs-CZ" sz="2800" b="1" dirty="0">
                <a:solidFill>
                  <a:srgbClr val="002060"/>
                </a:solidFill>
                <a:latin typeface="Comic Sans MS" pitchFamily="66" charset="0"/>
              </a:rPr>
              <a:t>s</a:t>
            </a:r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tín, koleno, horník, dítě, husita, hora, město,</a:t>
            </a:r>
          </a:p>
          <a:p>
            <a:r>
              <a:rPr lang="cs-CZ" sz="2800" b="1" dirty="0">
                <a:solidFill>
                  <a:srgbClr val="002060"/>
                </a:solidFill>
                <a:latin typeface="Comic Sans MS" pitchFamily="66" charset="0"/>
              </a:rPr>
              <a:t>o</a:t>
            </a:r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brana, moře, vodák, kámen, den, ráno, dělník,</a:t>
            </a:r>
          </a:p>
          <a:p>
            <a:r>
              <a:rPr lang="cs-CZ" sz="2800" b="1" dirty="0">
                <a:solidFill>
                  <a:srgbClr val="002060"/>
                </a:solidFill>
                <a:latin typeface="Comic Sans MS" pitchFamily="66" charset="0"/>
              </a:rPr>
              <a:t>k</a:t>
            </a:r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ruh, bratr, starost, papír, želva, Krkonoše,</a:t>
            </a:r>
          </a:p>
          <a:p>
            <a:r>
              <a:rPr lang="cs-CZ" sz="2800" b="1" dirty="0">
                <a:solidFill>
                  <a:srgbClr val="002060"/>
                </a:solidFill>
                <a:latin typeface="Comic Sans MS" pitchFamily="66" charset="0"/>
              </a:rPr>
              <a:t>s</a:t>
            </a:r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lon, jelen, pelikán, kůň, kořen, slunce </a:t>
            </a:r>
            <a:endParaRPr lang="cs-CZ" sz="28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38418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8787"/>
            <a:ext cx="8640960" cy="6278642"/>
          </a:xfrm>
          <a:prstGeom prst="rect">
            <a:avLst/>
          </a:prstGeom>
          <a:ln w="57150">
            <a:solidFill>
              <a:srgbClr val="00B05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/>
          <a:p>
            <a:r>
              <a:rPr lang="cs-CZ" sz="2400" b="1" dirty="0">
                <a:ln>
                  <a:solidFill>
                    <a:srgbClr val="00B050"/>
                  </a:solidFill>
                </a:ln>
                <a:solidFill>
                  <a:srgbClr val="C00000"/>
                </a:solidFill>
              </a:rPr>
              <a:t>Příklad:</a:t>
            </a:r>
          </a:p>
          <a:p>
            <a:r>
              <a:rPr lang="cs-CZ" sz="2400" b="1" dirty="0">
                <a:ln>
                  <a:solidFill>
                    <a:srgbClr val="00B050"/>
                  </a:solidFill>
                </a:ln>
              </a:rPr>
              <a:t>dřevo – dřevařský, dřevní</a:t>
            </a:r>
          </a:p>
          <a:p>
            <a:r>
              <a:rPr lang="cs-CZ" sz="2400" b="1" dirty="0">
                <a:ln>
                  <a:solidFill>
                    <a:srgbClr val="00B050"/>
                  </a:solidFill>
                </a:ln>
              </a:rPr>
              <a:t>Velkou tradici má u nás stále dřevařský průmysl.</a:t>
            </a:r>
          </a:p>
          <a:p>
            <a:r>
              <a:rPr lang="cs-CZ" sz="2400" b="1" dirty="0">
                <a:ln>
                  <a:solidFill>
                    <a:srgbClr val="00B050"/>
                  </a:solidFill>
                </a:ln>
              </a:rPr>
              <a:t>Dřevní hmota má široké využití</a:t>
            </a:r>
            <a:r>
              <a:rPr lang="cs-CZ" sz="2400" b="1" dirty="0" smtClean="0">
                <a:ln>
                  <a:solidFill>
                    <a:srgbClr val="00B050"/>
                  </a:solidFill>
                </a:ln>
              </a:rPr>
              <a:t>.</a:t>
            </a:r>
          </a:p>
          <a:p>
            <a:endParaRPr lang="cs-CZ" b="1" dirty="0">
              <a:ln>
                <a:solidFill>
                  <a:srgbClr val="00B050"/>
                </a:solidFill>
              </a:ln>
            </a:endParaRPr>
          </a:p>
          <a:p>
            <a:endParaRPr lang="cs-CZ" b="1" dirty="0" smtClean="0">
              <a:ln>
                <a:solidFill>
                  <a:srgbClr val="00B050"/>
                </a:solidFill>
              </a:ln>
            </a:endParaRPr>
          </a:p>
          <a:p>
            <a:endParaRPr lang="cs-CZ" b="1" dirty="0">
              <a:ln>
                <a:solidFill>
                  <a:srgbClr val="00B050"/>
                </a:solidFill>
              </a:ln>
            </a:endParaRPr>
          </a:p>
          <a:p>
            <a:r>
              <a:rPr lang="cs-CZ" sz="2800" b="1" dirty="0">
                <a:ln>
                  <a:solidFill>
                    <a:srgbClr val="00B050"/>
                  </a:solidFill>
                </a:ln>
                <a:solidFill>
                  <a:srgbClr val="C00000"/>
                </a:solidFill>
              </a:rPr>
              <a:t>Pozor</a:t>
            </a:r>
            <a:r>
              <a:rPr lang="cs-CZ" sz="2800" b="1" dirty="0" smtClean="0">
                <a:ln>
                  <a:solidFill>
                    <a:srgbClr val="00B050"/>
                  </a:solidFill>
                </a:ln>
                <a:solidFill>
                  <a:srgbClr val="C00000"/>
                </a:solidFill>
              </a:rPr>
              <a:t>!</a:t>
            </a:r>
          </a:p>
          <a:p>
            <a:r>
              <a:rPr lang="cs-CZ" sz="2800" b="1" dirty="0" smtClean="0">
                <a:ln>
                  <a:solidFill>
                    <a:srgbClr val="00B050"/>
                  </a:solidFill>
                </a:ln>
              </a:rPr>
              <a:t>kamenný</a:t>
            </a:r>
            <a:r>
              <a:rPr lang="cs-CZ" sz="2800" b="1" dirty="0">
                <a:ln>
                  <a:solidFill>
                    <a:srgbClr val="00B050"/>
                  </a:solidFill>
                </a:ln>
              </a:rPr>
              <a:t>, cenný</a:t>
            </a:r>
            <a:r>
              <a:rPr lang="cs-CZ" sz="2800" b="1" dirty="0" smtClean="0">
                <a:ln>
                  <a:solidFill>
                    <a:srgbClr val="00B050"/>
                  </a:solidFill>
                </a:ln>
              </a:rPr>
              <a:t>, </a:t>
            </a:r>
          </a:p>
          <a:p>
            <a:r>
              <a:rPr lang="cs-CZ" sz="2800" b="1" dirty="0" smtClean="0">
                <a:ln>
                  <a:solidFill>
                    <a:srgbClr val="00B050"/>
                  </a:solidFill>
                </a:ln>
              </a:rPr>
              <a:t>denní-denně-dennodenně</a:t>
            </a:r>
            <a:r>
              <a:rPr lang="cs-CZ" sz="2800" b="1" dirty="0">
                <a:ln>
                  <a:solidFill>
                    <a:srgbClr val="00B050"/>
                  </a:solidFill>
                </a:ln>
              </a:rPr>
              <a:t>,</a:t>
            </a:r>
          </a:p>
          <a:p>
            <a:r>
              <a:rPr lang="cs-CZ" sz="2800" b="1" dirty="0" smtClean="0">
                <a:ln>
                  <a:solidFill>
                    <a:srgbClr val="00B050"/>
                  </a:solidFill>
                </a:ln>
              </a:rPr>
              <a:t>činný-činně-činnost</a:t>
            </a:r>
            <a:r>
              <a:rPr lang="cs-CZ" sz="2800" b="1" dirty="0">
                <a:ln>
                  <a:solidFill>
                    <a:srgbClr val="00B050"/>
                  </a:solidFill>
                </a:ln>
              </a:rPr>
              <a:t>, </a:t>
            </a:r>
            <a:endParaRPr lang="cs-CZ" sz="2800" b="1" dirty="0" smtClean="0">
              <a:ln>
                <a:solidFill>
                  <a:srgbClr val="00B050"/>
                </a:solidFill>
              </a:ln>
            </a:endParaRPr>
          </a:p>
          <a:p>
            <a:r>
              <a:rPr lang="cs-CZ" sz="2800" b="1" dirty="0" smtClean="0">
                <a:ln>
                  <a:solidFill>
                    <a:srgbClr val="00B050"/>
                  </a:solidFill>
                </a:ln>
              </a:rPr>
              <a:t>husí</a:t>
            </a:r>
            <a:r>
              <a:rPr lang="cs-CZ" sz="2800" b="1" dirty="0">
                <a:ln>
                  <a:solidFill>
                    <a:srgbClr val="00B050"/>
                  </a:solidFill>
                </a:ln>
              </a:rPr>
              <a:t>, myší, jelení, klokaní, pelikání,</a:t>
            </a:r>
          </a:p>
          <a:p>
            <a:r>
              <a:rPr lang="cs-CZ" sz="2800" b="1" dirty="0" smtClean="0">
                <a:ln>
                  <a:solidFill>
                    <a:srgbClr val="00B050"/>
                  </a:solidFill>
                </a:ln>
              </a:rPr>
              <a:t>ranní </a:t>
            </a:r>
            <a:r>
              <a:rPr lang="cs-CZ" sz="2800" b="1" dirty="0">
                <a:ln>
                  <a:solidFill>
                    <a:srgbClr val="00B050"/>
                  </a:solidFill>
                </a:ln>
              </a:rPr>
              <a:t>káva, ranní noviny x rané brambory, raný středověk,</a:t>
            </a:r>
          </a:p>
          <a:p>
            <a:r>
              <a:rPr lang="cs-CZ" sz="2800" b="1" dirty="0" smtClean="0">
                <a:ln>
                  <a:solidFill>
                    <a:srgbClr val="00B050"/>
                  </a:solidFill>
                </a:ln>
              </a:rPr>
              <a:t>kořenná </a:t>
            </a:r>
            <a:r>
              <a:rPr lang="cs-CZ" sz="2800" b="1" dirty="0">
                <a:ln>
                  <a:solidFill>
                    <a:srgbClr val="00B050"/>
                  </a:solidFill>
                </a:ln>
              </a:rPr>
              <a:t>vůně x kořeněný salát</a:t>
            </a:r>
            <a:r>
              <a:rPr lang="cs-CZ" sz="2800" b="1" dirty="0" smtClean="0">
                <a:ln>
                  <a:solidFill>
                    <a:srgbClr val="00B050"/>
                  </a:solidFill>
                </a:ln>
              </a:rPr>
              <a:t>,</a:t>
            </a:r>
          </a:p>
          <a:p>
            <a:r>
              <a:rPr lang="cs-CZ" sz="2800" b="1" dirty="0" smtClean="0">
                <a:ln>
                  <a:solidFill>
                    <a:srgbClr val="00B050"/>
                  </a:solidFill>
                </a:ln>
              </a:rPr>
              <a:t>slunný </a:t>
            </a:r>
            <a:r>
              <a:rPr lang="cs-CZ" sz="2800" b="1" dirty="0">
                <a:ln>
                  <a:solidFill>
                    <a:srgbClr val="00B050"/>
                  </a:solidFill>
                </a:ln>
              </a:rPr>
              <a:t>x slunečný </a:t>
            </a:r>
          </a:p>
        </p:txBody>
      </p:sp>
    </p:spTree>
    <p:extLst>
      <p:ext uri="{BB962C8B-B14F-4D97-AF65-F5344CB8AC3E}">
        <p14:creationId xmlns:p14="http://schemas.microsoft.com/office/powerpoint/2010/main" val="9191901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389855"/>
            <a:ext cx="6489277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Doplňte –i/-y v koncovkách adjektiv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-11983" y="1612471"/>
            <a:ext cx="922880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Na podzim odlétají </a:t>
            </a:r>
            <a:r>
              <a:rPr lang="cs-CZ" sz="2400" b="1" dirty="0" err="1" smtClean="0">
                <a:latin typeface="Comic Sans MS" pitchFamily="66" charset="0"/>
              </a:rPr>
              <a:t>stěhovav</a:t>
            </a:r>
            <a:r>
              <a:rPr lang="cs-CZ" sz="2400" b="1" dirty="0" smtClean="0">
                <a:latin typeface="Comic Sans MS" pitchFamily="66" charset="0"/>
              </a:rPr>
              <a:t>- ptáci do </a:t>
            </a:r>
            <a:r>
              <a:rPr lang="cs-CZ" sz="2400" b="1" dirty="0" err="1" smtClean="0">
                <a:latin typeface="Comic Sans MS" pitchFamily="66" charset="0"/>
              </a:rPr>
              <a:t>tepl</a:t>
            </a:r>
            <a:r>
              <a:rPr lang="cs-CZ" sz="2400" b="1" dirty="0" smtClean="0">
                <a:latin typeface="Comic Sans MS" pitchFamily="66" charset="0"/>
              </a:rPr>
              <a:t>-ch krajin.</a:t>
            </a:r>
          </a:p>
          <a:p>
            <a:r>
              <a:rPr lang="cs-CZ" sz="2400" b="1" dirty="0" smtClean="0">
                <a:latin typeface="Comic Sans MS" pitchFamily="66" charset="0"/>
              </a:rPr>
              <a:t>Jezte prav- včel- med, ať jste zdráv-. </a:t>
            </a:r>
          </a:p>
          <a:p>
            <a:r>
              <a:rPr lang="cs-CZ" sz="2400" b="1" dirty="0" smtClean="0">
                <a:latin typeface="Comic Sans MS" pitchFamily="66" charset="0"/>
              </a:rPr>
              <a:t>V některých hodinách jsme četli ukázky z </a:t>
            </a:r>
            <a:r>
              <a:rPr lang="cs-CZ" sz="2400" b="1" dirty="0" err="1" smtClean="0">
                <a:latin typeface="Comic Sans MS" pitchFamily="66" charset="0"/>
              </a:rPr>
              <a:t>Jiráskov</a:t>
            </a:r>
            <a:r>
              <a:rPr lang="cs-CZ" sz="2400" b="1" dirty="0" smtClean="0">
                <a:latin typeface="Comic Sans MS" pitchFamily="66" charset="0"/>
              </a:rPr>
              <a:t>-ch děl.</a:t>
            </a:r>
          </a:p>
          <a:p>
            <a:r>
              <a:rPr lang="cs-CZ" sz="2400" b="1" dirty="0" err="1" smtClean="0">
                <a:latin typeface="Comic Sans MS" pitchFamily="66" charset="0"/>
              </a:rPr>
              <a:t>Otcov</a:t>
            </a:r>
            <a:r>
              <a:rPr lang="cs-CZ" sz="2400" b="1" dirty="0" smtClean="0">
                <a:latin typeface="Comic Sans MS" pitchFamily="66" charset="0"/>
              </a:rPr>
              <a:t>- sestry jely na dovolenou do Řecka.</a:t>
            </a:r>
          </a:p>
          <a:p>
            <a:r>
              <a:rPr lang="cs-CZ" sz="2400" b="1" dirty="0" smtClean="0">
                <a:latin typeface="Comic Sans MS" pitchFamily="66" charset="0"/>
              </a:rPr>
              <a:t>Včera jsme potkali </a:t>
            </a:r>
            <a:r>
              <a:rPr lang="cs-CZ" sz="2400" b="1" dirty="0" err="1" smtClean="0">
                <a:latin typeface="Comic Sans MS" pitchFamily="66" charset="0"/>
              </a:rPr>
              <a:t>Davidov</a:t>
            </a:r>
            <a:r>
              <a:rPr lang="cs-CZ" sz="2400" b="1" dirty="0" smtClean="0">
                <a:latin typeface="Comic Sans MS" pitchFamily="66" charset="0"/>
              </a:rPr>
              <a:t>- rodiče.</a:t>
            </a:r>
          </a:p>
          <a:p>
            <a:r>
              <a:rPr lang="cs-CZ" sz="2400" b="1" dirty="0" smtClean="0">
                <a:latin typeface="Comic Sans MS" pitchFamily="66" charset="0"/>
              </a:rPr>
              <a:t>Navštívili nás naši mil- přátelé, cel- měsíc jsme se neviděli.</a:t>
            </a:r>
          </a:p>
          <a:p>
            <a:r>
              <a:rPr lang="cs-CZ" sz="2400" b="1" dirty="0" smtClean="0">
                <a:latin typeface="Comic Sans MS" pitchFamily="66" charset="0"/>
              </a:rPr>
              <a:t>Mnohé šperky jsou vyrobeny z </a:t>
            </a:r>
            <a:r>
              <a:rPr lang="cs-CZ" sz="2400" b="1" dirty="0" err="1" smtClean="0">
                <a:latin typeface="Comic Sans MS" pitchFamily="66" charset="0"/>
              </a:rPr>
              <a:t>ryz</a:t>
            </a:r>
            <a:r>
              <a:rPr lang="cs-CZ" sz="2400" b="1" dirty="0" smtClean="0">
                <a:latin typeface="Comic Sans MS" pitchFamily="66" charset="0"/>
              </a:rPr>
              <a:t>-ho stříbra.</a:t>
            </a:r>
          </a:p>
          <a:p>
            <a:r>
              <a:rPr lang="cs-CZ" sz="2400" b="1" dirty="0" err="1" smtClean="0">
                <a:latin typeface="Comic Sans MS" pitchFamily="66" charset="0"/>
              </a:rPr>
              <a:t>Bratrov</a:t>
            </a:r>
            <a:r>
              <a:rPr lang="cs-CZ" sz="2400" b="1" dirty="0" smtClean="0">
                <a:latin typeface="Comic Sans MS" pitchFamily="66" charset="0"/>
              </a:rPr>
              <a:t>- modely letadel vyhrály v soutěži.</a:t>
            </a:r>
          </a:p>
          <a:p>
            <a:r>
              <a:rPr lang="cs-CZ" sz="2400" b="1" dirty="0" err="1" smtClean="0">
                <a:latin typeface="Comic Sans MS" pitchFamily="66" charset="0"/>
              </a:rPr>
              <a:t>Bíl</a:t>
            </a:r>
            <a:r>
              <a:rPr lang="cs-CZ" sz="2400" b="1" dirty="0" smtClean="0">
                <a:latin typeface="Comic Sans MS" pitchFamily="66" charset="0"/>
              </a:rPr>
              <a:t>- motýli poletovali nad paloukem.</a:t>
            </a:r>
          </a:p>
          <a:p>
            <a:r>
              <a:rPr lang="cs-CZ" sz="2400" b="1" dirty="0" err="1" smtClean="0">
                <a:latin typeface="Comic Sans MS" pitchFamily="66" charset="0"/>
              </a:rPr>
              <a:t>Ciz</a:t>
            </a:r>
            <a:r>
              <a:rPr lang="cs-CZ" sz="2400" b="1" dirty="0" smtClean="0">
                <a:latin typeface="Comic Sans MS" pitchFamily="66" charset="0"/>
              </a:rPr>
              <a:t>- závodní kůň se splašil.</a:t>
            </a:r>
          </a:p>
          <a:p>
            <a:r>
              <a:rPr lang="cs-CZ" sz="2400" b="1" dirty="0" err="1" smtClean="0">
                <a:latin typeface="Comic Sans MS" pitchFamily="66" charset="0"/>
              </a:rPr>
              <a:t>Kruhov</a:t>
            </a:r>
            <a:r>
              <a:rPr lang="cs-CZ" sz="2400" b="1" dirty="0" smtClean="0">
                <a:latin typeface="Comic Sans MS" pitchFamily="66" charset="0"/>
              </a:rPr>
              <a:t>- objezd byl uzavřen.</a:t>
            </a:r>
          </a:p>
          <a:p>
            <a:r>
              <a:rPr lang="cs-CZ" sz="2400" b="1" dirty="0" smtClean="0">
                <a:latin typeface="Comic Sans MS" pitchFamily="66" charset="0"/>
              </a:rPr>
              <a:t>Obědvali jsme v restauraci s ryb-m- specialitami.</a:t>
            </a:r>
          </a:p>
        </p:txBody>
      </p:sp>
      <p:pic>
        <p:nvPicPr>
          <p:cNvPr id="1026" name="Picture 2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4974806"/>
            <a:ext cx="1100023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253881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Program Files (x86)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49675"/>
            <a:ext cx="1829714" cy="156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3" y="116632"/>
            <a:ext cx="8640961" cy="2369880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                  ZAPAMATUJTE SI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000" b="1" dirty="0" smtClean="0"/>
              <a:t>Mnohá adjektiva mohou při srovnávání</a:t>
            </a:r>
          </a:p>
          <a:p>
            <a:r>
              <a:rPr lang="cs-CZ" sz="2000" b="1" dirty="0"/>
              <a:t>v</a:t>
            </a:r>
            <a:r>
              <a:rPr lang="cs-CZ" sz="2000" b="1" dirty="0" smtClean="0"/>
              <a:t>yjadřovat zvláštními tvary trojí stupeň</a:t>
            </a:r>
          </a:p>
          <a:p>
            <a:r>
              <a:rPr lang="cs-CZ" sz="2000" b="1" dirty="0" smtClean="0"/>
              <a:t>Vlastnost: </a:t>
            </a:r>
            <a:r>
              <a:rPr lang="cs-CZ" sz="2000" b="1" dirty="0" smtClean="0">
                <a:solidFill>
                  <a:srgbClr val="C00000"/>
                </a:solidFill>
              </a:rPr>
              <a:t>√</a:t>
            </a:r>
            <a:r>
              <a:rPr lang="cs-CZ" sz="2000" b="1" dirty="0" smtClean="0"/>
              <a:t>  1. stupeň – pozitiv   </a:t>
            </a:r>
            <a:r>
              <a:rPr lang="cs-CZ" sz="2000" b="1" dirty="0" smtClean="0">
                <a:solidFill>
                  <a:srgbClr val="C00000"/>
                </a:solidFill>
              </a:rPr>
              <a:t>veselý, starý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              √  </a:t>
            </a:r>
            <a:r>
              <a:rPr lang="cs-CZ" sz="2000" b="1" dirty="0" smtClean="0"/>
              <a:t>2. stupeň – komparativ  </a:t>
            </a:r>
            <a:r>
              <a:rPr lang="cs-CZ" sz="2000" b="1" dirty="0" smtClean="0">
                <a:solidFill>
                  <a:srgbClr val="C00000"/>
                </a:solidFill>
              </a:rPr>
              <a:t>veselejší, starší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</a:t>
            </a:r>
            <a:r>
              <a:rPr lang="cs-CZ" sz="2000" b="1" dirty="0" smtClean="0">
                <a:solidFill>
                  <a:srgbClr val="C00000"/>
                </a:solidFill>
              </a:rPr>
              <a:t>√</a:t>
            </a:r>
            <a:r>
              <a:rPr lang="cs-CZ" sz="2000" b="1" dirty="0" smtClean="0"/>
              <a:t>  3. stupeň – superlativ  </a:t>
            </a:r>
            <a:r>
              <a:rPr lang="cs-CZ" sz="2000" b="1" dirty="0" smtClean="0">
                <a:solidFill>
                  <a:srgbClr val="C00000"/>
                </a:solidFill>
              </a:rPr>
              <a:t>nejveselejší, nejstarší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3" y="2708920"/>
            <a:ext cx="8136904" cy="2308324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                          POZOR</a:t>
            </a:r>
          </a:p>
          <a:p>
            <a:r>
              <a:rPr lang="cs-CZ" sz="2000" b="1" dirty="0" smtClean="0"/>
              <a:t>tuhý – tužší, drahý – dražší, jednoduchý – jednodušší,</a:t>
            </a:r>
          </a:p>
          <a:p>
            <a:r>
              <a:rPr lang="cs-CZ" sz="2000" b="1" dirty="0"/>
              <a:t>t</a:t>
            </a:r>
            <a:r>
              <a:rPr lang="cs-CZ" sz="2000" b="1" dirty="0" smtClean="0"/>
              <a:t>ichý – tišší, úzký – užší, blízký – bližší, vysoký – vyšší,</a:t>
            </a:r>
          </a:p>
          <a:p>
            <a:r>
              <a:rPr lang="cs-CZ" sz="2000" b="1" dirty="0"/>
              <a:t>d</a:t>
            </a:r>
            <a:r>
              <a:rPr lang="cs-CZ" sz="2000" b="1" dirty="0" smtClean="0"/>
              <a:t>emokratický </a:t>
            </a:r>
            <a:r>
              <a:rPr lang="cs-CZ" sz="2000" b="1" dirty="0" smtClean="0"/>
              <a:t>– demokratičtější, dětinský – dětinštější,</a:t>
            </a:r>
          </a:p>
          <a:p>
            <a:r>
              <a:rPr lang="cs-CZ" sz="2000" b="1" dirty="0"/>
              <a:t>h</a:t>
            </a:r>
            <a:r>
              <a:rPr lang="cs-CZ" sz="2000" b="1" dirty="0" smtClean="0"/>
              <a:t>ebký </a:t>
            </a:r>
            <a:r>
              <a:rPr lang="cs-CZ" sz="2000" b="1" dirty="0" smtClean="0"/>
              <a:t>– hebčí, měkký – měkčí, hladký – hladší, sladký – sladší, prudký – prudší, řídký – řidší, krátký – kratší</a:t>
            </a:r>
          </a:p>
          <a:p>
            <a:r>
              <a:rPr lang="cs-CZ" sz="2000" b="1" dirty="0" smtClean="0"/>
              <a:t>X !! </a:t>
            </a:r>
            <a:r>
              <a:rPr lang="cs-CZ" sz="2000" b="1" dirty="0" smtClean="0"/>
              <a:t>břitký </a:t>
            </a:r>
            <a:r>
              <a:rPr lang="cs-CZ" sz="2000" b="1" dirty="0" smtClean="0"/>
              <a:t>– břitčí, plytký – plytčí !! </a:t>
            </a:r>
            <a:r>
              <a:rPr lang="cs-CZ" sz="2000" b="1" dirty="0" smtClean="0">
                <a:solidFill>
                  <a:srgbClr val="002060"/>
                </a:solidFill>
              </a:rPr>
              <a:t>plytký rozhovor 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3" y="5157192"/>
            <a:ext cx="9070112" cy="1446550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                          PAMATUJTE</a:t>
            </a:r>
            <a:endParaRPr lang="cs-CZ" sz="2000" b="1" dirty="0" smtClean="0"/>
          </a:p>
          <a:p>
            <a:r>
              <a:rPr lang="cs-CZ" sz="2000" b="1" dirty="0"/>
              <a:t>d</a:t>
            </a:r>
            <a:r>
              <a:rPr lang="cs-CZ" sz="2000" b="1" dirty="0" smtClean="0"/>
              <a:t>obrý – lepší, špatný, zlý – horší, velký – větší, malý – menší,</a:t>
            </a:r>
          </a:p>
          <a:p>
            <a:r>
              <a:rPr lang="cs-CZ" sz="2000" b="1" dirty="0"/>
              <a:t>s</a:t>
            </a:r>
            <a:r>
              <a:rPr lang="cs-CZ" sz="2000" b="1" dirty="0" smtClean="0"/>
              <a:t>nadný – snadnější i snazší, hustý – hustější i hustší</a:t>
            </a:r>
          </a:p>
          <a:p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5301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60648"/>
            <a:ext cx="6569427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Utvořte tvary 2. a 3. stupně adjektiv </a:t>
            </a:r>
          </a:p>
          <a:p>
            <a:r>
              <a:rPr lang="cs-CZ" sz="2400" b="1" dirty="0"/>
              <a:t>a</a:t>
            </a:r>
            <a:r>
              <a:rPr lang="cs-CZ" sz="2400" b="1" dirty="0" smtClean="0"/>
              <a:t> doplňte vhodné substantivum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1840" y="1484784"/>
            <a:ext cx="2201244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2060"/>
                </a:solidFill>
              </a:rPr>
              <a:t>t</a:t>
            </a:r>
            <a:r>
              <a:rPr lang="cs-CZ" sz="3200" b="1" dirty="0" smtClean="0">
                <a:solidFill>
                  <a:srgbClr val="002060"/>
                </a:solidFill>
              </a:rPr>
              <a:t>emný</a:t>
            </a:r>
          </a:p>
          <a:p>
            <a:r>
              <a:rPr lang="cs-CZ" sz="3200" b="1" dirty="0">
                <a:solidFill>
                  <a:srgbClr val="002060"/>
                </a:solidFill>
              </a:rPr>
              <a:t>h</a:t>
            </a:r>
            <a:r>
              <a:rPr lang="cs-CZ" sz="3200" b="1" dirty="0" smtClean="0">
                <a:solidFill>
                  <a:srgbClr val="002060"/>
                </a:solidFill>
              </a:rPr>
              <a:t>ebký</a:t>
            </a:r>
          </a:p>
          <a:p>
            <a:r>
              <a:rPr lang="cs-CZ" sz="3200" b="1" dirty="0">
                <a:solidFill>
                  <a:srgbClr val="002060"/>
                </a:solidFill>
              </a:rPr>
              <a:t>s</a:t>
            </a:r>
            <a:r>
              <a:rPr lang="cs-CZ" sz="3200" b="1" dirty="0" smtClean="0">
                <a:solidFill>
                  <a:srgbClr val="002060"/>
                </a:solidFill>
              </a:rPr>
              <a:t>trmý</a:t>
            </a:r>
          </a:p>
          <a:p>
            <a:r>
              <a:rPr lang="cs-CZ" sz="3200" b="1" dirty="0">
                <a:solidFill>
                  <a:srgbClr val="002060"/>
                </a:solidFill>
              </a:rPr>
              <a:t>ú</a:t>
            </a:r>
            <a:r>
              <a:rPr lang="cs-CZ" sz="3200" b="1" dirty="0" smtClean="0">
                <a:solidFill>
                  <a:srgbClr val="002060"/>
                </a:solidFill>
              </a:rPr>
              <a:t>zký</a:t>
            </a:r>
          </a:p>
          <a:p>
            <a:r>
              <a:rPr lang="cs-CZ" sz="3200" b="1" dirty="0">
                <a:solidFill>
                  <a:srgbClr val="002060"/>
                </a:solidFill>
              </a:rPr>
              <a:t>r</a:t>
            </a:r>
            <a:r>
              <a:rPr lang="cs-CZ" sz="3200" b="1" dirty="0" smtClean="0">
                <a:solidFill>
                  <a:srgbClr val="002060"/>
                </a:solidFill>
              </a:rPr>
              <a:t>ozumný</a:t>
            </a:r>
          </a:p>
          <a:p>
            <a:r>
              <a:rPr lang="cs-CZ" sz="3200" b="1" dirty="0">
                <a:solidFill>
                  <a:srgbClr val="002060"/>
                </a:solidFill>
              </a:rPr>
              <a:t>ř</a:t>
            </a:r>
            <a:r>
              <a:rPr lang="cs-CZ" sz="3200" b="1" dirty="0" smtClean="0">
                <a:solidFill>
                  <a:srgbClr val="002060"/>
                </a:solidFill>
              </a:rPr>
              <a:t>ídký</a:t>
            </a:r>
          </a:p>
          <a:p>
            <a:r>
              <a:rPr lang="cs-CZ" sz="3200" b="1" dirty="0">
                <a:solidFill>
                  <a:srgbClr val="002060"/>
                </a:solidFill>
              </a:rPr>
              <a:t>t</a:t>
            </a:r>
            <a:r>
              <a:rPr lang="cs-CZ" sz="3200" b="1" dirty="0" smtClean="0">
                <a:solidFill>
                  <a:srgbClr val="002060"/>
                </a:solidFill>
              </a:rPr>
              <a:t>ajemný</a:t>
            </a:r>
          </a:p>
          <a:p>
            <a:r>
              <a:rPr lang="cs-CZ" sz="3200" b="1" dirty="0">
                <a:solidFill>
                  <a:srgbClr val="002060"/>
                </a:solidFill>
              </a:rPr>
              <a:t>z</a:t>
            </a:r>
            <a:r>
              <a:rPr lang="cs-CZ" sz="3200" b="1" dirty="0" smtClean="0">
                <a:solidFill>
                  <a:srgbClr val="002060"/>
                </a:solidFill>
              </a:rPr>
              <a:t>námý</a:t>
            </a:r>
          </a:p>
          <a:p>
            <a:r>
              <a:rPr lang="cs-CZ" sz="3200" b="1" dirty="0">
                <a:solidFill>
                  <a:srgbClr val="002060"/>
                </a:solidFill>
              </a:rPr>
              <a:t>š</a:t>
            </a:r>
            <a:r>
              <a:rPr lang="cs-CZ" sz="3200" b="1" dirty="0" smtClean="0">
                <a:solidFill>
                  <a:srgbClr val="002060"/>
                </a:solidFill>
              </a:rPr>
              <a:t>patný</a:t>
            </a:r>
          </a:p>
          <a:p>
            <a:r>
              <a:rPr lang="cs-CZ" sz="3200" b="1" dirty="0" smtClean="0">
                <a:solidFill>
                  <a:srgbClr val="002060"/>
                </a:solidFill>
              </a:rPr>
              <a:t>hustý</a:t>
            </a:r>
            <a:endParaRPr lang="cs-CZ" sz="3200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1044" y="3090650"/>
            <a:ext cx="1100023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48392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60646"/>
            <a:ext cx="6622326" cy="83099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                  A na závěr . . . . 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kontrola pozornosti s trochou zábavy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17383" y="1431001"/>
            <a:ext cx="735169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            </a:t>
            </a:r>
            <a:r>
              <a:rPr lang="cs-CZ" sz="2400" b="1" dirty="0" smtClean="0">
                <a:solidFill>
                  <a:srgbClr val="FF0000"/>
                </a:solidFill>
              </a:rPr>
              <a:t>�</a:t>
            </a:r>
            <a:r>
              <a:rPr lang="cs-CZ" sz="2400" b="1" dirty="0" smtClean="0">
                <a:solidFill>
                  <a:srgbClr val="002060"/>
                </a:solidFill>
              </a:rPr>
              <a:t> Kdo ví, co je to aforismus?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            </a:t>
            </a:r>
            <a:r>
              <a:rPr lang="cs-CZ" sz="2400" b="1" dirty="0" smtClean="0">
                <a:solidFill>
                  <a:srgbClr val="FF0000"/>
                </a:solidFill>
              </a:rPr>
              <a:t>� </a:t>
            </a:r>
            <a:r>
              <a:rPr lang="cs-CZ" sz="2400" b="1" dirty="0" smtClean="0">
                <a:solidFill>
                  <a:srgbClr val="002060"/>
                </a:solidFill>
              </a:rPr>
              <a:t>Uvedli jsme si nějaký aforismus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                v hodině?</a:t>
            </a:r>
          </a:p>
          <a:p>
            <a:r>
              <a:rPr lang="cs-CZ" sz="2400" b="1" dirty="0">
                <a:solidFill>
                  <a:srgbClr val="00206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           </a:t>
            </a:r>
            <a:r>
              <a:rPr lang="cs-CZ" sz="2400" b="1" dirty="0" smtClean="0">
                <a:solidFill>
                  <a:srgbClr val="FF0000"/>
                </a:solidFill>
              </a:rPr>
              <a:t>� </a:t>
            </a:r>
            <a:r>
              <a:rPr lang="cs-CZ" sz="2400" b="1" dirty="0" smtClean="0">
                <a:solidFill>
                  <a:srgbClr val="002060"/>
                </a:solidFill>
              </a:rPr>
              <a:t>Vysvětli – plytký rozhovor?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      </a:t>
            </a:r>
          </a:p>
          <a:p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48159" y="1170569"/>
            <a:ext cx="1733167" cy="2585323"/>
          </a:xfrm>
          <a:prstGeom prst="rect">
            <a:avLst/>
          </a:prstGeom>
          <a:ln/>
          <a:scene3d>
            <a:camera prst="perspectiveContrastingRightFacing"/>
            <a:lightRig rig="threePt" dir="t"/>
          </a:scene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Přitažlivost </a:t>
            </a:r>
          </a:p>
          <a:p>
            <a:r>
              <a:rPr lang="cs-CZ" b="1" dirty="0" smtClean="0"/>
              <a:t>    našel </a:t>
            </a:r>
          </a:p>
          <a:p>
            <a:r>
              <a:rPr lang="cs-CZ" b="1" dirty="0" smtClean="0"/>
              <a:t>Newton.</a:t>
            </a:r>
          </a:p>
          <a:p>
            <a:r>
              <a:rPr lang="cs-CZ" b="1" dirty="0" smtClean="0"/>
              <a:t>Zjevuje se</a:t>
            </a:r>
          </a:p>
          <a:p>
            <a:r>
              <a:rPr lang="cs-CZ" b="1" dirty="0"/>
              <a:t>h</a:t>
            </a:r>
            <a:r>
              <a:rPr lang="cs-CZ" b="1" dirty="0" smtClean="0"/>
              <a:t>lavně na</a:t>
            </a:r>
          </a:p>
          <a:p>
            <a:r>
              <a:rPr lang="cs-CZ" b="1" dirty="0" smtClean="0"/>
              <a:t>  podzim,</a:t>
            </a:r>
          </a:p>
          <a:p>
            <a:r>
              <a:rPr lang="cs-CZ" b="1" dirty="0"/>
              <a:t>k</a:t>
            </a:r>
            <a:r>
              <a:rPr lang="cs-CZ" b="1" dirty="0" smtClean="0"/>
              <a:t>dyž padají</a:t>
            </a:r>
          </a:p>
          <a:p>
            <a:r>
              <a:rPr lang="cs-CZ" b="1" dirty="0"/>
              <a:t>z</a:t>
            </a:r>
            <a:r>
              <a:rPr lang="cs-CZ" b="1" dirty="0" smtClean="0"/>
              <a:t>e stromu</a:t>
            </a:r>
          </a:p>
          <a:p>
            <a:r>
              <a:rPr lang="cs-CZ" b="1" dirty="0" smtClean="0"/>
              <a:t>  jablka.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7763" y="3718678"/>
            <a:ext cx="839449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            </a:t>
            </a:r>
            <a:r>
              <a:rPr lang="cs-CZ" b="1" dirty="0" smtClean="0">
                <a:solidFill>
                  <a:srgbClr val="C00000"/>
                </a:solidFill>
              </a:rPr>
              <a:t>Co jste si možná nezapamatovali z fyziky: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√ </a:t>
            </a:r>
            <a:r>
              <a:rPr lang="cs-CZ" b="1" dirty="0" smtClean="0"/>
              <a:t>Prokop Diviš vynalezl na Znojemsku faru s hromosvodem.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√ </a:t>
            </a:r>
            <a:r>
              <a:rPr lang="cs-CZ" b="1" dirty="0" smtClean="0"/>
              <a:t>Koperník měl lehký život. Ve dne spal a v noci pozoroval      hvězdy. Úplně vyvrátil, že je Země placatá. Změnil ji na kouli.</a:t>
            </a:r>
          </a:p>
          <a:p>
            <a:r>
              <a:rPr lang="cs-CZ" b="1" dirty="0" smtClean="0"/>
              <a:t>Vypracoval se až k názoru.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√</a:t>
            </a:r>
            <a:r>
              <a:rPr lang="cs-CZ" b="1" dirty="0" smtClean="0"/>
              <a:t> Edison byl ve škole líný. Proto musel těžce pracovat a dělat různé vynálezy.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√</a:t>
            </a:r>
            <a:r>
              <a:rPr lang="cs-CZ" b="1" dirty="0" smtClean="0"/>
              <a:t> Švéd Celsius našel čárky na teploměru.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√</a:t>
            </a:r>
            <a:r>
              <a:rPr lang="cs-CZ" b="1" dirty="0" smtClean="0"/>
              <a:t> Ohm byl německý elektrický odpor z 19. nebo20. století.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√</a:t>
            </a:r>
            <a:r>
              <a:rPr lang="cs-CZ" b="1" dirty="0" smtClean="0"/>
              <a:t> Archimedův zákon vynalezl Archimedes, když byl zrovna ve vaně.</a:t>
            </a:r>
            <a:endParaRPr lang="cs-CZ" b="1" dirty="0"/>
          </a:p>
        </p:txBody>
      </p:sp>
      <p:sp>
        <p:nvSpPr>
          <p:cNvPr id="7" name="Veselý obličej 6"/>
          <p:cNvSpPr/>
          <p:nvPr/>
        </p:nvSpPr>
        <p:spPr>
          <a:xfrm>
            <a:off x="7952006" y="265861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16516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31824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22311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225</TotalTime>
  <Words>835</Words>
  <Application>Microsoft Office PowerPoint</Application>
  <PresentationFormat>Předvádění na obrazovce (4:3)</PresentationFormat>
  <Paragraphs>140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Mládková</dc:creator>
  <cp:lastModifiedBy>ZS SLOVAN</cp:lastModifiedBy>
  <cp:revision>27</cp:revision>
  <dcterms:created xsi:type="dcterms:W3CDTF">2011-10-14T09:00:52Z</dcterms:created>
  <dcterms:modified xsi:type="dcterms:W3CDTF">2013-02-06T20:07:16Z</dcterms:modified>
</cp:coreProperties>
</file>