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73" r:id="rId6"/>
    <p:sldId id="258" r:id="rId7"/>
    <p:sldId id="261" r:id="rId8"/>
    <p:sldId id="262" r:id="rId9"/>
    <p:sldId id="263" r:id="rId10"/>
    <p:sldId id="264" r:id="rId11"/>
    <p:sldId id="265" r:id="rId12"/>
    <p:sldId id="266" r:id="rId13"/>
    <p:sldId id="270" r:id="rId14"/>
    <p:sldId id="267" r:id="rId15"/>
    <p:sldId id="272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7492D14-2152-43D9-B0B3-1FAA9D543516}" type="doc">
      <dgm:prSet loTypeId="urn:microsoft.com/office/officeart/2005/8/layout/cycle6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CD82B15-40A8-4E74-B6A3-CD2F379DA3E6}">
      <dgm:prSet phldrT="[Text]" custT="1">
        <dgm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sz="1800" b="1" dirty="0" smtClean="0">
              <a:solidFill>
                <a:srgbClr val="002060"/>
              </a:solidFill>
            </a:rPr>
            <a:t>2. ZÁPLETKA</a:t>
          </a:r>
          <a:endParaRPr lang="cs-CZ" sz="1800" b="1" dirty="0">
            <a:solidFill>
              <a:srgbClr val="002060"/>
            </a:solidFill>
          </a:endParaRPr>
        </a:p>
      </dgm:t>
    </dgm:pt>
    <dgm:pt modelId="{91DC02E5-F03C-4FAB-BB28-C90AFC898453}" type="parTrans" cxnId="{E09A2D5C-42EA-4663-A8C3-8A56C9F8CFBB}">
      <dgm:prSet/>
      <dgm:spPr/>
      <dgm:t>
        <a:bodyPr/>
        <a:lstStyle/>
        <a:p>
          <a:endParaRPr lang="cs-CZ"/>
        </a:p>
      </dgm:t>
    </dgm:pt>
    <dgm:pt modelId="{E3D443D8-D8F8-4836-932F-8985E958A270}" type="sibTrans" cxnId="{E09A2D5C-42EA-4663-A8C3-8A56C9F8CFBB}">
      <dgm:prSet/>
      <dgm:spPr/>
      <dgm:t>
        <a:bodyPr/>
        <a:lstStyle/>
        <a:p>
          <a:endParaRPr lang="cs-CZ"/>
        </a:p>
      </dgm:t>
    </dgm:pt>
    <dgm:pt modelId="{277AE9A8-FF5C-46BF-AF97-70A6443BC18C}">
      <dgm:prSet phldrT="[Text]" custT="1">
        <dgm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sz="1800" b="1" dirty="0" smtClean="0">
              <a:solidFill>
                <a:schemeClr val="tx1"/>
              </a:solidFill>
            </a:rPr>
            <a:t>3. ZAUZLENÍ</a:t>
          </a:r>
          <a:endParaRPr lang="cs-CZ" sz="1800" b="1" dirty="0">
            <a:solidFill>
              <a:schemeClr val="tx1"/>
            </a:solidFill>
          </a:endParaRPr>
        </a:p>
      </dgm:t>
    </dgm:pt>
    <dgm:pt modelId="{E768B03D-8C25-4BDB-9B48-EE43E75E4C14}" type="parTrans" cxnId="{C9629A9B-CD38-45BE-9F7A-FFC1AF3DDD64}">
      <dgm:prSet/>
      <dgm:spPr/>
      <dgm:t>
        <a:bodyPr/>
        <a:lstStyle/>
        <a:p>
          <a:endParaRPr lang="cs-CZ"/>
        </a:p>
      </dgm:t>
    </dgm:pt>
    <dgm:pt modelId="{6DAFCC8D-E5CB-42E6-8DA7-F31A0151A168}" type="sibTrans" cxnId="{C9629A9B-CD38-45BE-9F7A-FFC1AF3DDD64}">
      <dgm:prSet/>
      <dgm:spPr/>
      <dgm:t>
        <a:bodyPr/>
        <a:lstStyle/>
        <a:p>
          <a:endParaRPr lang="cs-CZ"/>
        </a:p>
      </dgm:t>
    </dgm:pt>
    <dgm:pt modelId="{ACC632D2-B696-41C7-B4A4-484BB9B5DFAE}">
      <dgm:prSet phldrT="[Text]" custT="1">
        <dgm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sz="1800" b="1" dirty="0" smtClean="0">
              <a:solidFill>
                <a:schemeClr val="tx1"/>
              </a:solidFill>
            </a:rPr>
            <a:t>4. VYVRCHOLENÍ</a:t>
          </a:r>
          <a:endParaRPr lang="cs-CZ" sz="1800" b="1" dirty="0">
            <a:solidFill>
              <a:schemeClr val="tx1"/>
            </a:solidFill>
          </a:endParaRPr>
        </a:p>
      </dgm:t>
    </dgm:pt>
    <dgm:pt modelId="{C5230E9C-D2EB-4C9A-9B59-A06811761436}" type="parTrans" cxnId="{06FE3E0F-8960-4809-84DF-05D557FEA2E0}">
      <dgm:prSet/>
      <dgm:spPr/>
      <dgm:t>
        <a:bodyPr/>
        <a:lstStyle/>
        <a:p>
          <a:endParaRPr lang="cs-CZ"/>
        </a:p>
      </dgm:t>
    </dgm:pt>
    <dgm:pt modelId="{0BA80EF8-D5D6-46AE-AD7E-529CE18F9773}" type="sibTrans" cxnId="{06FE3E0F-8960-4809-84DF-05D557FEA2E0}">
      <dgm:prSet/>
      <dgm:spPr/>
      <dgm:t>
        <a:bodyPr/>
        <a:lstStyle/>
        <a:p>
          <a:endParaRPr lang="cs-CZ"/>
        </a:p>
      </dgm:t>
    </dgm:pt>
    <dgm:pt modelId="{7096DA5C-80B8-413E-9F1F-396E64471DFC}">
      <dgm:prSet phldrT="[Text]" custT="1">
        <dgm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sz="1800" b="1" dirty="0" smtClean="0">
              <a:solidFill>
                <a:srgbClr val="FFFF00"/>
              </a:solidFill>
            </a:rPr>
            <a:t>5. ROZUZLENÍ</a:t>
          </a:r>
          <a:endParaRPr lang="cs-CZ" sz="1800" b="1" dirty="0">
            <a:solidFill>
              <a:srgbClr val="FFFF00"/>
            </a:solidFill>
          </a:endParaRPr>
        </a:p>
      </dgm:t>
    </dgm:pt>
    <dgm:pt modelId="{BF6387A7-D2F5-432C-A88E-E007A312EABF}" type="parTrans" cxnId="{71AC7F84-AC53-4156-926D-758C7D97A3FE}">
      <dgm:prSet/>
      <dgm:spPr/>
      <dgm:t>
        <a:bodyPr/>
        <a:lstStyle/>
        <a:p>
          <a:endParaRPr lang="cs-CZ"/>
        </a:p>
      </dgm:t>
    </dgm:pt>
    <dgm:pt modelId="{AF7E82C8-1A3C-4F77-85F1-BD5ACAE50D08}" type="sibTrans" cxnId="{71AC7F84-AC53-4156-926D-758C7D97A3FE}">
      <dgm:prSet/>
      <dgm:spPr/>
      <dgm:t>
        <a:bodyPr/>
        <a:lstStyle/>
        <a:p>
          <a:endParaRPr lang="cs-CZ"/>
        </a:p>
      </dgm:t>
    </dgm:pt>
    <dgm:pt modelId="{CCAD22D9-9B1B-4E54-842F-7BC44EC83288}">
      <dgm:prSet phldrT="[Text]" custT="1">
        <dgm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sz="2000" b="1" dirty="0" smtClean="0"/>
            <a:t>1.ÚVOD</a:t>
          </a:r>
          <a:endParaRPr lang="cs-CZ" sz="2000" b="1" dirty="0"/>
        </a:p>
      </dgm:t>
    </dgm:pt>
    <dgm:pt modelId="{600897E8-5BEA-468D-B7D5-FF1B34DA5CE8}" type="parTrans" cxnId="{5E1280E9-6FAF-457A-9007-495DB73431E1}">
      <dgm:prSet/>
      <dgm:spPr/>
      <dgm:t>
        <a:bodyPr/>
        <a:lstStyle/>
        <a:p>
          <a:endParaRPr lang="cs-CZ"/>
        </a:p>
      </dgm:t>
    </dgm:pt>
    <dgm:pt modelId="{5ADA9582-E7BB-49BE-AABC-E9D37C093658}" type="sibTrans" cxnId="{5E1280E9-6FAF-457A-9007-495DB73431E1}">
      <dgm:prSet/>
      <dgm:spPr/>
      <dgm:t>
        <a:bodyPr/>
        <a:lstStyle/>
        <a:p>
          <a:endParaRPr lang="cs-CZ"/>
        </a:p>
      </dgm:t>
    </dgm:pt>
    <dgm:pt modelId="{D3C07FD0-910E-4F19-8EE5-95FFD01F2C85}" type="pres">
      <dgm:prSet presAssocID="{C7492D14-2152-43D9-B0B3-1FAA9D543516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64AC524-0268-42EC-B6E8-4F19F32A293C}" type="pres">
      <dgm:prSet presAssocID="{9CD82B15-40A8-4E74-B6A3-CD2F379DA3E6}" presName="node" presStyleLbl="node1" presStyleIdx="0" presStyleCnt="5" custRadScaleRad="103427" custRadScaleInc="-70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00F985E-AC63-4E85-BBA1-9AD268CB0F67}" type="pres">
      <dgm:prSet presAssocID="{9CD82B15-40A8-4E74-B6A3-CD2F379DA3E6}" presName="spNode" presStyleCnt="0"/>
      <dgm:spPr/>
    </dgm:pt>
    <dgm:pt modelId="{4B777050-7DF9-40A6-9872-5658279F62D8}" type="pres">
      <dgm:prSet presAssocID="{E3D443D8-D8F8-4836-932F-8985E958A270}" presName="sibTrans" presStyleLbl="sibTrans1D1" presStyleIdx="0" presStyleCnt="5"/>
      <dgm:spPr/>
      <dgm:t>
        <a:bodyPr/>
        <a:lstStyle/>
        <a:p>
          <a:endParaRPr lang="cs-CZ"/>
        </a:p>
      </dgm:t>
    </dgm:pt>
    <dgm:pt modelId="{7021352A-619A-4F21-8532-534EB322EA2C}" type="pres">
      <dgm:prSet presAssocID="{277AE9A8-FF5C-46BF-AF97-70A6443BC18C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4B4333F-6AAB-4611-8413-2B915DFD62F3}" type="pres">
      <dgm:prSet presAssocID="{277AE9A8-FF5C-46BF-AF97-70A6443BC18C}" presName="spNode" presStyleCnt="0"/>
      <dgm:spPr/>
    </dgm:pt>
    <dgm:pt modelId="{C5932089-2520-4FE5-BBA9-5587CBF740D9}" type="pres">
      <dgm:prSet presAssocID="{6DAFCC8D-E5CB-42E6-8DA7-F31A0151A168}" presName="sibTrans" presStyleLbl="sibTrans1D1" presStyleIdx="1" presStyleCnt="5"/>
      <dgm:spPr/>
      <dgm:t>
        <a:bodyPr/>
        <a:lstStyle/>
        <a:p>
          <a:endParaRPr lang="cs-CZ"/>
        </a:p>
      </dgm:t>
    </dgm:pt>
    <dgm:pt modelId="{3EDEA76F-6324-4943-A026-4A58754C92A6}" type="pres">
      <dgm:prSet presAssocID="{ACC632D2-B696-41C7-B4A4-484BB9B5DFAE}" presName="node" presStyleLbl="node1" presStyleIdx="2" presStyleCnt="5" custRadScaleRad="102533" custRadScaleInc="275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4B6015B-3F0B-432B-89F3-8C8D54162EA8}" type="pres">
      <dgm:prSet presAssocID="{ACC632D2-B696-41C7-B4A4-484BB9B5DFAE}" presName="spNode" presStyleCnt="0"/>
      <dgm:spPr/>
    </dgm:pt>
    <dgm:pt modelId="{8AAADF79-93B1-44A0-A180-CB3E11D82B9E}" type="pres">
      <dgm:prSet presAssocID="{0BA80EF8-D5D6-46AE-AD7E-529CE18F9773}" presName="sibTrans" presStyleLbl="sibTrans1D1" presStyleIdx="2" presStyleCnt="5"/>
      <dgm:spPr/>
      <dgm:t>
        <a:bodyPr/>
        <a:lstStyle/>
        <a:p>
          <a:endParaRPr lang="cs-CZ"/>
        </a:p>
      </dgm:t>
    </dgm:pt>
    <dgm:pt modelId="{37EFFB63-95C6-4DD4-A9AF-0CB5F17EF213}" type="pres">
      <dgm:prSet presAssocID="{7096DA5C-80B8-413E-9F1F-396E64471DFC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CB562A-75F7-4A18-833E-197C5949072A}" type="pres">
      <dgm:prSet presAssocID="{7096DA5C-80B8-413E-9F1F-396E64471DFC}" presName="spNode" presStyleCnt="0"/>
      <dgm:spPr/>
    </dgm:pt>
    <dgm:pt modelId="{E780EC03-A6A3-4244-A1B5-211317F0FAA4}" type="pres">
      <dgm:prSet presAssocID="{AF7E82C8-1A3C-4F77-85F1-BD5ACAE50D08}" presName="sibTrans" presStyleLbl="sibTrans1D1" presStyleIdx="3" presStyleCnt="5"/>
      <dgm:spPr/>
      <dgm:t>
        <a:bodyPr/>
        <a:lstStyle/>
        <a:p>
          <a:endParaRPr lang="cs-CZ"/>
        </a:p>
      </dgm:t>
    </dgm:pt>
    <dgm:pt modelId="{0216A616-6D22-4947-9286-30E274B45BB5}" type="pres">
      <dgm:prSet presAssocID="{CCAD22D9-9B1B-4E54-842F-7BC44EC83288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A74C7B1-E7E4-4F3C-BF54-FCAC70B5026B}" type="pres">
      <dgm:prSet presAssocID="{CCAD22D9-9B1B-4E54-842F-7BC44EC83288}" presName="spNode" presStyleCnt="0"/>
      <dgm:spPr/>
    </dgm:pt>
    <dgm:pt modelId="{B665A5C3-ED88-443D-AA11-4749A7EC7109}" type="pres">
      <dgm:prSet presAssocID="{5ADA9582-E7BB-49BE-AABC-E9D37C093658}" presName="sibTrans" presStyleLbl="sibTrans1D1" presStyleIdx="4" presStyleCnt="5"/>
      <dgm:spPr/>
      <dgm:t>
        <a:bodyPr/>
        <a:lstStyle/>
        <a:p>
          <a:endParaRPr lang="cs-CZ"/>
        </a:p>
      </dgm:t>
    </dgm:pt>
  </dgm:ptLst>
  <dgm:cxnLst>
    <dgm:cxn modelId="{71AC7F84-AC53-4156-926D-758C7D97A3FE}" srcId="{C7492D14-2152-43D9-B0B3-1FAA9D543516}" destId="{7096DA5C-80B8-413E-9F1F-396E64471DFC}" srcOrd="3" destOrd="0" parTransId="{BF6387A7-D2F5-432C-A88E-E007A312EABF}" sibTransId="{AF7E82C8-1A3C-4F77-85F1-BD5ACAE50D08}"/>
    <dgm:cxn modelId="{C9629A9B-CD38-45BE-9F7A-FFC1AF3DDD64}" srcId="{C7492D14-2152-43D9-B0B3-1FAA9D543516}" destId="{277AE9A8-FF5C-46BF-AF97-70A6443BC18C}" srcOrd="1" destOrd="0" parTransId="{E768B03D-8C25-4BDB-9B48-EE43E75E4C14}" sibTransId="{6DAFCC8D-E5CB-42E6-8DA7-F31A0151A168}"/>
    <dgm:cxn modelId="{D1011555-A290-4786-B3C0-8CDFA7F28E2A}" type="presOf" srcId="{AF7E82C8-1A3C-4F77-85F1-BD5ACAE50D08}" destId="{E780EC03-A6A3-4244-A1B5-211317F0FAA4}" srcOrd="0" destOrd="0" presId="urn:microsoft.com/office/officeart/2005/8/layout/cycle6"/>
    <dgm:cxn modelId="{97DE067F-1341-45CB-A6DE-946E82EACD9E}" type="presOf" srcId="{5ADA9582-E7BB-49BE-AABC-E9D37C093658}" destId="{B665A5C3-ED88-443D-AA11-4749A7EC7109}" srcOrd="0" destOrd="0" presId="urn:microsoft.com/office/officeart/2005/8/layout/cycle6"/>
    <dgm:cxn modelId="{2010D5F7-B929-4863-B0A8-A6ED8C9FC9CE}" type="presOf" srcId="{277AE9A8-FF5C-46BF-AF97-70A6443BC18C}" destId="{7021352A-619A-4F21-8532-534EB322EA2C}" srcOrd="0" destOrd="0" presId="urn:microsoft.com/office/officeart/2005/8/layout/cycle6"/>
    <dgm:cxn modelId="{313388B1-F1F3-48A1-9878-0097E8B90284}" type="presOf" srcId="{0BA80EF8-D5D6-46AE-AD7E-529CE18F9773}" destId="{8AAADF79-93B1-44A0-A180-CB3E11D82B9E}" srcOrd="0" destOrd="0" presId="urn:microsoft.com/office/officeart/2005/8/layout/cycle6"/>
    <dgm:cxn modelId="{DE5583D4-F208-4C0A-A4FD-95BD3EDE81CD}" type="presOf" srcId="{E3D443D8-D8F8-4836-932F-8985E958A270}" destId="{4B777050-7DF9-40A6-9872-5658279F62D8}" srcOrd="0" destOrd="0" presId="urn:microsoft.com/office/officeart/2005/8/layout/cycle6"/>
    <dgm:cxn modelId="{2D6ABD4C-F70C-4CF7-A6BE-85A219378CEA}" type="presOf" srcId="{C7492D14-2152-43D9-B0B3-1FAA9D543516}" destId="{D3C07FD0-910E-4F19-8EE5-95FFD01F2C85}" srcOrd="0" destOrd="0" presId="urn:microsoft.com/office/officeart/2005/8/layout/cycle6"/>
    <dgm:cxn modelId="{16A894A7-5E46-42D2-AB51-83D86B6D3894}" type="presOf" srcId="{7096DA5C-80B8-413E-9F1F-396E64471DFC}" destId="{37EFFB63-95C6-4DD4-A9AF-0CB5F17EF213}" srcOrd="0" destOrd="0" presId="urn:microsoft.com/office/officeart/2005/8/layout/cycle6"/>
    <dgm:cxn modelId="{6EF40269-2494-45C2-9790-8E91A3F9A26B}" type="presOf" srcId="{9CD82B15-40A8-4E74-B6A3-CD2F379DA3E6}" destId="{D64AC524-0268-42EC-B6E8-4F19F32A293C}" srcOrd="0" destOrd="0" presId="urn:microsoft.com/office/officeart/2005/8/layout/cycle6"/>
    <dgm:cxn modelId="{5E1280E9-6FAF-457A-9007-495DB73431E1}" srcId="{C7492D14-2152-43D9-B0B3-1FAA9D543516}" destId="{CCAD22D9-9B1B-4E54-842F-7BC44EC83288}" srcOrd="4" destOrd="0" parTransId="{600897E8-5BEA-468D-B7D5-FF1B34DA5CE8}" sibTransId="{5ADA9582-E7BB-49BE-AABC-E9D37C093658}"/>
    <dgm:cxn modelId="{E09A2D5C-42EA-4663-A8C3-8A56C9F8CFBB}" srcId="{C7492D14-2152-43D9-B0B3-1FAA9D543516}" destId="{9CD82B15-40A8-4E74-B6A3-CD2F379DA3E6}" srcOrd="0" destOrd="0" parTransId="{91DC02E5-F03C-4FAB-BB28-C90AFC898453}" sibTransId="{E3D443D8-D8F8-4836-932F-8985E958A270}"/>
    <dgm:cxn modelId="{AF5249D9-7E6E-49AC-83ED-4E972C4FA198}" type="presOf" srcId="{CCAD22D9-9B1B-4E54-842F-7BC44EC83288}" destId="{0216A616-6D22-4947-9286-30E274B45BB5}" srcOrd="0" destOrd="0" presId="urn:microsoft.com/office/officeart/2005/8/layout/cycle6"/>
    <dgm:cxn modelId="{F150DE1D-E86E-46C0-B0EB-6491D11D9421}" type="presOf" srcId="{ACC632D2-B696-41C7-B4A4-484BB9B5DFAE}" destId="{3EDEA76F-6324-4943-A026-4A58754C92A6}" srcOrd="0" destOrd="0" presId="urn:microsoft.com/office/officeart/2005/8/layout/cycle6"/>
    <dgm:cxn modelId="{A98A24E2-0938-4AE8-B550-5A083C394B19}" type="presOf" srcId="{6DAFCC8D-E5CB-42E6-8DA7-F31A0151A168}" destId="{C5932089-2520-4FE5-BBA9-5587CBF740D9}" srcOrd="0" destOrd="0" presId="urn:microsoft.com/office/officeart/2005/8/layout/cycle6"/>
    <dgm:cxn modelId="{06FE3E0F-8960-4809-84DF-05D557FEA2E0}" srcId="{C7492D14-2152-43D9-B0B3-1FAA9D543516}" destId="{ACC632D2-B696-41C7-B4A4-484BB9B5DFAE}" srcOrd="2" destOrd="0" parTransId="{C5230E9C-D2EB-4C9A-9B59-A06811761436}" sibTransId="{0BA80EF8-D5D6-46AE-AD7E-529CE18F9773}"/>
    <dgm:cxn modelId="{AA71C170-FE28-4197-990B-EF703DF6A1A5}" type="presParOf" srcId="{D3C07FD0-910E-4F19-8EE5-95FFD01F2C85}" destId="{D64AC524-0268-42EC-B6E8-4F19F32A293C}" srcOrd="0" destOrd="0" presId="urn:microsoft.com/office/officeart/2005/8/layout/cycle6"/>
    <dgm:cxn modelId="{B3703A67-41AF-4C74-BDD0-921E10C3A851}" type="presParOf" srcId="{D3C07FD0-910E-4F19-8EE5-95FFD01F2C85}" destId="{500F985E-AC63-4E85-BBA1-9AD268CB0F67}" srcOrd="1" destOrd="0" presId="urn:microsoft.com/office/officeart/2005/8/layout/cycle6"/>
    <dgm:cxn modelId="{D26F083F-A137-4C2C-89F5-45F0BF4B5214}" type="presParOf" srcId="{D3C07FD0-910E-4F19-8EE5-95FFD01F2C85}" destId="{4B777050-7DF9-40A6-9872-5658279F62D8}" srcOrd="2" destOrd="0" presId="urn:microsoft.com/office/officeart/2005/8/layout/cycle6"/>
    <dgm:cxn modelId="{30D2C827-7B7C-4BAB-9670-C929FD21F1F8}" type="presParOf" srcId="{D3C07FD0-910E-4F19-8EE5-95FFD01F2C85}" destId="{7021352A-619A-4F21-8532-534EB322EA2C}" srcOrd="3" destOrd="0" presId="urn:microsoft.com/office/officeart/2005/8/layout/cycle6"/>
    <dgm:cxn modelId="{9A24CA45-7C6C-4440-AC74-D175966E15A5}" type="presParOf" srcId="{D3C07FD0-910E-4F19-8EE5-95FFD01F2C85}" destId="{24B4333F-6AAB-4611-8413-2B915DFD62F3}" srcOrd="4" destOrd="0" presId="urn:microsoft.com/office/officeart/2005/8/layout/cycle6"/>
    <dgm:cxn modelId="{B73BCAB8-2EDE-4C09-A682-E4AF47CC97AE}" type="presParOf" srcId="{D3C07FD0-910E-4F19-8EE5-95FFD01F2C85}" destId="{C5932089-2520-4FE5-BBA9-5587CBF740D9}" srcOrd="5" destOrd="0" presId="urn:microsoft.com/office/officeart/2005/8/layout/cycle6"/>
    <dgm:cxn modelId="{6504AD64-0EFE-4D66-AEF7-FEB08481E550}" type="presParOf" srcId="{D3C07FD0-910E-4F19-8EE5-95FFD01F2C85}" destId="{3EDEA76F-6324-4943-A026-4A58754C92A6}" srcOrd="6" destOrd="0" presId="urn:microsoft.com/office/officeart/2005/8/layout/cycle6"/>
    <dgm:cxn modelId="{021B3F8E-45FC-4A71-B774-279018E1A5F5}" type="presParOf" srcId="{D3C07FD0-910E-4F19-8EE5-95FFD01F2C85}" destId="{E4B6015B-3F0B-432B-89F3-8C8D54162EA8}" srcOrd="7" destOrd="0" presId="urn:microsoft.com/office/officeart/2005/8/layout/cycle6"/>
    <dgm:cxn modelId="{C28CD253-CB60-4E1D-91EE-EE8007ACFF3C}" type="presParOf" srcId="{D3C07FD0-910E-4F19-8EE5-95FFD01F2C85}" destId="{8AAADF79-93B1-44A0-A180-CB3E11D82B9E}" srcOrd="8" destOrd="0" presId="urn:microsoft.com/office/officeart/2005/8/layout/cycle6"/>
    <dgm:cxn modelId="{93361B79-0D6E-424E-A3EE-BB576C77AD4C}" type="presParOf" srcId="{D3C07FD0-910E-4F19-8EE5-95FFD01F2C85}" destId="{37EFFB63-95C6-4DD4-A9AF-0CB5F17EF213}" srcOrd="9" destOrd="0" presId="urn:microsoft.com/office/officeart/2005/8/layout/cycle6"/>
    <dgm:cxn modelId="{D6EA9C55-73D0-45A3-AA1E-60BAA7D3ACB9}" type="presParOf" srcId="{D3C07FD0-910E-4F19-8EE5-95FFD01F2C85}" destId="{0CCB562A-75F7-4A18-833E-197C5949072A}" srcOrd="10" destOrd="0" presId="urn:microsoft.com/office/officeart/2005/8/layout/cycle6"/>
    <dgm:cxn modelId="{3846EABA-B37C-4FBB-AEB7-816206E57571}" type="presParOf" srcId="{D3C07FD0-910E-4F19-8EE5-95FFD01F2C85}" destId="{E780EC03-A6A3-4244-A1B5-211317F0FAA4}" srcOrd="11" destOrd="0" presId="urn:microsoft.com/office/officeart/2005/8/layout/cycle6"/>
    <dgm:cxn modelId="{4069AB57-6411-4F84-B869-FB7322B29515}" type="presParOf" srcId="{D3C07FD0-910E-4F19-8EE5-95FFD01F2C85}" destId="{0216A616-6D22-4947-9286-30E274B45BB5}" srcOrd="12" destOrd="0" presId="urn:microsoft.com/office/officeart/2005/8/layout/cycle6"/>
    <dgm:cxn modelId="{E2C03A08-2987-4D1C-9360-FFC23929C121}" type="presParOf" srcId="{D3C07FD0-910E-4F19-8EE5-95FFD01F2C85}" destId="{4A74C7B1-E7E4-4F3C-BF54-FCAC70B5026B}" srcOrd="13" destOrd="0" presId="urn:microsoft.com/office/officeart/2005/8/layout/cycle6"/>
    <dgm:cxn modelId="{D14EE669-771D-43C7-AF22-AF3DDC8B8228}" type="presParOf" srcId="{D3C07FD0-910E-4F19-8EE5-95FFD01F2C85}" destId="{B665A5C3-ED88-443D-AA11-4749A7EC7109}" srcOrd="14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4AC524-0268-42EC-B6E8-4F19F32A293C}">
      <dsp:nvSpPr>
        <dsp:cNvPr id="0" name=""/>
        <dsp:cNvSpPr/>
      </dsp:nvSpPr>
      <dsp:spPr>
        <a:xfrm>
          <a:off x="2327917" y="0"/>
          <a:ext cx="1334988" cy="867742"/>
        </a:xfrm>
        <a:prstGeom prst="roundRect">
          <a:avLst/>
        </a:prstGeom>
        <a:gradFill rotWithShape="1">
          <a:gsLst>
            <a:gs pos="0">
              <a:schemeClr val="accent5">
                <a:lumMod val="95000"/>
              </a:schemeClr>
            </a:gs>
            <a:gs pos="100000">
              <a:schemeClr val="accent5">
                <a:shade val="82000"/>
                <a:satMod val="125000"/>
                <a:lumMod val="74000"/>
              </a:schemeClr>
            </a:gs>
          </a:gsLst>
          <a:lin ang="5400000" scaled="0"/>
        </a:gradFill>
        <a:ln w="9525" cap="flat" cmpd="sng" algn="ctr">
          <a:solidFill>
            <a:schemeClr val="accent5"/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hemeClr val="accent5"/>
        </a:lnRef>
        <a:fillRef idx="3">
          <a:schemeClr val="accent5"/>
        </a:fillRef>
        <a:effectRef idx="2">
          <a:schemeClr val="accent5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rgbClr val="002060"/>
              </a:solidFill>
            </a:rPr>
            <a:t>2. ZÁPLETKA</a:t>
          </a:r>
          <a:endParaRPr lang="cs-CZ" sz="1800" b="1" kern="1200" dirty="0">
            <a:solidFill>
              <a:srgbClr val="002060"/>
            </a:solidFill>
          </a:endParaRPr>
        </a:p>
      </dsp:txBody>
      <dsp:txXfrm>
        <a:off x="2370277" y="42360"/>
        <a:ext cx="1250268" cy="783022"/>
      </dsp:txXfrm>
    </dsp:sp>
    <dsp:sp modelId="{4B777050-7DF9-40A6-9872-5658279F62D8}">
      <dsp:nvSpPr>
        <dsp:cNvPr id="0" name=""/>
        <dsp:cNvSpPr/>
      </dsp:nvSpPr>
      <dsp:spPr>
        <a:xfrm>
          <a:off x="1312342" y="431688"/>
          <a:ext cx="3465188" cy="3465188"/>
        </a:xfrm>
        <a:custGeom>
          <a:avLst/>
          <a:gdLst/>
          <a:ahLst/>
          <a:cxnLst/>
          <a:rect l="0" t="0" r="0" b="0"/>
          <a:pathLst>
            <a:path>
              <a:moveTo>
                <a:pt x="2360358" y="117727"/>
              </a:moveTo>
              <a:arcTo wR="1732594" hR="1732594" stAng="17474588" swAng="2074472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021352A-619A-4F21-8532-534EB322EA2C}">
      <dsp:nvSpPr>
        <dsp:cNvPr id="0" name=""/>
        <dsp:cNvSpPr/>
      </dsp:nvSpPr>
      <dsp:spPr>
        <a:xfrm>
          <a:off x="4028301" y="1199563"/>
          <a:ext cx="1334988" cy="867742"/>
        </a:xfrm>
        <a:prstGeom prst="roundRect">
          <a:avLst/>
        </a:prstGeom>
        <a:gradFill rotWithShape="1">
          <a:gsLst>
            <a:gs pos="0">
              <a:schemeClr val="accent4">
                <a:lumMod val="95000"/>
              </a:schemeClr>
            </a:gs>
            <a:gs pos="100000">
              <a:schemeClr val="accent4">
                <a:shade val="82000"/>
                <a:satMod val="125000"/>
                <a:lumMod val="74000"/>
              </a:schemeClr>
            </a:gs>
          </a:gsLst>
          <a:lin ang="5400000" scaled="0"/>
        </a:gradFill>
        <a:ln w="9525" cap="flat" cmpd="sng" algn="ctr">
          <a:solidFill>
            <a:schemeClr val="accent4"/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hemeClr val="accent4"/>
        </a:lnRef>
        <a:fillRef idx="3">
          <a:schemeClr val="accent4"/>
        </a:fillRef>
        <a:effectRef idx="2">
          <a:schemeClr val="accent4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chemeClr val="tx1"/>
              </a:solidFill>
            </a:rPr>
            <a:t>3. ZAUZLENÍ</a:t>
          </a:r>
          <a:endParaRPr lang="cs-CZ" sz="1800" b="1" kern="1200" dirty="0">
            <a:solidFill>
              <a:schemeClr val="tx1"/>
            </a:solidFill>
          </a:endParaRPr>
        </a:p>
      </dsp:txBody>
      <dsp:txXfrm>
        <a:off x="4070661" y="1241923"/>
        <a:ext cx="1250268" cy="783022"/>
      </dsp:txXfrm>
    </dsp:sp>
    <dsp:sp modelId="{C5932089-2520-4FE5-BBA9-5587CBF740D9}">
      <dsp:nvSpPr>
        <dsp:cNvPr id="0" name=""/>
        <dsp:cNvSpPr/>
      </dsp:nvSpPr>
      <dsp:spPr>
        <a:xfrm>
          <a:off x="1320969" y="506542"/>
          <a:ext cx="3465188" cy="3465188"/>
        </a:xfrm>
        <a:custGeom>
          <a:avLst/>
          <a:gdLst/>
          <a:ahLst/>
          <a:cxnLst/>
          <a:rect l="0" t="0" r="0" b="0"/>
          <a:pathLst>
            <a:path>
              <a:moveTo>
                <a:pt x="3457749" y="1572204"/>
              </a:moveTo>
              <a:arcTo wR="1732594" hR="1732594" stAng="21281305" swAng="2279076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EDEA76F-6324-4943-A026-4A58754C92A6}">
      <dsp:nvSpPr>
        <dsp:cNvPr id="0" name=""/>
        <dsp:cNvSpPr/>
      </dsp:nvSpPr>
      <dsp:spPr>
        <a:xfrm>
          <a:off x="3408040" y="3184122"/>
          <a:ext cx="1334988" cy="867742"/>
        </a:xfrm>
        <a:prstGeom prst="roundRect">
          <a:avLst/>
        </a:prstGeom>
        <a:gradFill rotWithShape="1">
          <a:gsLst>
            <a:gs pos="0">
              <a:schemeClr val="accent3">
                <a:lumMod val="95000"/>
              </a:schemeClr>
            </a:gs>
            <a:gs pos="100000">
              <a:schemeClr val="accent3">
                <a:shade val="82000"/>
                <a:satMod val="125000"/>
                <a:lumMod val="74000"/>
              </a:schemeClr>
            </a:gs>
          </a:gsLst>
          <a:lin ang="5400000" scaled="0"/>
        </a:gradFill>
        <a:ln w="9525" cap="flat" cmpd="sng" algn="ctr">
          <a:solidFill>
            <a:schemeClr val="accent3"/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hemeClr val="accent3"/>
        </a:lnRef>
        <a:fillRef idx="3">
          <a:schemeClr val="accent3"/>
        </a:fillRef>
        <a:effectRef idx="2">
          <a:schemeClr val="accent3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chemeClr val="tx1"/>
              </a:solidFill>
            </a:rPr>
            <a:t>4. VYVRCHOLENÍ</a:t>
          </a:r>
          <a:endParaRPr lang="cs-CZ" sz="1800" b="1" kern="1200" dirty="0">
            <a:solidFill>
              <a:schemeClr val="tx1"/>
            </a:solidFill>
          </a:endParaRPr>
        </a:p>
      </dsp:txBody>
      <dsp:txXfrm>
        <a:off x="3450400" y="3226482"/>
        <a:ext cx="1250268" cy="783022"/>
      </dsp:txXfrm>
    </dsp:sp>
    <dsp:sp modelId="{8AAADF79-93B1-44A0-A180-CB3E11D82B9E}">
      <dsp:nvSpPr>
        <dsp:cNvPr id="0" name=""/>
        <dsp:cNvSpPr/>
      </dsp:nvSpPr>
      <dsp:spPr>
        <a:xfrm>
          <a:off x="1422166" y="461873"/>
          <a:ext cx="3465188" cy="3465188"/>
        </a:xfrm>
        <a:custGeom>
          <a:avLst/>
          <a:gdLst/>
          <a:ahLst/>
          <a:cxnLst/>
          <a:rect l="0" t="0" r="0" b="0"/>
          <a:pathLst>
            <a:path>
              <a:moveTo>
                <a:pt x="1978826" y="3447602"/>
              </a:moveTo>
              <a:arcTo wR="1732594" hR="1732594" stAng="4909777" swAng="1395069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7EFFB63-95C6-4DD4-A9AF-0CB5F17EF213}">
      <dsp:nvSpPr>
        <dsp:cNvPr id="0" name=""/>
        <dsp:cNvSpPr/>
      </dsp:nvSpPr>
      <dsp:spPr>
        <a:xfrm>
          <a:off x="1362112" y="3136663"/>
          <a:ext cx="1334988" cy="867742"/>
        </a:xfrm>
        <a:prstGeom prst="roundRect">
          <a:avLst/>
        </a:prstGeom>
        <a:gradFill rotWithShape="1">
          <a:gsLst>
            <a:gs pos="0">
              <a:schemeClr val="accent1">
                <a:lumMod val="95000"/>
              </a:schemeClr>
            </a:gs>
            <a:gs pos="100000">
              <a:schemeClr val="accent1">
                <a:shade val="82000"/>
                <a:satMod val="125000"/>
                <a:lumMod val="74000"/>
              </a:schemeClr>
            </a:gs>
          </a:gsLst>
          <a:lin ang="5400000" scaled="0"/>
        </a:gradFill>
        <a:ln w="9525" cap="flat" cmpd="sng" algn="ctr">
          <a:solidFill>
            <a:schemeClr val="accent1"/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rgbClr val="FFFF00"/>
              </a:solidFill>
            </a:rPr>
            <a:t>5. ROZUZLENÍ</a:t>
          </a:r>
          <a:endParaRPr lang="cs-CZ" sz="1800" b="1" kern="1200" dirty="0">
            <a:solidFill>
              <a:srgbClr val="FFFF00"/>
            </a:solidFill>
          </a:endParaRPr>
        </a:p>
      </dsp:txBody>
      <dsp:txXfrm>
        <a:off x="1404472" y="3179023"/>
        <a:ext cx="1250268" cy="783022"/>
      </dsp:txXfrm>
    </dsp:sp>
    <dsp:sp modelId="{E780EC03-A6A3-4244-A1B5-211317F0FAA4}">
      <dsp:nvSpPr>
        <dsp:cNvPr id="0" name=""/>
        <dsp:cNvSpPr/>
      </dsp:nvSpPr>
      <dsp:spPr>
        <a:xfrm>
          <a:off x="1315405" y="436241"/>
          <a:ext cx="3465188" cy="3465188"/>
        </a:xfrm>
        <a:custGeom>
          <a:avLst/>
          <a:gdLst/>
          <a:ahLst/>
          <a:cxnLst/>
          <a:rect l="0" t="0" r="0" b="0"/>
          <a:pathLst>
            <a:path>
              <a:moveTo>
                <a:pt x="289352" y="2691206"/>
              </a:moveTo>
              <a:arcTo wR="1732594" hR="1732594" stAng="8784456" swAng="2195114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216A616-6D22-4947-9286-30E274B45BB5}">
      <dsp:nvSpPr>
        <dsp:cNvPr id="0" name=""/>
        <dsp:cNvSpPr/>
      </dsp:nvSpPr>
      <dsp:spPr>
        <a:xfrm>
          <a:off x="732710" y="1199563"/>
          <a:ext cx="1334988" cy="867742"/>
        </a:xfrm>
        <a:prstGeom prst="roundRect">
          <a:avLst/>
        </a:prstGeom>
        <a:gradFill rotWithShape="1">
          <a:gsLst>
            <a:gs pos="0">
              <a:schemeClr val="accent6">
                <a:lumMod val="95000"/>
              </a:schemeClr>
            </a:gs>
            <a:gs pos="100000">
              <a:schemeClr val="accent6">
                <a:shade val="82000"/>
                <a:satMod val="125000"/>
                <a:lumMod val="74000"/>
              </a:schemeClr>
            </a:gs>
          </a:gsLst>
          <a:lin ang="5400000" scaled="0"/>
        </a:gradFill>
        <a:ln w="9525" cap="flat" cmpd="sng" algn="ctr">
          <a:solidFill>
            <a:schemeClr val="accent6"/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hemeClr val="accent6"/>
        </a:lnRef>
        <a:fillRef idx="3">
          <a:schemeClr val="accent6"/>
        </a:fillRef>
        <a:effectRef idx="2">
          <a:schemeClr val="accent6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1.ÚVOD</a:t>
          </a:r>
          <a:endParaRPr lang="cs-CZ" sz="2000" b="1" kern="1200" dirty="0"/>
        </a:p>
      </dsp:txBody>
      <dsp:txXfrm>
        <a:off x="775070" y="1241923"/>
        <a:ext cx="1250268" cy="783022"/>
      </dsp:txXfrm>
    </dsp:sp>
    <dsp:sp modelId="{B665A5C3-ED88-443D-AA11-4749A7EC7109}">
      <dsp:nvSpPr>
        <dsp:cNvPr id="0" name=""/>
        <dsp:cNvSpPr/>
      </dsp:nvSpPr>
      <dsp:spPr>
        <a:xfrm>
          <a:off x="1318789" y="431209"/>
          <a:ext cx="3465188" cy="3465188"/>
        </a:xfrm>
        <a:custGeom>
          <a:avLst/>
          <a:gdLst/>
          <a:ahLst/>
          <a:cxnLst/>
          <a:rect l="0" t="0" r="0" b="0"/>
          <a:pathLst>
            <a:path>
              <a:moveTo>
                <a:pt x="298363" y="760553"/>
              </a:moveTo>
              <a:arcTo wR="1732594" hR="1732594" stAng="12847632" swAng="1852856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image" Target="../media/image9.wmf"/><Relationship Id="rId7" Type="http://schemas.openxmlformats.org/officeDocument/2006/relationships/image" Target="../media/image13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11" Type="http://schemas.openxmlformats.org/officeDocument/2006/relationships/image" Target="../media/image17.png"/><Relationship Id="rId5" Type="http://schemas.openxmlformats.org/officeDocument/2006/relationships/image" Target="../media/image11.wmf"/><Relationship Id="rId10" Type="http://schemas.openxmlformats.org/officeDocument/2006/relationships/image" Target="../media/image16.wmf"/><Relationship Id="rId4" Type="http://schemas.openxmlformats.org/officeDocument/2006/relationships/image" Target="../media/image10.jpeg"/><Relationship Id="rId9" Type="http://schemas.openxmlformats.org/officeDocument/2006/relationships/image" Target="../media/image15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ČESKÝ JAZYK</a:t>
            </a:r>
          </a:p>
          <a:p>
            <a:r>
              <a:rPr lang="cs-CZ" dirty="0" smtClean="0"/>
              <a:t>ROČNÍK:  7. ROČNÍK</a:t>
            </a:r>
          </a:p>
          <a:p>
            <a:r>
              <a:rPr lang="cs-CZ" dirty="0" smtClean="0"/>
              <a:t>TÉMA: </a:t>
            </a:r>
            <a:r>
              <a:rPr lang="cs-CZ" b="1" dirty="0" smtClean="0"/>
              <a:t>SLOH - </a:t>
            </a:r>
            <a:r>
              <a:rPr lang="cs-CZ" dirty="0" smtClean="0"/>
              <a:t>VYPRAVOVÁNÍ</a:t>
            </a:r>
          </a:p>
          <a:p>
            <a:r>
              <a:rPr lang="cs-CZ" dirty="0" smtClean="0"/>
              <a:t>AUTOR: Mgr. Kateřina Mládková</a:t>
            </a:r>
          </a:p>
          <a:p>
            <a:r>
              <a:rPr lang="cs-CZ" dirty="0" smtClean="0"/>
              <a:t>DATUM VYTVOŘENÍ: 26. 11.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VY_32_INOVACE_26_KM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61750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476672"/>
            <a:ext cx="9197839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endParaRPr lang="cs-CZ" dirty="0" smtClean="0"/>
          </a:p>
          <a:p>
            <a:r>
              <a:rPr lang="cs-CZ" dirty="0" smtClean="0"/>
              <a:t>Cílová skupina: Prezentace je určena jako doplněk učiva pro žáky 7. ročníku.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Práci lze uplatnit při výkladu učiva i procvičování v jiných</a:t>
            </a:r>
            <a:r>
              <a:rPr lang="cs-CZ" dirty="0"/>
              <a:t> </a:t>
            </a:r>
            <a:r>
              <a:rPr lang="cs-CZ" dirty="0" smtClean="0"/>
              <a:t>ročnících.</a:t>
            </a:r>
          </a:p>
          <a:p>
            <a:r>
              <a:rPr lang="cs-CZ" dirty="0" smtClean="0"/>
              <a:t>Téma: Vypravování</a:t>
            </a:r>
          </a:p>
          <a:p>
            <a:r>
              <a:rPr lang="cs-CZ" dirty="0" smtClean="0"/>
              <a:t>Cíl: Žáci by se měli naučit dodržovat chronologickou výstavbu vypravování</a:t>
            </a:r>
          </a:p>
          <a:p>
            <a:r>
              <a:rPr lang="cs-CZ" dirty="0"/>
              <a:t> </a:t>
            </a:r>
            <a:r>
              <a:rPr lang="cs-CZ" dirty="0" smtClean="0"/>
              <a:t>     a dbát na časové a příčinné vztahy mezi událostmi. Prezentaci lze použít</a:t>
            </a:r>
          </a:p>
          <a:p>
            <a:r>
              <a:rPr lang="cs-CZ" dirty="0"/>
              <a:t> </a:t>
            </a:r>
            <a:r>
              <a:rPr lang="cs-CZ" dirty="0" smtClean="0"/>
              <a:t>     ve výuce nižších ročníků pro seznámení se slohovým postupem – vypravování,</a:t>
            </a:r>
          </a:p>
          <a:p>
            <a:r>
              <a:rPr lang="cs-CZ" dirty="0"/>
              <a:t> </a:t>
            </a:r>
            <a:r>
              <a:rPr lang="cs-CZ" dirty="0" smtClean="0"/>
              <a:t>     žákům 7. ročníku slouží práce k procvičení slohového útvaru.</a:t>
            </a:r>
          </a:p>
          <a:p>
            <a:r>
              <a:rPr lang="cs-CZ" dirty="0" smtClean="0"/>
              <a:t>Pomůcky: Psací potřeby, slohový sešit</a:t>
            </a:r>
          </a:p>
          <a:p>
            <a:r>
              <a:rPr lang="cs-CZ" dirty="0" smtClean="0"/>
              <a:t>Klíčová slova: vypravování</a:t>
            </a:r>
          </a:p>
          <a:p>
            <a:r>
              <a:rPr lang="cs-CZ" dirty="0" smtClean="0"/>
              <a:t>                      5 částí: úvod, zápletka (konflikt), zauzlení, vyvrcholení, rozuzlení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děj, dějovost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přímá řeč</a:t>
            </a:r>
          </a:p>
          <a:p>
            <a:r>
              <a:rPr lang="cs-CZ" dirty="0" smtClean="0"/>
              <a:t>Pilotáž: Žáci si osvojili postupy, které mohou zvýšit poutavost a názornost vypravování.</a:t>
            </a:r>
          </a:p>
          <a:p>
            <a:r>
              <a:rPr lang="cs-CZ" dirty="0"/>
              <a:t> </a:t>
            </a:r>
            <a:r>
              <a:rPr lang="cs-CZ" dirty="0" smtClean="0"/>
              <a:t>            Při prezentaci je dobré se zaměřit na správnou volbu výstižných jazykových</a:t>
            </a:r>
          </a:p>
          <a:p>
            <a:r>
              <a:rPr lang="cs-CZ" dirty="0"/>
              <a:t> </a:t>
            </a:r>
            <a:r>
              <a:rPr lang="cs-CZ" dirty="0" smtClean="0"/>
              <a:t>            prostředků. Žáky upozorníme, že vypravování se objevuje nejen v krásné</a:t>
            </a:r>
          </a:p>
          <a:p>
            <a:r>
              <a:rPr lang="cs-CZ" dirty="0"/>
              <a:t> </a:t>
            </a:r>
            <a:r>
              <a:rPr lang="cs-CZ" dirty="0" smtClean="0"/>
              <a:t>            literatuře, ale také v běžné každodenní komunikaci a v odborné oblasti.</a:t>
            </a:r>
          </a:p>
          <a:p>
            <a:r>
              <a:rPr lang="cs-CZ" dirty="0"/>
              <a:t> </a:t>
            </a:r>
            <a:r>
              <a:rPr lang="cs-CZ" dirty="0" smtClean="0"/>
              <a:t>            Žáci ocenili samostatnou práci prostřednictvím obrazů – spojení slov a obrazů.</a:t>
            </a:r>
          </a:p>
          <a:p>
            <a:r>
              <a:rPr lang="cs-CZ" dirty="0"/>
              <a:t> </a:t>
            </a:r>
            <a:r>
              <a:rPr lang="cs-CZ" dirty="0" smtClean="0"/>
              <a:t>            Prezentaci doporučuji uplatnit ve dvou i třech vyučovacích blocích.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507899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609" y="472896"/>
            <a:ext cx="4548361" cy="1015663"/>
          </a:xfrm>
          <a:prstGeom prst="rect">
            <a:avLst/>
          </a:prstGeom>
          <a:effectLst>
            <a:glow rad="228600">
              <a:schemeClr val="accent6">
                <a:satMod val="175000"/>
                <a:alpha val="40000"/>
              </a:schemeClr>
            </a:glow>
            <a:outerShdw blurRad="152400" dist="317500" dir="5400000" sx="90000" sy="-19000" rotWithShape="0">
              <a:prstClr val="black">
                <a:alpha val="15000"/>
              </a:prstClr>
            </a:outerShdw>
          </a:effectLst>
          <a:scene3d>
            <a:camera prst="perspectiveContrastingRightFacing"/>
            <a:lightRig rig="threePt" dir="t"/>
          </a:scene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2060"/>
                </a:solidFill>
              </a:rPr>
              <a:t>Vypravování</a:t>
            </a:r>
            <a:endParaRPr lang="cs-CZ" sz="6000" b="1" dirty="0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1600" y="2218911"/>
            <a:ext cx="7956376" cy="584775"/>
          </a:xfrm>
          <a:prstGeom prst="rect">
            <a:avLst/>
          </a:prstGeom>
          <a:effectLst>
            <a:glow rad="228600">
              <a:schemeClr val="accent1">
                <a:satMod val="175000"/>
                <a:alpha val="40000"/>
              </a:schemeClr>
            </a:glow>
            <a:outerShdw blurRad="63500" dist="50800" dir="5400000" sx="98000" sy="98000" rotWithShape="0">
              <a:srgbClr val="000000">
                <a:alpha val="20000"/>
              </a:srgbClr>
            </a:outerShd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Jaké místo má v mezilidské komunikaci?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76295" y="4005063"/>
            <a:ext cx="6546985" cy="584775"/>
          </a:xfrm>
          <a:prstGeom prst="rect">
            <a:avLst/>
          </a:prstGeom>
          <a:effectLst>
            <a:glow rad="228600">
              <a:schemeClr val="accent1">
                <a:satMod val="175000"/>
                <a:alpha val="40000"/>
              </a:schemeClr>
            </a:glow>
            <a:outerShdw blurRad="63500" dist="50800" dir="5400000" sx="98000" sy="98000" rotWithShape="0">
              <a:srgbClr val="000000">
                <a:alpha val="20000"/>
              </a:srgbClr>
            </a:outerShd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Jaké místo má v literární tvorbě?</a:t>
            </a:r>
            <a:endParaRPr lang="cs-CZ" sz="3200" b="1" dirty="0">
              <a:solidFill>
                <a:srgbClr val="002060"/>
              </a:solidFill>
            </a:endParaRPr>
          </a:p>
        </p:txBody>
      </p:sp>
      <p:pic>
        <p:nvPicPr>
          <p:cNvPr id="1027" name="Picture 3" descr="C:\Users\ZS SLOVAN\AppData\Local\Microsoft\Windows\Temporary Internet Files\Content.IE5\DCTFPF2K\MC9004379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5094592"/>
            <a:ext cx="1816100" cy="17303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364165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ZS SLOVAN\AppData\Local\Microsoft\Windows\Temporary Internet Files\Content.IE5\F9UHM5NR\MC90043386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1308" y="351529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547663" y="971436"/>
            <a:ext cx="10358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události</a:t>
            </a:r>
            <a:endParaRPr lang="cs-CZ" b="1" dirty="0"/>
          </a:p>
        </p:txBody>
      </p:sp>
      <p:pic>
        <p:nvPicPr>
          <p:cNvPr id="2053" name="Picture 5" descr="C:\Users\ZS SLOVAN\AppData\Local\Microsoft\Windows\Temporary Internet Files\Content.IE5\F9UHM5NR\MC90043386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0119" y="908720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068122" y="1638340"/>
            <a:ext cx="9621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zážitky</a:t>
            </a:r>
            <a:endParaRPr lang="cs-CZ" b="1" dirty="0"/>
          </a:p>
        </p:txBody>
      </p:sp>
      <p:pic>
        <p:nvPicPr>
          <p:cNvPr id="2054" name="Picture 6" descr="C:\Users\ZS SLOVAN\AppData\Local\Microsoft\Windows\Temporary Internet Files\Content.IE5\F9UHM5NR\MC90043386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953" y="2644680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931312" y="3193866"/>
            <a:ext cx="14758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</a:t>
            </a:r>
            <a:r>
              <a:rPr lang="cs-CZ" b="1" dirty="0" smtClean="0"/>
              <a:t>lidská </a:t>
            </a:r>
          </a:p>
          <a:p>
            <a:r>
              <a:rPr lang="cs-CZ" b="1" dirty="0" smtClean="0"/>
              <a:t>komunikace</a:t>
            </a:r>
            <a:endParaRPr lang="cs-CZ" b="1" dirty="0"/>
          </a:p>
        </p:txBody>
      </p:sp>
      <p:pic>
        <p:nvPicPr>
          <p:cNvPr id="2055" name="Picture 7" descr="C:\Users\ZS SLOVAN\AppData\Local\Microsoft\Windows\Temporary Internet Files\Content.IE5\F9UHM5NR\MC90043386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79100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734218" y="896483"/>
            <a:ext cx="10118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příhody</a:t>
            </a:r>
            <a:endParaRPr lang="cs-CZ" b="1" dirty="0"/>
          </a:p>
        </p:txBody>
      </p:sp>
      <p:pic>
        <p:nvPicPr>
          <p:cNvPr id="2056" name="Picture 8" descr="C:\Users\ZS SLOVAN\AppData\Local\Microsoft\Windows\Temporary Internet Files\Content.IE5\F9UHM5NR\MC90043386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4177" y="3275227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677484" y="3749348"/>
            <a:ext cx="17572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C00000"/>
                </a:solidFill>
              </a:rPr>
              <a:t>u</a:t>
            </a:r>
            <a:r>
              <a:rPr lang="cs-CZ" b="1" dirty="0" smtClean="0">
                <a:solidFill>
                  <a:srgbClr val="C00000"/>
                </a:solidFill>
              </a:rPr>
              <a:t>mělecký styl,</a:t>
            </a:r>
          </a:p>
          <a:p>
            <a:r>
              <a:rPr lang="cs-CZ" b="1" dirty="0">
                <a:solidFill>
                  <a:srgbClr val="C00000"/>
                </a:solidFill>
              </a:rPr>
              <a:t>e</a:t>
            </a:r>
            <a:r>
              <a:rPr lang="cs-CZ" b="1" dirty="0" smtClean="0">
                <a:solidFill>
                  <a:srgbClr val="C00000"/>
                </a:solidFill>
              </a:rPr>
              <a:t>pická díla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2057" name="Picture 9" descr="C:\Users\ZS SLOVAN\AppData\Local\Microsoft\Windows\Temporary Internet Files\Content.IE5\F9UHM5NR\MC90043386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4559" y="4473252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499430" y="5103799"/>
            <a:ext cx="14165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publicistika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2058" name="Picture 10" descr="C:\Users\ZS SLOVAN\AppData\Local\Microsoft\Windows\Temporary Internet Files\Content.IE5\F9UHM5NR\MC90043386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2580" y="2967845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436183" y="3517031"/>
            <a:ext cx="163698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C00000"/>
                </a:solidFill>
              </a:rPr>
              <a:t> </a:t>
            </a:r>
            <a:r>
              <a:rPr lang="cs-CZ" b="1" dirty="0" smtClean="0">
                <a:solidFill>
                  <a:srgbClr val="C00000"/>
                </a:solidFill>
              </a:rPr>
              <a:t>  reprodukce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      dějů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2059" name="Picture 11" descr="C:\Users\ZS SLOVAN\AppData\Local\Microsoft\Windows\Temporary Internet Files\Content.IE5\OQ9V50OP\MC90043386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768" y="4766828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2065594" y="5032903"/>
            <a:ext cx="153279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    </a:t>
            </a:r>
            <a:r>
              <a:rPr lang="cs-CZ" b="1" dirty="0" smtClean="0">
                <a:solidFill>
                  <a:srgbClr val="C00000"/>
                </a:solidFill>
              </a:rPr>
              <a:t>historické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     příběhy, 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     pověsti</a:t>
            </a:r>
            <a:endParaRPr lang="cs-CZ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838131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2709" y="1412776"/>
            <a:ext cx="8640507" cy="458587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„Vypravěčství je umění prastaré </a:t>
            </a:r>
          </a:p>
          <a:p>
            <a:r>
              <a:rPr lang="cs-CZ" sz="3200" b="1" dirty="0" smtClean="0">
                <a:solidFill>
                  <a:srgbClr val="002060"/>
                </a:solidFill>
              </a:rPr>
              <a:t>a jaksi starodávné. Být vypravěčem</a:t>
            </a:r>
          </a:p>
          <a:p>
            <a:r>
              <a:rPr lang="cs-CZ" sz="3200" b="1" dirty="0" smtClean="0">
                <a:solidFill>
                  <a:srgbClr val="002060"/>
                </a:solidFill>
              </a:rPr>
              <a:t>je vzácné. Čím dál tím vzácnější,</a:t>
            </a:r>
          </a:p>
          <a:p>
            <a:r>
              <a:rPr lang="cs-CZ" sz="3200" b="1" dirty="0">
                <a:solidFill>
                  <a:srgbClr val="002060"/>
                </a:solidFill>
              </a:rPr>
              <a:t>p</a:t>
            </a:r>
            <a:r>
              <a:rPr lang="cs-CZ" sz="3200" b="1" dirty="0" smtClean="0">
                <a:solidFill>
                  <a:srgbClr val="002060"/>
                </a:solidFill>
              </a:rPr>
              <a:t>rotože vypravěčů ubývá. A ubývá proto,</a:t>
            </a:r>
          </a:p>
          <a:p>
            <a:r>
              <a:rPr lang="cs-CZ" sz="3200" b="1" dirty="0" smtClean="0">
                <a:solidFill>
                  <a:srgbClr val="002060"/>
                </a:solidFill>
              </a:rPr>
              <a:t>že mizí posluchači. Ono totiž vyprávět </a:t>
            </a:r>
          </a:p>
          <a:p>
            <a:r>
              <a:rPr lang="cs-CZ" sz="3200" b="1" dirty="0" smtClean="0">
                <a:solidFill>
                  <a:srgbClr val="002060"/>
                </a:solidFill>
              </a:rPr>
              <a:t>je těžké. Skoro tak těžké jako naslouchat.“</a:t>
            </a:r>
          </a:p>
          <a:p>
            <a:endParaRPr lang="cs-CZ" sz="3200" b="1" dirty="0">
              <a:solidFill>
                <a:srgbClr val="002060"/>
              </a:solidFill>
            </a:endParaRPr>
          </a:p>
          <a:p>
            <a:r>
              <a:rPr lang="cs-CZ" sz="3200" b="1" dirty="0" smtClean="0">
                <a:solidFill>
                  <a:srgbClr val="002060"/>
                </a:solidFill>
              </a:rPr>
              <a:t>                                       </a:t>
            </a:r>
            <a:r>
              <a:rPr lang="cs-CZ" sz="4400" b="1" dirty="0" smtClean="0">
                <a:solidFill>
                  <a:srgbClr val="002060"/>
                </a:solidFill>
                <a:latin typeface="Brush Script MT" pitchFamily="66" charset="0"/>
              </a:rPr>
              <a:t>Miroslav Horníček </a:t>
            </a:r>
          </a:p>
          <a:p>
            <a:endParaRPr lang="cs-CZ" sz="24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14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248247386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0" y="348625"/>
            <a:ext cx="9144000" cy="523220"/>
          </a:xfrm>
          <a:prstGeom prst="rect">
            <a:avLst/>
          </a:prstGeom>
          <a:effectLst>
            <a:glow rad="228600">
              <a:schemeClr val="accent6">
                <a:satMod val="175000"/>
                <a:alpha val="40000"/>
              </a:schemeClr>
            </a:glow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VYPRAVOVÁNÍ – BARVITÝ A PŘEKVAPIVÝ DĚJ – 5 ČÁSTÍ:</a:t>
            </a:r>
            <a:endParaRPr lang="cs-CZ" sz="2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8461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AsOne/>
      </p:bldGraphic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-264252" y="692696"/>
            <a:ext cx="7690695" cy="830997"/>
          </a:xfrm>
          <a:prstGeom prst="rect">
            <a:avLst/>
          </a:prstGeom>
          <a:effectLst>
            <a:glow rad="228600">
              <a:schemeClr val="accent6">
                <a:satMod val="175000"/>
                <a:alpha val="40000"/>
              </a:schemeClr>
            </a:glow>
            <a:outerShdw blurRad="152400" dist="317500" dir="5400000" sx="90000" sy="-19000" rotWithShape="0">
              <a:prstClr val="black">
                <a:alpha val="15000"/>
              </a:prstClr>
            </a:outerShdw>
          </a:effectLst>
          <a:scene3d>
            <a:camera prst="perspectiveContrastingRightFacing"/>
            <a:lightRig rig="threePt" dir="t"/>
          </a:scene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2060"/>
                </a:solidFill>
              </a:rPr>
              <a:t>KOMPOZICE VYPRAVOVÁNÍ</a:t>
            </a:r>
            <a:endParaRPr lang="cs-CZ" sz="4800" b="1" dirty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2708920"/>
            <a:ext cx="8280920" cy="3108543"/>
          </a:xfrm>
          <a:prstGeom prst="rect">
            <a:avLst/>
          </a:prstGeom>
          <a:effectLst>
            <a:glow rad="228600">
              <a:schemeClr val="accent1">
                <a:satMod val="175000"/>
                <a:alpha val="40000"/>
              </a:schemeClr>
            </a:glow>
            <a:outerShdw blurRad="63500" dist="50800" dir="5400000" sx="98000" sy="98000" rotWithShape="0">
              <a:srgbClr val="000000">
                <a:alpha val="20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b="1" dirty="0">
                <a:solidFill>
                  <a:srgbClr val="002060"/>
                </a:solidFill>
              </a:rPr>
              <a:t>u</a:t>
            </a:r>
            <a:r>
              <a:rPr lang="cs-CZ" sz="2800" b="1" dirty="0" smtClean="0">
                <a:solidFill>
                  <a:srgbClr val="002060"/>
                </a:solidFill>
              </a:rPr>
              <a:t>dálosti autora (vypravěče)</a:t>
            </a:r>
          </a:p>
          <a:p>
            <a:pPr marL="285750" indent="-285750">
              <a:buFontTx/>
              <a:buChar char="-"/>
            </a:pPr>
            <a:r>
              <a:rPr lang="cs-CZ" sz="2800" b="1" dirty="0">
                <a:solidFill>
                  <a:srgbClr val="002060"/>
                </a:solidFill>
              </a:rPr>
              <a:t>z</a:t>
            </a:r>
            <a:r>
              <a:rPr lang="cs-CZ" sz="2800" b="1" dirty="0" smtClean="0">
                <a:solidFill>
                  <a:srgbClr val="002060"/>
                </a:solidFill>
              </a:rPr>
              <a:t>achycení prostředí</a:t>
            </a:r>
          </a:p>
          <a:p>
            <a:pPr marL="285750" indent="-285750">
              <a:buFontTx/>
              <a:buChar char="-"/>
            </a:pPr>
            <a:r>
              <a:rPr lang="cs-CZ" sz="2800" b="1" dirty="0">
                <a:solidFill>
                  <a:srgbClr val="002060"/>
                </a:solidFill>
              </a:rPr>
              <a:t>c</a:t>
            </a:r>
            <a:r>
              <a:rPr lang="cs-CZ" sz="2800" b="1" dirty="0" smtClean="0">
                <a:solidFill>
                  <a:srgbClr val="002060"/>
                </a:solidFill>
              </a:rPr>
              <a:t>haraktery osob, vlastnosti</a:t>
            </a:r>
          </a:p>
          <a:p>
            <a:pPr marL="285750" indent="-285750">
              <a:buFontTx/>
              <a:buChar char="-"/>
            </a:pPr>
            <a:r>
              <a:rPr lang="cs-CZ" sz="2800" b="1" dirty="0">
                <a:solidFill>
                  <a:srgbClr val="002060"/>
                </a:solidFill>
              </a:rPr>
              <a:t>m</a:t>
            </a:r>
            <a:r>
              <a:rPr lang="cs-CZ" sz="2800" b="1" dirty="0" smtClean="0">
                <a:solidFill>
                  <a:srgbClr val="002060"/>
                </a:solidFill>
              </a:rPr>
              <a:t>otivy jednání</a:t>
            </a:r>
          </a:p>
          <a:p>
            <a:pPr marL="285750" indent="-285750">
              <a:buFontTx/>
              <a:buChar char="-"/>
            </a:pPr>
            <a:r>
              <a:rPr lang="cs-CZ" sz="2800" b="1" dirty="0">
                <a:solidFill>
                  <a:srgbClr val="002060"/>
                </a:solidFill>
              </a:rPr>
              <a:t>ř</a:t>
            </a:r>
            <a:r>
              <a:rPr lang="cs-CZ" sz="2800" b="1" dirty="0" smtClean="0">
                <a:solidFill>
                  <a:srgbClr val="002060"/>
                </a:solidFill>
              </a:rPr>
              <a:t>eč postav</a:t>
            </a:r>
          </a:p>
          <a:p>
            <a:pPr marL="285750" indent="-285750">
              <a:buFontTx/>
              <a:buChar char="-"/>
            </a:pPr>
            <a:r>
              <a:rPr lang="cs-CZ" sz="2800" b="1" dirty="0">
                <a:solidFill>
                  <a:srgbClr val="002060"/>
                </a:solidFill>
              </a:rPr>
              <a:t>d</a:t>
            </a:r>
            <a:r>
              <a:rPr lang="cs-CZ" sz="2800" b="1" dirty="0" smtClean="0">
                <a:solidFill>
                  <a:srgbClr val="002060"/>
                </a:solidFill>
              </a:rPr>
              <a:t>ěj líčíme jako jedinečný, neopakovatelný</a:t>
            </a:r>
          </a:p>
          <a:p>
            <a:pPr marL="285750" indent="-285750">
              <a:buFontTx/>
              <a:buChar char="-"/>
            </a:pPr>
            <a:r>
              <a:rPr lang="cs-CZ" sz="2800" b="1" dirty="0">
                <a:solidFill>
                  <a:srgbClr val="002060"/>
                </a:solidFill>
              </a:rPr>
              <a:t>k</a:t>
            </a:r>
            <a:r>
              <a:rPr lang="cs-CZ" sz="2800" b="1" dirty="0" smtClean="0">
                <a:solidFill>
                  <a:srgbClr val="002060"/>
                </a:solidFill>
              </a:rPr>
              <a:t>ompozičně dobře a přehledně uspořádané !!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3074" name="Picture 2" descr="C:\Users\ZS SLOVAN\AppData\Local\Microsoft\Windows\Temporary Internet Files\Content.IE5\O55NU5UP\MC9000888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0331" y="692696"/>
            <a:ext cx="1792224" cy="130027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761726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-252536" y="404664"/>
            <a:ext cx="6276077" cy="830997"/>
          </a:xfrm>
          <a:prstGeom prst="rect">
            <a:avLst/>
          </a:prstGeom>
          <a:effectLst>
            <a:glow rad="228600">
              <a:schemeClr val="accent6">
                <a:satMod val="175000"/>
                <a:alpha val="40000"/>
              </a:schemeClr>
            </a:glow>
            <a:outerShdw blurRad="152400" dist="317500" dir="5400000" sx="90000" sy="-19000" rotWithShape="0">
              <a:prstClr val="black">
                <a:alpha val="15000"/>
              </a:prstClr>
            </a:outerShdw>
          </a:effectLst>
          <a:scene3d>
            <a:camera prst="perspectiveContrastingRightFacing"/>
            <a:lightRig rig="threePt" dir="t"/>
          </a:scene3d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2060"/>
                </a:solidFill>
              </a:rPr>
              <a:t>Začínáme vypravovat</a:t>
            </a:r>
            <a:endParaRPr lang="cs-CZ" sz="4800" b="1" dirty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2204864"/>
            <a:ext cx="6668813" cy="2246769"/>
          </a:xfrm>
          <a:prstGeom prst="rect">
            <a:avLst/>
          </a:prstGeom>
          <a:effectLst>
            <a:glow rad="228600">
              <a:schemeClr val="accent1">
                <a:satMod val="175000"/>
                <a:alpha val="40000"/>
              </a:schemeClr>
            </a:glow>
            <a:outerShdw blurRad="63500" dist="50800" dir="5400000" sx="98000" sy="98000" rotWithShape="0">
              <a:srgbClr val="000000">
                <a:alpha val="20000"/>
              </a:srgbClr>
            </a:outerShd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-</a:t>
            </a: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</a:rPr>
              <a:t>  </a:t>
            </a:r>
            <a:r>
              <a:rPr lang="cs-CZ" sz="2000" b="1" dirty="0" smtClean="0">
                <a:solidFill>
                  <a:srgbClr val="002060"/>
                </a:solidFill>
              </a:rPr>
              <a:t>vylíčíme prostředí, krajinu, kde se příběh odehrává</a:t>
            </a:r>
          </a:p>
          <a:p>
            <a:pPr marL="285750" indent="-285750">
              <a:buFontTx/>
              <a:buChar char="-"/>
            </a:pPr>
            <a:r>
              <a:rPr lang="cs-CZ" sz="2000" b="1" dirty="0">
                <a:solidFill>
                  <a:srgbClr val="002060"/>
                </a:solidFill>
              </a:rPr>
              <a:t>s</a:t>
            </a:r>
            <a:r>
              <a:rPr lang="cs-CZ" sz="2000" b="1" dirty="0" smtClean="0">
                <a:solidFill>
                  <a:srgbClr val="002060"/>
                </a:solidFill>
              </a:rPr>
              <a:t>eznámíme posluchače (čtenáře) s osobami</a:t>
            </a:r>
          </a:p>
          <a:p>
            <a:pPr marL="285750" indent="-285750">
              <a:buFontTx/>
              <a:buChar char="-"/>
            </a:pPr>
            <a:r>
              <a:rPr lang="cs-CZ" sz="2000" b="1" dirty="0">
                <a:solidFill>
                  <a:srgbClr val="002060"/>
                </a:solidFill>
              </a:rPr>
              <a:t>r</a:t>
            </a:r>
            <a:r>
              <a:rPr lang="cs-CZ" sz="2000" b="1" dirty="0" smtClean="0">
                <a:solidFill>
                  <a:srgbClr val="002060"/>
                </a:solidFill>
              </a:rPr>
              <a:t>ozvineme příběh</a:t>
            </a:r>
          </a:p>
          <a:p>
            <a:pPr marL="285750" indent="-285750">
              <a:buFontTx/>
              <a:buChar char="-"/>
            </a:pPr>
            <a:r>
              <a:rPr lang="cs-CZ" sz="2000" b="1" dirty="0">
                <a:solidFill>
                  <a:srgbClr val="002060"/>
                </a:solidFill>
              </a:rPr>
              <a:t>u</a:t>
            </a:r>
            <a:r>
              <a:rPr lang="cs-CZ" sz="2000" b="1" dirty="0" smtClean="0">
                <a:solidFill>
                  <a:srgbClr val="002060"/>
                </a:solidFill>
              </a:rPr>
              <a:t>vedeme konflikt</a:t>
            </a:r>
          </a:p>
          <a:p>
            <a:pPr marL="285750" indent="-285750">
              <a:buFontTx/>
              <a:buChar char="-"/>
            </a:pPr>
            <a:r>
              <a:rPr lang="cs-CZ" sz="2000" b="1" dirty="0">
                <a:solidFill>
                  <a:srgbClr val="002060"/>
                </a:solidFill>
              </a:rPr>
              <a:t>m</a:t>
            </a:r>
            <a:r>
              <a:rPr lang="cs-CZ" sz="2000" b="1" dirty="0" smtClean="0">
                <a:solidFill>
                  <a:srgbClr val="002060"/>
                </a:solidFill>
              </a:rPr>
              <a:t>ůžeme uvažovat, proč došlo ke konfliktu</a:t>
            </a:r>
          </a:p>
          <a:p>
            <a:pPr marL="285750" indent="-285750">
              <a:buFontTx/>
              <a:buChar char="-"/>
            </a:pPr>
            <a:r>
              <a:rPr lang="cs-CZ" sz="2000" b="1" dirty="0">
                <a:solidFill>
                  <a:srgbClr val="002060"/>
                </a:solidFill>
              </a:rPr>
              <a:t>r</a:t>
            </a:r>
            <a:r>
              <a:rPr lang="cs-CZ" sz="2000" b="1" dirty="0" smtClean="0">
                <a:solidFill>
                  <a:srgbClr val="002060"/>
                </a:solidFill>
              </a:rPr>
              <a:t>ozvíjíme děj, ale nesmíme nudit</a:t>
            </a:r>
          </a:p>
          <a:p>
            <a:pPr marL="285750" indent="-285750">
              <a:buFontTx/>
              <a:buChar char="-"/>
            </a:pPr>
            <a:r>
              <a:rPr lang="cs-CZ" sz="2000" b="1" dirty="0">
                <a:solidFill>
                  <a:srgbClr val="002060"/>
                </a:solidFill>
              </a:rPr>
              <a:t>f</a:t>
            </a:r>
            <a:r>
              <a:rPr lang="cs-CZ" sz="2000" b="1" dirty="0" smtClean="0">
                <a:solidFill>
                  <a:srgbClr val="002060"/>
                </a:solidFill>
              </a:rPr>
              <a:t>antazie musí mít svou logiku a pravdu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347864" y="5013176"/>
            <a:ext cx="3809056" cy="1631216"/>
          </a:xfrm>
          <a:prstGeom prst="rect">
            <a:avLst/>
          </a:prstGeom>
          <a:effectLst>
            <a:glow rad="228600">
              <a:schemeClr val="accent6">
                <a:satMod val="175000"/>
                <a:alpha val="40000"/>
              </a:schemeClr>
            </a:glow>
            <a:outerShdw blurRad="63500" dist="50800" dir="5400000" sx="98000" sy="98000" rotWithShape="0">
              <a:srgbClr val="000000">
                <a:alpha val="20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  <a:latin typeface="Franklin Gothic Book"/>
              </a:rPr>
              <a:t>►</a:t>
            </a:r>
            <a:r>
              <a:rPr lang="cs-CZ" sz="2000" b="1" dirty="0" smtClean="0">
                <a:solidFill>
                  <a:srgbClr val="002060"/>
                </a:solidFill>
              </a:rPr>
              <a:t>příběh se otevírá - expozice</a:t>
            </a:r>
          </a:p>
          <a:p>
            <a:r>
              <a:rPr lang="cs-CZ" sz="2000" b="1" dirty="0" smtClean="0">
                <a:solidFill>
                  <a:srgbClr val="002060"/>
                </a:solidFill>
                <a:latin typeface="Franklin Gothic Book"/>
              </a:rPr>
              <a:t>►</a:t>
            </a:r>
            <a:r>
              <a:rPr lang="cs-CZ" sz="2000" b="1" dirty="0" smtClean="0">
                <a:solidFill>
                  <a:srgbClr val="002060"/>
                </a:solidFill>
              </a:rPr>
              <a:t>vymyslíme zápletku</a:t>
            </a:r>
          </a:p>
          <a:p>
            <a:r>
              <a:rPr lang="cs-CZ" sz="2000" b="1" dirty="0" smtClean="0">
                <a:solidFill>
                  <a:srgbClr val="002060"/>
                </a:solidFill>
                <a:latin typeface="Franklin Gothic Book"/>
              </a:rPr>
              <a:t>►</a:t>
            </a:r>
            <a:r>
              <a:rPr lang="cs-CZ" sz="2000" b="1" dirty="0" smtClean="0">
                <a:solidFill>
                  <a:srgbClr val="002060"/>
                </a:solidFill>
              </a:rPr>
              <a:t>zvyšujeme napětí</a:t>
            </a:r>
          </a:p>
          <a:p>
            <a:r>
              <a:rPr lang="cs-CZ" sz="2000" b="1" dirty="0" smtClean="0">
                <a:solidFill>
                  <a:srgbClr val="002060"/>
                </a:solidFill>
                <a:latin typeface="Franklin Gothic Book"/>
              </a:rPr>
              <a:t>►</a:t>
            </a:r>
            <a:r>
              <a:rPr lang="cs-CZ" sz="2000" b="1" dirty="0" smtClean="0">
                <a:solidFill>
                  <a:srgbClr val="002060"/>
                </a:solidFill>
              </a:rPr>
              <a:t>vyvrcholení děje</a:t>
            </a:r>
          </a:p>
          <a:p>
            <a:r>
              <a:rPr lang="cs-CZ" sz="2000" b="1" dirty="0" smtClean="0">
                <a:solidFill>
                  <a:srgbClr val="002060"/>
                </a:solidFill>
                <a:latin typeface="Franklin Gothic Book"/>
              </a:rPr>
              <a:t>►</a:t>
            </a:r>
            <a:r>
              <a:rPr lang="cs-CZ" sz="2000" b="1" dirty="0" smtClean="0">
                <a:solidFill>
                  <a:srgbClr val="002060"/>
                </a:solidFill>
              </a:rPr>
              <a:t>zápletku rozuzlíme</a:t>
            </a:r>
            <a:endParaRPr lang="cs-CZ" sz="2000" b="1" dirty="0">
              <a:solidFill>
                <a:srgbClr val="002060"/>
              </a:solidFill>
            </a:endParaRPr>
          </a:p>
        </p:txBody>
      </p:sp>
      <p:pic>
        <p:nvPicPr>
          <p:cNvPr id="4098" name="Picture 2" descr="C:\Users\ZS SLOVAN\AppData\Local\Microsoft\Windows\Temporary Internet Files\Content.IE5\OQ9V50OP\MC90043386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92" y="4725879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586487" y="5317386"/>
            <a:ext cx="16941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ZAPAMATUJ SI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    POSTUP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667470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ovéPole 11"/>
          <p:cNvSpPr txBox="1"/>
          <p:nvPr/>
        </p:nvSpPr>
        <p:spPr>
          <a:xfrm>
            <a:off x="-252536" y="495498"/>
            <a:ext cx="6017422" cy="830997"/>
          </a:xfrm>
          <a:prstGeom prst="rect">
            <a:avLst/>
          </a:prstGeom>
          <a:effectLst>
            <a:glow rad="228600">
              <a:schemeClr val="accent6">
                <a:satMod val="175000"/>
                <a:alpha val="40000"/>
              </a:schemeClr>
            </a:glow>
            <a:outerShdw blurRad="152400" dist="317500" dir="5400000" sx="90000" sy="-19000" rotWithShape="0">
              <a:prstClr val="black">
                <a:alpha val="15000"/>
              </a:prstClr>
            </a:outerShdw>
          </a:effectLst>
          <a:scene3d>
            <a:camera prst="perspectiveContrastingRightFacing"/>
            <a:lightRig rig="threePt" dir="t"/>
          </a:scene3d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002060"/>
                </a:solidFill>
              </a:rPr>
              <a:t>Slovník vypravování</a:t>
            </a:r>
            <a:endParaRPr lang="cs-CZ" sz="4800" b="1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72983" y="1916832"/>
            <a:ext cx="8903399" cy="47089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000" b="1" dirty="0">
                <a:solidFill>
                  <a:srgbClr val="C00000"/>
                </a:solidFill>
              </a:rPr>
              <a:t>j</a:t>
            </a:r>
            <a:r>
              <a:rPr lang="cs-CZ" sz="2000" b="1" dirty="0" smtClean="0">
                <a:solidFill>
                  <a:srgbClr val="C00000"/>
                </a:solidFill>
              </a:rPr>
              <a:t>e neomezen</a:t>
            </a:r>
          </a:p>
          <a:p>
            <a:pPr marL="285750" indent="-285750">
              <a:buFontTx/>
              <a:buChar char="-"/>
            </a:pPr>
            <a:r>
              <a:rPr lang="cs-CZ" sz="2000" b="1" dirty="0">
                <a:solidFill>
                  <a:srgbClr val="002060"/>
                </a:solidFill>
              </a:rPr>
              <a:t>s</a:t>
            </a:r>
            <a:r>
              <a:rPr lang="cs-CZ" sz="2000" b="1" dirty="0" smtClean="0">
                <a:solidFill>
                  <a:srgbClr val="002060"/>
                </a:solidFill>
              </a:rPr>
              <a:t>lova významově bohatá</a:t>
            </a:r>
          </a:p>
          <a:p>
            <a:pPr marL="285750" indent="-285750">
              <a:buFontTx/>
              <a:buChar char="-"/>
            </a:pPr>
            <a:r>
              <a:rPr lang="cs-CZ" sz="2000" b="1" dirty="0">
                <a:solidFill>
                  <a:srgbClr val="002060"/>
                </a:solidFill>
              </a:rPr>
              <a:t>v</a:t>
            </a:r>
            <a:r>
              <a:rPr lang="cs-CZ" sz="2000" b="1" dirty="0" smtClean="0">
                <a:solidFill>
                  <a:srgbClr val="002060"/>
                </a:solidFill>
              </a:rPr>
              <a:t>ýrazná a působivá mluva</a:t>
            </a:r>
          </a:p>
          <a:p>
            <a:pPr marL="285750" indent="-285750">
              <a:buFontTx/>
              <a:buChar char="-"/>
            </a:pPr>
            <a:r>
              <a:rPr lang="cs-CZ" sz="2000" b="1" dirty="0">
                <a:solidFill>
                  <a:srgbClr val="002060"/>
                </a:solidFill>
              </a:rPr>
              <a:t>p</a:t>
            </a:r>
            <a:r>
              <a:rPr lang="cs-CZ" sz="2000" b="1" dirty="0" smtClean="0">
                <a:solidFill>
                  <a:srgbClr val="002060"/>
                </a:solidFill>
              </a:rPr>
              <a:t>oužíváme všechny slovní druhy</a:t>
            </a:r>
          </a:p>
          <a:p>
            <a:pPr marL="285750" indent="-285750">
              <a:buFontTx/>
              <a:buChar char="-"/>
            </a:pPr>
            <a:r>
              <a:rPr lang="cs-CZ" sz="2000" b="1" dirty="0">
                <a:solidFill>
                  <a:srgbClr val="002060"/>
                </a:solidFill>
              </a:rPr>
              <a:t>u</a:t>
            </a:r>
            <a:r>
              <a:rPr lang="cs-CZ" sz="2000" b="1" dirty="0" smtClean="0">
                <a:solidFill>
                  <a:srgbClr val="002060"/>
                </a:solidFill>
              </a:rPr>
              <a:t>platňujeme </a:t>
            </a:r>
            <a:r>
              <a:rPr lang="cs-CZ" sz="2000" b="1" dirty="0" smtClean="0">
                <a:solidFill>
                  <a:srgbClr val="C00000"/>
                </a:solidFill>
              </a:rPr>
              <a:t>rozmanitá</a:t>
            </a:r>
            <a:r>
              <a:rPr lang="cs-CZ" sz="2000" b="1" dirty="0" smtClean="0">
                <a:solidFill>
                  <a:srgbClr val="002060"/>
                </a:solidFill>
              </a:rPr>
              <a:t> </a:t>
            </a:r>
            <a:r>
              <a:rPr lang="cs-CZ" sz="2000" b="1" dirty="0" smtClean="0">
                <a:solidFill>
                  <a:srgbClr val="C00000"/>
                </a:solidFill>
              </a:rPr>
              <a:t>slovesa, přídavná jména, příslovce</a:t>
            </a:r>
          </a:p>
          <a:p>
            <a:pPr marL="285750" indent="-285750">
              <a:buFontTx/>
              <a:buChar char="-"/>
            </a:pPr>
            <a:r>
              <a:rPr lang="cs-CZ" sz="2000" b="1" dirty="0">
                <a:solidFill>
                  <a:srgbClr val="C00000"/>
                </a:solidFill>
              </a:rPr>
              <a:t>s</a:t>
            </a:r>
            <a:r>
              <a:rPr lang="cs-CZ" sz="2000" b="1" dirty="0" smtClean="0">
                <a:solidFill>
                  <a:srgbClr val="C00000"/>
                </a:solidFill>
              </a:rPr>
              <a:t>pojky</a:t>
            </a:r>
            <a:r>
              <a:rPr lang="cs-CZ" sz="2000" b="1" dirty="0" smtClean="0">
                <a:solidFill>
                  <a:srgbClr val="002060"/>
                </a:solidFill>
              </a:rPr>
              <a:t> mohou děj zpomalit nebo stupňovat</a:t>
            </a:r>
          </a:p>
          <a:p>
            <a:pPr marL="285750" indent="-285750">
              <a:buFontTx/>
              <a:buChar char="-"/>
            </a:pPr>
            <a:r>
              <a:rPr lang="cs-CZ" sz="2000" b="1" dirty="0">
                <a:solidFill>
                  <a:srgbClr val="002060"/>
                </a:solidFill>
              </a:rPr>
              <a:t>v</a:t>
            </a:r>
            <a:r>
              <a:rPr lang="cs-CZ" sz="2000" b="1" dirty="0" smtClean="0">
                <a:solidFill>
                  <a:srgbClr val="002060"/>
                </a:solidFill>
              </a:rPr>
              <a:t>ěty jednoduché i souvětí</a:t>
            </a:r>
          </a:p>
          <a:p>
            <a:pPr marL="285750" indent="-285750">
              <a:buFontTx/>
              <a:buChar char="-"/>
            </a:pPr>
            <a:r>
              <a:rPr lang="cs-CZ" sz="2000" b="1" dirty="0">
                <a:solidFill>
                  <a:srgbClr val="C00000"/>
                </a:solidFill>
              </a:rPr>
              <a:t>a</a:t>
            </a:r>
            <a:r>
              <a:rPr lang="cs-CZ" sz="2000" b="1" dirty="0" smtClean="0">
                <a:solidFill>
                  <a:srgbClr val="C00000"/>
                </a:solidFill>
              </a:rPr>
              <a:t>utorská řeč</a:t>
            </a:r>
          </a:p>
          <a:p>
            <a:pPr marL="285750" indent="-285750">
              <a:buFontTx/>
              <a:buChar char="-"/>
            </a:pPr>
            <a:r>
              <a:rPr lang="cs-CZ" sz="2000" b="1" dirty="0">
                <a:solidFill>
                  <a:srgbClr val="C00000"/>
                </a:solidFill>
              </a:rPr>
              <a:t>ř</a:t>
            </a:r>
            <a:r>
              <a:rPr lang="cs-CZ" sz="2000" b="1" dirty="0" smtClean="0">
                <a:solidFill>
                  <a:srgbClr val="C00000"/>
                </a:solidFill>
              </a:rPr>
              <a:t>eč postav</a:t>
            </a:r>
          </a:p>
          <a:p>
            <a:pPr marL="285750" indent="-285750">
              <a:buFontTx/>
              <a:buChar char="-"/>
            </a:pPr>
            <a:r>
              <a:rPr lang="cs-CZ" sz="2000" b="1" dirty="0">
                <a:solidFill>
                  <a:srgbClr val="C00000"/>
                </a:solidFill>
              </a:rPr>
              <a:t>p</a:t>
            </a:r>
            <a:r>
              <a:rPr lang="cs-CZ" sz="2000" b="1" dirty="0" smtClean="0">
                <a:solidFill>
                  <a:srgbClr val="C00000"/>
                </a:solidFill>
              </a:rPr>
              <a:t>římá řeč</a:t>
            </a:r>
          </a:p>
          <a:p>
            <a:pPr marL="285750" indent="-285750">
              <a:buFontTx/>
              <a:buChar char="-"/>
            </a:pPr>
            <a:r>
              <a:rPr lang="cs-CZ" sz="2000" b="1" dirty="0" err="1">
                <a:solidFill>
                  <a:srgbClr val="C00000"/>
                </a:solidFill>
              </a:rPr>
              <a:t>e</a:t>
            </a:r>
            <a:r>
              <a:rPr lang="cs-CZ" sz="2000" b="1" dirty="0" err="1" smtClean="0">
                <a:solidFill>
                  <a:srgbClr val="C00000"/>
                </a:solidFill>
              </a:rPr>
              <a:t>r</a:t>
            </a:r>
            <a:r>
              <a:rPr lang="cs-CZ" sz="2000" b="1" dirty="0" smtClean="0">
                <a:solidFill>
                  <a:srgbClr val="C00000"/>
                </a:solidFill>
              </a:rPr>
              <a:t>-forma, </a:t>
            </a:r>
            <a:r>
              <a:rPr lang="cs-CZ" sz="2000" b="1" dirty="0" err="1" smtClean="0">
                <a:solidFill>
                  <a:srgbClr val="C00000"/>
                </a:solidFill>
              </a:rPr>
              <a:t>ich</a:t>
            </a:r>
            <a:r>
              <a:rPr lang="cs-CZ" sz="2000" b="1" dirty="0" smtClean="0">
                <a:solidFill>
                  <a:srgbClr val="C00000"/>
                </a:solidFill>
              </a:rPr>
              <a:t>-forma</a:t>
            </a:r>
          </a:p>
          <a:p>
            <a:pPr marL="285750" indent="-285750">
              <a:buFontTx/>
              <a:buChar char="-"/>
            </a:pPr>
            <a:r>
              <a:rPr lang="cs-CZ" sz="2000" b="1" dirty="0">
                <a:solidFill>
                  <a:srgbClr val="002060"/>
                </a:solidFill>
              </a:rPr>
              <a:t>o</a:t>
            </a:r>
            <a:r>
              <a:rPr lang="cs-CZ" sz="2000" b="1" dirty="0" smtClean="0">
                <a:solidFill>
                  <a:srgbClr val="002060"/>
                </a:solidFill>
              </a:rPr>
              <a:t>slovení čtenáře</a:t>
            </a:r>
          </a:p>
          <a:p>
            <a:pPr marL="285750" indent="-285750">
              <a:buFontTx/>
              <a:buChar char="-"/>
            </a:pPr>
            <a:r>
              <a:rPr lang="cs-CZ" sz="2000" b="1" dirty="0">
                <a:solidFill>
                  <a:srgbClr val="002060"/>
                </a:solidFill>
              </a:rPr>
              <a:t>p</a:t>
            </a:r>
            <a:r>
              <a:rPr lang="cs-CZ" sz="2000" b="1" dirty="0" smtClean="0">
                <a:solidFill>
                  <a:srgbClr val="002060"/>
                </a:solidFill>
              </a:rPr>
              <a:t>řevažují věty oznamovací, ale uplatňují se věty tázací, přací, zvolací</a:t>
            </a:r>
          </a:p>
          <a:p>
            <a:pPr marL="285750" indent="-285750">
              <a:buFontTx/>
              <a:buChar char="-"/>
            </a:pPr>
            <a:r>
              <a:rPr lang="cs-CZ" sz="2000" b="1" dirty="0" smtClean="0">
                <a:solidFill>
                  <a:srgbClr val="002060"/>
                </a:solidFill>
              </a:rPr>
              <a:t>vypravujeme v minulém čase, pro oživení použijeme čas přítomný,</a:t>
            </a:r>
          </a:p>
          <a:p>
            <a:r>
              <a:rPr lang="cs-CZ" sz="2000" b="1" dirty="0">
                <a:solidFill>
                  <a:srgbClr val="002060"/>
                </a:solidFill>
              </a:rPr>
              <a:t> </a:t>
            </a:r>
            <a:r>
              <a:rPr lang="cs-CZ" sz="2000" b="1" dirty="0" smtClean="0">
                <a:solidFill>
                  <a:srgbClr val="002060"/>
                </a:solidFill>
              </a:rPr>
              <a:t>   ale</a:t>
            </a:r>
            <a:r>
              <a:rPr lang="cs-CZ" sz="2000" b="1" dirty="0" smtClean="0">
                <a:solidFill>
                  <a:srgbClr val="C00000"/>
                </a:solidFill>
              </a:rPr>
              <a:t> není </a:t>
            </a:r>
            <a:r>
              <a:rPr lang="cs-CZ" sz="2000" b="1" dirty="0" smtClean="0">
                <a:solidFill>
                  <a:srgbClr val="002060"/>
                </a:solidFill>
              </a:rPr>
              <a:t>vhodné oba časy libovolně střídat</a:t>
            </a:r>
            <a:endParaRPr lang="cs-CZ" sz="2000" b="1" dirty="0">
              <a:solidFill>
                <a:srgbClr val="002060"/>
              </a:solidFill>
            </a:endParaRPr>
          </a:p>
        </p:txBody>
      </p:sp>
      <p:pic>
        <p:nvPicPr>
          <p:cNvPr id="5122" name="Picture 2" descr="C:\Users\ZS SLOVAN\AppData\Local\Microsoft\Windows\Temporary Internet Files\Content.IE5\OQ9V50OP\MC90043386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8050" y="495498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5296322" y="910996"/>
            <a:ext cx="155202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</a:t>
            </a:r>
            <a:r>
              <a:rPr lang="cs-CZ" sz="2000" b="1" dirty="0" smtClean="0">
                <a:solidFill>
                  <a:srgbClr val="C00000"/>
                </a:solidFill>
              </a:rPr>
              <a:t>znalost</a:t>
            </a:r>
          </a:p>
          <a:p>
            <a:r>
              <a:rPr lang="cs-CZ" sz="2000" b="1" dirty="0" smtClean="0">
                <a:solidFill>
                  <a:srgbClr val="C00000"/>
                </a:solidFill>
              </a:rPr>
              <a:t> mateřštiny</a:t>
            </a:r>
            <a:endParaRPr lang="cs-CZ" sz="2000" b="1" dirty="0">
              <a:solidFill>
                <a:srgbClr val="C00000"/>
              </a:solidFill>
            </a:endParaRPr>
          </a:p>
        </p:txBody>
      </p:sp>
      <p:pic>
        <p:nvPicPr>
          <p:cNvPr id="5123" name="Picture 3" descr="C:\Users\ZS SLOVAN\AppData\Local\Microsoft\Windows\Temporary Internet Files\Content.IE5\OQ9V50OP\MC90043386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086618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7455647" y="1575219"/>
            <a:ext cx="124585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C00000"/>
                </a:solidFill>
              </a:rPr>
              <a:t>j</a:t>
            </a:r>
            <a:r>
              <a:rPr lang="cs-CZ" sz="2000" b="1" dirty="0" smtClean="0">
                <a:solidFill>
                  <a:srgbClr val="C00000"/>
                </a:solidFill>
              </a:rPr>
              <a:t>azykový</a:t>
            </a:r>
          </a:p>
          <a:p>
            <a:r>
              <a:rPr lang="cs-CZ" sz="2000" b="1" dirty="0" smtClean="0">
                <a:solidFill>
                  <a:srgbClr val="C00000"/>
                </a:solidFill>
              </a:rPr>
              <a:t>     cit</a:t>
            </a:r>
            <a:endParaRPr lang="cs-CZ" sz="2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692254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/>
      <p:bldP spid="14" grpId="0"/>
      <p:bldP spid="1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67743" y="183239"/>
            <a:ext cx="4344459" cy="707886"/>
          </a:xfrm>
          <a:prstGeom prst="rect">
            <a:avLst/>
          </a:prstGeom>
          <a:effectLst>
            <a:glow rad="228600">
              <a:schemeClr val="accent6">
                <a:satMod val="175000"/>
                <a:alpha val="40000"/>
              </a:schemeClr>
            </a:glow>
            <a:outerShdw blurRad="63500" dist="50800" dir="5400000" sx="98000" sy="98000" rotWithShape="0">
              <a:srgbClr val="000000">
                <a:alpha val="20000"/>
              </a:srgbClr>
            </a:outerShdw>
          </a:effectLst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</a:rPr>
              <a:t>ČINNOSTNÍ UČENÍ</a:t>
            </a:r>
            <a:endParaRPr lang="cs-CZ" sz="4000" b="1" dirty="0">
              <a:solidFill>
                <a:srgbClr val="002060"/>
              </a:solidFill>
            </a:endParaRPr>
          </a:p>
        </p:txBody>
      </p:sp>
      <p:pic>
        <p:nvPicPr>
          <p:cNvPr id="6146" name="Picture 2" descr="C:\Users\ZS SLOVAN\AppData\Local\Microsoft\Windows\Temporary Internet Files\Content.IE5\OQ9V50OP\MC90043386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-23161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99766" y="300226"/>
            <a:ext cx="1601913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       </a:t>
            </a:r>
            <a:r>
              <a:rPr lang="cs-CZ" sz="2000" b="1" dirty="0" smtClean="0">
                <a:solidFill>
                  <a:srgbClr val="C00000"/>
                </a:solidFill>
              </a:rPr>
              <a:t> 1.</a:t>
            </a:r>
          </a:p>
          <a:p>
            <a:r>
              <a:rPr lang="cs-CZ" b="1" dirty="0">
                <a:solidFill>
                  <a:srgbClr val="C00000"/>
                </a:solidFill>
              </a:rPr>
              <a:t>V</a:t>
            </a:r>
            <a:r>
              <a:rPr lang="cs-CZ" b="1" dirty="0" smtClean="0">
                <a:solidFill>
                  <a:srgbClr val="C00000"/>
                </a:solidFill>
              </a:rPr>
              <a:t>ypravujeme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-71189" y="1805411"/>
            <a:ext cx="9435788" cy="36625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  Vypravujte příběh, v němž použijete dvacet uvedených výrazů. Výrazy se mohou</a:t>
            </a:r>
          </a:p>
          <a:p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</a:rPr>
              <a:t>  v textu vyskytovat v libovolném pořadí a v jakémkoli tvaru. Slovesa i v tvarech</a:t>
            </a:r>
          </a:p>
          <a:p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</a:rPr>
              <a:t>  záporných. Každý výraz můžete užít vícekrát.</a:t>
            </a:r>
          </a:p>
          <a:p>
            <a:endParaRPr lang="cs-CZ" sz="2000" b="1" dirty="0" smtClean="0">
              <a:solidFill>
                <a:srgbClr val="C00000"/>
              </a:solidFill>
            </a:endParaRPr>
          </a:p>
          <a:p>
            <a:r>
              <a:rPr lang="cs-CZ" sz="2000" b="1" dirty="0">
                <a:solidFill>
                  <a:srgbClr val="C00000"/>
                </a:solidFill>
              </a:rPr>
              <a:t>a</a:t>
            </a:r>
            <a:r>
              <a:rPr lang="cs-CZ" sz="2000" b="1" dirty="0" smtClean="0">
                <a:solidFill>
                  <a:srgbClr val="C00000"/>
                </a:solidFill>
              </a:rPr>
              <a:t>) běžet – červený – obyčejný – pstruh – popel – poslat – procházka</a:t>
            </a:r>
          </a:p>
          <a:p>
            <a:r>
              <a:rPr lang="cs-CZ" sz="2000" b="1" dirty="0">
                <a:solidFill>
                  <a:srgbClr val="C00000"/>
                </a:solidFill>
              </a:rPr>
              <a:t> </a:t>
            </a:r>
            <a:r>
              <a:rPr lang="cs-CZ" sz="2000" b="1" dirty="0" smtClean="0">
                <a:solidFill>
                  <a:srgbClr val="C00000"/>
                </a:solidFill>
              </a:rPr>
              <a:t>   – rázovitý  – restaurace – špinavý – tužka – ubrus – ujistit – </a:t>
            </a:r>
            <a:r>
              <a:rPr lang="cs-CZ" sz="2000" b="1" dirty="0" err="1" smtClean="0">
                <a:solidFill>
                  <a:srgbClr val="C00000"/>
                </a:solidFill>
              </a:rPr>
              <a:t>uklizečka</a:t>
            </a:r>
            <a:endParaRPr lang="cs-CZ" sz="2000" b="1" dirty="0" smtClean="0">
              <a:solidFill>
                <a:srgbClr val="C00000"/>
              </a:solidFill>
            </a:endParaRPr>
          </a:p>
          <a:p>
            <a:r>
              <a:rPr lang="cs-CZ" sz="2000" b="1" dirty="0">
                <a:solidFill>
                  <a:srgbClr val="C00000"/>
                </a:solidFill>
              </a:rPr>
              <a:t> </a:t>
            </a:r>
            <a:r>
              <a:rPr lang="cs-CZ" sz="2000" b="1" dirty="0" smtClean="0">
                <a:solidFill>
                  <a:srgbClr val="C00000"/>
                </a:solidFill>
              </a:rPr>
              <a:t>   – večer – vodník – vysvětlit – vzpomenout si – zaujmout – zkažený</a:t>
            </a:r>
          </a:p>
          <a:p>
            <a:endParaRPr lang="cs-CZ" sz="2000" b="1" dirty="0">
              <a:solidFill>
                <a:srgbClr val="C00000"/>
              </a:solidFill>
            </a:endParaRPr>
          </a:p>
          <a:p>
            <a:r>
              <a:rPr lang="cs-CZ" sz="2000" b="1" dirty="0" smtClean="0">
                <a:solidFill>
                  <a:srgbClr val="C00000"/>
                </a:solidFill>
              </a:rPr>
              <a:t>b) bílý – dort – dcera – kamarádka – lokomotiva – louže – narozeniny </a:t>
            </a:r>
          </a:p>
          <a:p>
            <a:r>
              <a:rPr lang="cs-CZ" sz="2000" b="1" dirty="0">
                <a:solidFill>
                  <a:srgbClr val="C00000"/>
                </a:solidFill>
              </a:rPr>
              <a:t> </a:t>
            </a:r>
            <a:r>
              <a:rPr lang="cs-CZ" sz="2000" b="1" dirty="0" smtClean="0">
                <a:solidFill>
                  <a:srgbClr val="C00000"/>
                </a:solidFill>
              </a:rPr>
              <a:t>   – ohníček - péci – pes – promazat – skončit – smát se – spokojený </a:t>
            </a:r>
          </a:p>
          <a:p>
            <a:r>
              <a:rPr lang="cs-CZ" sz="2000" b="1" dirty="0">
                <a:solidFill>
                  <a:srgbClr val="C00000"/>
                </a:solidFill>
              </a:rPr>
              <a:t> </a:t>
            </a:r>
            <a:r>
              <a:rPr lang="cs-CZ" sz="2000" b="1" dirty="0" smtClean="0">
                <a:solidFill>
                  <a:srgbClr val="C00000"/>
                </a:solidFill>
              </a:rPr>
              <a:t>   – strašidlo – ultrafialový - vypadnout – vuřt – vzít za své - zahrada   </a:t>
            </a:r>
          </a:p>
          <a:p>
            <a:r>
              <a:rPr lang="cs-CZ" dirty="0"/>
              <a:t> </a:t>
            </a:r>
            <a:r>
              <a:rPr lang="cs-CZ" dirty="0" smtClean="0"/>
              <a:t>      </a:t>
            </a:r>
            <a:endParaRPr lang="cs-CZ" dirty="0"/>
          </a:p>
        </p:txBody>
      </p:sp>
      <p:pic>
        <p:nvPicPr>
          <p:cNvPr id="6150" name="Picture 6" descr="C:\Users\ZS SLOVAN\AppData\Local\Microsoft\Windows\Temporary Internet Files\Content.IE5\Q2TO0XTT\MC9004404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0555" y="5048335"/>
            <a:ext cx="17367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563888" y="6237312"/>
            <a:ext cx="3632726" cy="400110"/>
          </a:xfrm>
          <a:prstGeom prst="rect">
            <a:avLst/>
          </a:prstGeom>
          <a:effectLst>
            <a:glow rad="228600">
              <a:schemeClr val="accent6">
                <a:satMod val="175000"/>
                <a:alpha val="40000"/>
              </a:schemeClr>
            </a:glow>
            <a:outerShdw blurRad="63500" dist="50800" dir="5400000" sx="98000" sy="98000" rotWithShape="0">
              <a:srgbClr val="000000">
                <a:alpha val="20000"/>
              </a:srgbClr>
            </a:outerShdw>
          </a:effectLst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Příběhy si připravte písemně</a:t>
            </a:r>
            <a:endParaRPr lang="cs-CZ" sz="20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961451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ZS SLOVAN\AppData\Local\Microsoft\Windows\Temporary Internet Files\Content.IE5\UBM1IS8W\MC90043386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32656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96255" y="548680"/>
            <a:ext cx="145918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       2.</a:t>
            </a:r>
          </a:p>
          <a:p>
            <a:r>
              <a:rPr lang="cs-CZ" sz="2000" b="1" dirty="0" smtClean="0">
                <a:solidFill>
                  <a:srgbClr val="C00000"/>
                </a:solidFill>
              </a:rPr>
              <a:t>Vymýšlíme</a:t>
            </a:r>
          </a:p>
          <a:p>
            <a:r>
              <a:rPr lang="cs-CZ" sz="2000" b="1" dirty="0" smtClean="0">
                <a:solidFill>
                  <a:srgbClr val="C00000"/>
                </a:solidFill>
              </a:rPr>
              <a:t>   názvy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55776" y="2161228"/>
            <a:ext cx="5477910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AutoNum type="alphaLcParenR"/>
            </a:pPr>
            <a:r>
              <a:rPr lang="cs-CZ" sz="2000" b="1" dirty="0" smtClean="0">
                <a:solidFill>
                  <a:srgbClr val="002060"/>
                </a:solidFill>
              </a:rPr>
              <a:t>Vymyslete název </a:t>
            </a:r>
            <a:r>
              <a:rPr lang="cs-CZ" sz="2000" b="1" dirty="0" smtClean="0">
                <a:solidFill>
                  <a:srgbClr val="C00000"/>
                </a:solidFill>
              </a:rPr>
              <a:t>kouzelné pohádky</a:t>
            </a:r>
            <a:r>
              <a:rPr lang="cs-CZ" sz="2000" b="1" dirty="0" smtClean="0">
                <a:solidFill>
                  <a:srgbClr val="002060"/>
                </a:solidFill>
              </a:rPr>
              <a:t>.</a:t>
            </a:r>
          </a:p>
          <a:p>
            <a:pPr marL="457200" indent="-457200">
              <a:buAutoNum type="alphaLcParenR"/>
            </a:pPr>
            <a:r>
              <a:rPr lang="cs-CZ" sz="2000" b="1" dirty="0" smtClean="0">
                <a:solidFill>
                  <a:srgbClr val="002060"/>
                </a:solidFill>
              </a:rPr>
              <a:t>Vymyslete název </a:t>
            </a:r>
            <a:r>
              <a:rPr lang="cs-CZ" sz="2000" b="1" dirty="0" smtClean="0">
                <a:solidFill>
                  <a:srgbClr val="C00000"/>
                </a:solidFill>
              </a:rPr>
              <a:t>pohádky beletristické</a:t>
            </a:r>
            <a:r>
              <a:rPr lang="cs-CZ" sz="2000" b="1" dirty="0" smtClean="0">
                <a:solidFill>
                  <a:srgbClr val="002060"/>
                </a:solidFill>
              </a:rPr>
              <a:t>.</a:t>
            </a:r>
          </a:p>
          <a:p>
            <a:pPr marL="457200" indent="-457200">
              <a:buAutoNum type="alphaLcParenR"/>
            </a:pPr>
            <a:r>
              <a:rPr lang="cs-CZ" sz="2000" b="1" dirty="0" smtClean="0">
                <a:solidFill>
                  <a:srgbClr val="002060"/>
                </a:solidFill>
              </a:rPr>
              <a:t>Vymyslete název</a:t>
            </a:r>
            <a:r>
              <a:rPr lang="cs-CZ" sz="2000" b="1" dirty="0" smtClean="0">
                <a:solidFill>
                  <a:srgbClr val="C00000"/>
                </a:solidFill>
              </a:rPr>
              <a:t> humoresky</a:t>
            </a:r>
            <a:r>
              <a:rPr lang="cs-CZ" sz="2000" b="1" dirty="0" smtClean="0">
                <a:solidFill>
                  <a:srgbClr val="002060"/>
                </a:solidFill>
              </a:rPr>
              <a:t>.</a:t>
            </a:r>
          </a:p>
          <a:p>
            <a:pPr marL="457200" indent="-457200">
              <a:buAutoNum type="alphaLcParenR"/>
            </a:pPr>
            <a:r>
              <a:rPr lang="cs-CZ" sz="2000" b="1" dirty="0" smtClean="0">
                <a:solidFill>
                  <a:srgbClr val="002060"/>
                </a:solidFill>
              </a:rPr>
              <a:t>Vymyslete název </a:t>
            </a:r>
            <a:r>
              <a:rPr lang="cs-CZ" sz="2000" b="1" dirty="0" smtClean="0">
                <a:solidFill>
                  <a:srgbClr val="C00000"/>
                </a:solidFill>
              </a:rPr>
              <a:t>detektivky</a:t>
            </a:r>
            <a:r>
              <a:rPr lang="cs-CZ" sz="2000" b="1" dirty="0" smtClean="0">
                <a:solidFill>
                  <a:srgbClr val="002060"/>
                </a:solidFill>
              </a:rPr>
              <a:t>.</a:t>
            </a:r>
          </a:p>
          <a:p>
            <a:pPr marL="457200" indent="-457200">
              <a:buAutoNum type="alphaLcParenR"/>
            </a:pPr>
            <a:r>
              <a:rPr lang="cs-CZ" sz="2000" b="1" dirty="0" smtClean="0">
                <a:solidFill>
                  <a:srgbClr val="002060"/>
                </a:solidFill>
              </a:rPr>
              <a:t>Vymyslete název </a:t>
            </a:r>
            <a:r>
              <a:rPr lang="cs-CZ" sz="2000" b="1" dirty="0" smtClean="0">
                <a:solidFill>
                  <a:srgbClr val="C00000"/>
                </a:solidFill>
              </a:rPr>
              <a:t>dramatického příběhu</a:t>
            </a:r>
            <a:r>
              <a:rPr lang="cs-CZ" sz="2000" b="1" dirty="0" smtClean="0">
                <a:solidFill>
                  <a:srgbClr val="002060"/>
                </a:solidFill>
              </a:rPr>
              <a:t>.</a:t>
            </a:r>
          </a:p>
          <a:p>
            <a:pPr marL="457200" indent="-457200">
              <a:buAutoNum type="alphaLcParenR"/>
            </a:pPr>
            <a:r>
              <a:rPr lang="cs-CZ" sz="2000" b="1" dirty="0" smtClean="0">
                <a:solidFill>
                  <a:srgbClr val="002060"/>
                </a:solidFill>
              </a:rPr>
              <a:t>Vymyslete název</a:t>
            </a:r>
            <a:r>
              <a:rPr lang="cs-CZ" sz="2000" b="1" dirty="0" smtClean="0">
                <a:solidFill>
                  <a:srgbClr val="C00000"/>
                </a:solidFill>
              </a:rPr>
              <a:t> pamětí</a:t>
            </a:r>
            <a:r>
              <a:rPr lang="cs-CZ" sz="2000" b="1" dirty="0" smtClean="0">
                <a:solidFill>
                  <a:srgbClr val="002060"/>
                </a:solidFill>
              </a:rPr>
              <a:t>.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88588" y="4566588"/>
            <a:ext cx="40395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Humoreska</a:t>
            </a:r>
          </a:p>
          <a:p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=povídka nebo novela</a:t>
            </a:r>
          </a:p>
          <a:p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 s humorným obsahem.</a:t>
            </a:r>
            <a:endParaRPr lang="cs-CZ" sz="24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pic>
        <p:nvPicPr>
          <p:cNvPr id="7174" name="Picture 6" descr="C:\Program Files (x86)\Microsoft Office\MEDIA\CAGCAT10\j0299125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4373" y="4566588"/>
            <a:ext cx="1100023" cy="1805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741802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27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2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2" dur="2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3" dur="2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27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" dur="2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7" dur="2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8" dur="2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" dur="2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Users\ZS SLOVAN\AppData\Local\Microsoft\Windows\Temporary Internet Files\Content.IE5\Q0E2LMF4\MC90043164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5270" y="257703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540054" y="407067"/>
            <a:ext cx="7569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Např.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436096" y="591733"/>
            <a:ext cx="12250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řešení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7163" y="1464371"/>
            <a:ext cx="690285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AutoNum type="alphaLcParenR"/>
            </a:pPr>
            <a:r>
              <a:rPr lang="cs-CZ" sz="2000" b="1" dirty="0" smtClean="0">
                <a:solidFill>
                  <a:srgbClr val="C00000"/>
                </a:solidFill>
              </a:rPr>
              <a:t>Kouzelné pohádky: O naříkavé víle, O chechtavém</a:t>
            </a:r>
          </a:p>
          <a:p>
            <a:r>
              <a:rPr lang="cs-CZ" sz="2000" b="1" dirty="0">
                <a:solidFill>
                  <a:srgbClr val="C00000"/>
                </a:solidFill>
              </a:rPr>
              <a:t> </a:t>
            </a:r>
            <a:r>
              <a:rPr lang="cs-CZ" sz="2000" b="1" dirty="0" smtClean="0">
                <a:solidFill>
                  <a:srgbClr val="C00000"/>
                </a:solidFill>
              </a:rPr>
              <a:t>     dráčkovi, Jak si skřítkové stavěli dům, O uplakaném</a:t>
            </a:r>
          </a:p>
          <a:p>
            <a:r>
              <a:rPr lang="cs-CZ" sz="2000" b="1" dirty="0">
                <a:solidFill>
                  <a:srgbClr val="C00000"/>
                </a:solidFill>
              </a:rPr>
              <a:t> </a:t>
            </a:r>
            <a:r>
              <a:rPr lang="cs-CZ" sz="2000" b="1" dirty="0" smtClean="0">
                <a:solidFill>
                  <a:srgbClr val="C00000"/>
                </a:solidFill>
              </a:rPr>
              <a:t>     rybníčku, O kouzelném žabáčkovi.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59368" y="2924944"/>
            <a:ext cx="745120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b) Beletristická pohádka: Vyprávění o jedné nezbedné třídě.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59368" y="4149080"/>
            <a:ext cx="801693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5">
                    <a:lumMod val="50000"/>
                  </a:schemeClr>
                </a:solidFill>
              </a:rPr>
              <a:t>c) Humoresky: Vzorná kaňka v mém sešitě. Není mráz jako mráz.</a:t>
            </a:r>
            <a:endParaRPr lang="cs-CZ" sz="20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59368" y="5091220"/>
            <a:ext cx="602998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d) Detektivka: Podivné příběhy z Koňského trhu.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59368" y="6093296"/>
            <a:ext cx="405508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e) Paměti: Kronika našeho rodu.</a:t>
            </a:r>
            <a:endParaRPr lang="cs-CZ" sz="20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8963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060848"/>
            <a:ext cx="8438785" cy="2308324"/>
          </a:xfrm>
          <a:prstGeom prst="rect">
            <a:avLst/>
          </a:prstGeom>
          <a:effectLst>
            <a:glow rad="228600">
              <a:schemeClr val="accent1">
                <a:satMod val="175000"/>
                <a:alpha val="40000"/>
              </a:schemeClr>
            </a:glow>
            <a:outerShdw blurRad="63500" dist="50800" dir="5400000" sx="98000" sy="98000" rotWithShape="0">
              <a:srgbClr val="000000">
                <a:alpha val="20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     Vymyslete moderní pohádkový příběh</a:t>
            </a:r>
          </a:p>
          <a:p>
            <a:r>
              <a:rPr lang="cs-CZ" sz="2800" b="1" dirty="0" smtClean="0">
                <a:solidFill>
                  <a:srgbClr val="002060"/>
                </a:solidFill>
              </a:rPr>
              <a:t>             podle následujících obrázků.</a:t>
            </a:r>
          </a:p>
          <a:p>
            <a:r>
              <a:rPr lang="cs-CZ" sz="2800" b="1" dirty="0" smtClean="0">
                <a:solidFill>
                  <a:srgbClr val="002060"/>
                </a:solidFill>
              </a:rPr>
              <a:t>Nezapomeňte na rozdělení textu do odstavců.</a:t>
            </a:r>
          </a:p>
          <a:p>
            <a:r>
              <a:rPr lang="cs-CZ" sz="2800" b="1" dirty="0" smtClean="0">
                <a:solidFill>
                  <a:srgbClr val="002060"/>
                </a:solidFill>
              </a:rPr>
              <a:t>Užijte rozmanité jazykové i básnické prostředky.</a:t>
            </a:r>
          </a:p>
          <a:p>
            <a:endParaRPr lang="cs-CZ" sz="3200" b="1" dirty="0">
              <a:solidFill>
                <a:srgbClr val="002060"/>
              </a:solidFill>
            </a:endParaRPr>
          </a:p>
        </p:txBody>
      </p:sp>
      <p:pic>
        <p:nvPicPr>
          <p:cNvPr id="12290" name="Picture 2" descr="C:\Users\ZS SLOVAN\AppData\Local\Microsoft\Windows\Temporary Internet Files\Content.IE5\UBM1IS8W\MC900433862[2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6626" y="232276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819932" y="548680"/>
            <a:ext cx="128112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     3.</a:t>
            </a:r>
          </a:p>
          <a:p>
            <a:r>
              <a:rPr lang="cs-CZ" sz="2000" b="1" dirty="0" smtClean="0">
                <a:solidFill>
                  <a:srgbClr val="C00000"/>
                </a:solidFill>
              </a:rPr>
              <a:t>Vypravuj</a:t>
            </a:r>
          </a:p>
          <a:p>
            <a:r>
              <a:rPr lang="cs-CZ" sz="2000" b="1" dirty="0">
                <a:solidFill>
                  <a:srgbClr val="C00000"/>
                </a:solidFill>
              </a:rPr>
              <a:t>s</a:t>
            </a:r>
            <a:r>
              <a:rPr lang="cs-CZ" sz="2000" b="1" dirty="0" smtClean="0">
                <a:solidFill>
                  <a:srgbClr val="C00000"/>
                </a:solidFill>
              </a:rPr>
              <a:t> fantazií</a:t>
            </a:r>
            <a:endParaRPr lang="cs-CZ" sz="2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99131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Users\ZS SLOVAN\AppData\Local\Microsoft\Windows\Temporary Internet Files\Content.IE5\MQ3ATL6I\MP90043857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548680"/>
            <a:ext cx="2520280" cy="237626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Users\ZS SLOVAN\AppData\Local\Microsoft\Windows\Temporary Internet Files\Content.IE5\5F9O85DG\MC90043240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003" y="3840715"/>
            <a:ext cx="1564382" cy="2281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ZS SLOVAN\AppData\Local\Microsoft\Windows\Temporary Internet Files\Content.IE5\5F9O85DG\MP90043866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578915"/>
            <a:ext cx="3024336" cy="234602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C:\Users\ZS SLOVAN\AppData\Local\Microsoft\Windows\Temporary Internet Files\Content.IE5\39IBZD7A\MC90043241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7724" y="3212976"/>
            <a:ext cx="1394792" cy="2057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4" name="Picture 8" descr="C:\Users\ZS SLOVAN\AppData\Local\Microsoft\Windows\Temporary Internet Files\Content.IE5\LZCCO805\MC900436215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2614"/>
            <a:ext cx="1765079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6" name="Picture 10" descr="C:\Users\ZS SLOVAN\AppData\Local\Microsoft\Windows\Temporary Internet Files\Content.IE5\Q2TO0XTT\MC90043241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2884" y="4356214"/>
            <a:ext cx="1512168" cy="2250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7" name="Picture 11" descr="C:\Users\ZS SLOVAN\AppData\Local\Microsoft\Windows\Temporary Internet Files\Content.IE5\Q0E2LMF4\MC90036079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2007" y="2009172"/>
            <a:ext cx="1417320" cy="1831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9" name="Picture 13" descr="C:\Users\ZS SLOVAN\AppData\Local\Microsoft\Windows\Temporary Internet Files\Content.IE5\M8GBWBH1\MC90042823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7023" y="3429000"/>
            <a:ext cx="1927225" cy="1187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31" name="Picture 15" descr="C:\Users\ZS SLOVAN\AppData\Local\Microsoft\Windows\Temporary Internet Files\Content.IE5\DWTMH9JE\MC900345794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7023" y="5193145"/>
            <a:ext cx="2155092" cy="10961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32" name="Picture 16" descr="C:\Users\ZS SLOVAN\AppData\Local\Microsoft\Windows\Temporary Internet Files\Content.IE5\Q2TO0XTT\MC900436255[1]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6381" y="4211719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6381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ZS SLOVAN\AppData\Local\Microsoft\Windows\Temporary Internet Files\Content.IE5\KDNOS1CX\MP90031680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861048"/>
            <a:ext cx="3657600" cy="2426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S SLOVAN\AppData\Local\Microsoft\Windows\Temporary Internet Files\Content.IE5\XBL5TF5C\MC90043386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5530" y="39688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00498" y="292255"/>
            <a:ext cx="247535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                  4.</a:t>
            </a:r>
          </a:p>
          <a:p>
            <a:r>
              <a:rPr lang="cs-CZ" sz="2000" b="1" dirty="0" smtClean="0">
                <a:solidFill>
                  <a:srgbClr val="C00000"/>
                </a:solidFill>
              </a:rPr>
              <a:t>           Rozhlasové</a:t>
            </a:r>
          </a:p>
          <a:p>
            <a:r>
              <a:rPr lang="cs-CZ" sz="2000" b="1" dirty="0" smtClean="0">
                <a:solidFill>
                  <a:srgbClr val="C00000"/>
                </a:solidFill>
              </a:rPr>
              <a:t>            vyprávění</a:t>
            </a:r>
          </a:p>
          <a:p>
            <a:r>
              <a:rPr lang="cs-CZ" sz="2000" b="1" dirty="0">
                <a:solidFill>
                  <a:srgbClr val="C00000"/>
                </a:solidFill>
              </a:rPr>
              <a:t> </a:t>
            </a:r>
            <a:r>
              <a:rPr lang="cs-CZ" sz="2000" b="1" dirty="0" smtClean="0">
                <a:solidFill>
                  <a:srgbClr val="C00000"/>
                </a:solidFill>
              </a:rPr>
              <a:t>           o mé osobě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915816" y="1553678"/>
            <a:ext cx="6127831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  <a:latin typeface="Franklin Gothic Book"/>
              </a:rPr>
              <a:t>►</a:t>
            </a:r>
            <a:r>
              <a:rPr lang="cs-CZ" sz="2000" b="1" dirty="0" smtClean="0">
                <a:solidFill>
                  <a:srgbClr val="002060"/>
                </a:solidFill>
              </a:rPr>
              <a:t>Vyberte si věc: MP3 přehrávač,</a:t>
            </a:r>
          </a:p>
          <a:p>
            <a:r>
              <a:rPr lang="cs-CZ" sz="2000" b="1" dirty="0" smtClean="0">
                <a:solidFill>
                  <a:srgbClr val="002060"/>
                </a:solidFill>
              </a:rPr>
              <a:t>    počítač, mobil, hudební nástroj,</a:t>
            </a:r>
          </a:p>
          <a:p>
            <a:r>
              <a:rPr lang="cs-CZ" sz="2000" b="1" dirty="0" smtClean="0">
                <a:solidFill>
                  <a:srgbClr val="002060"/>
                </a:solidFill>
              </a:rPr>
              <a:t>    vysoušeč vlasů, vysavač, knihu, </a:t>
            </a:r>
          </a:p>
          <a:p>
            <a:r>
              <a:rPr lang="cs-CZ" sz="2000" b="1" dirty="0" smtClean="0">
                <a:solidFill>
                  <a:srgbClr val="002060"/>
                </a:solidFill>
              </a:rPr>
              <a:t>    mýdlo</a:t>
            </a:r>
          </a:p>
          <a:p>
            <a:r>
              <a:rPr lang="cs-CZ" sz="2000" b="1" dirty="0" smtClean="0">
                <a:solidFill>
                  <a:srgbClr val="002060"/>
                </a:solidFill>
                <a:latin typeface="Franklin Gothic Book"/>
              </a:rPr>
              <a:t>►Napište výstižně, co by asi o vás vyprávěla …..</a:t>
            </a:r>
          </a:p>
          <a:p>
            <a:r>
              <a:rPr lang="cs-CZ" sz="2000" b="1" dirty="0" smtClean="0">
                <a:solidFill>
                  <a:srgbClr val="002060"/>
                </a:solidFill>
                <a:latin typeface="Franklin Gothic Book"/>
              </a:rPr>
              <a:t>►Texty předneseme před třídou jako řečnické cvičení</a:t>
            </a:r>
            <a:r>
              <a:rPr lang="cs-CZ" sz="2000" b="1" dirty="0" smtClean="0">
                <a:solidFill>
                  <a:srgbClr val="002060"/>
                </a:solidFill>
              </a:rPr>
              <a:t>   </a:t>
            </a:r>
            <a:endParaRPr lang="cs-CZ" sz="20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622101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836712"/>
            <a:ext cx="314541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dirty="0" smtClean="0"/>
              <a:t>Archiv </a:t>
            </a:r>
            <a:r>
              <a:rPr lang="cs-CZ" dirty="0" smtClean="0"/>
              <a:t>autora, vlastní tvorba</a:t>
            </a:r>
            <a:endParaRPr lang="cs-CZ" dirty="0" smtClean="0"/>
          </a:p>
          <a:p>
            <a:r>
              <a:rPr lang="cs-CZ" dirty="0" smtClean="0"/>
              <a:t>www.office.misrosoft.com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812165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413</TotalTime>
  <Words>892</Words>
  <Application>Microsoft Office PowerPoint</Application>
  <PresentationFormat>Předvádění na obrazovce (4:3)</PresentationFormat>
  <Paragraphs>168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Mládková</dc:creator>
  <cp:lastModifiedBy>ZS SLOVAN</cp:lastModifiedBy>
  <cp:revision>42</cp:revision>
  <dcterms:created xsi:type="dcterms:W3CDTF">2011-10-14T09:00:52Z</dcterms:created>
  <dcterms:modified xsi:type="dcterms:W3CDTF">2013-02-06T20:27:09Z</dcterms:modified>
</cp:coreProperties>
</file>