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74284" y="981273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ČESKÝ JAZYK</a:t>
            </a:r>
          </a:p>
          <a:p>
            <a:r>
              <a:rPr lang="cs-CZ" dirty="0" smtClean="0"/>
              <a:t>ROČNÍK: 8. ROČNÍK</a:t>
            </a:r>
          </a:p>
          <a:p>
            <a:r>
              <a:rPr lang="cs-CZ" smtClean="0"/>
              <a:t>TÉMA: SLOH -  </a:t>
            </a:r>
            <a:r>
              <a:rPr lang="cs-CZ" dirty="0" smtClean="0"/>
              <a:t>VÝKLAD A VÝTAH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30.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VY_32_INOVACE_30_KM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3254"/>
            <a:ext cx="7616893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ANOTACE:</a:t>
            </a:r>
          </a:p>
          <a:p>
            <a:r>
              <a:rPr lang="cs-CZ" sz="2000" b="1" dirty="0" smtClean="0"/>
              <a:t>Cílová skupina: Prezentace určena pro žáky 8. ročníku.</a:t>
            </a:r>
          </a:p>
          <a:p>
            <a:r>
              <a:rPr lang="cs-CZ" sz="2000" b="1" dirty="0" smtClean="0"/>
              <a:t>Téma: Výklad a výtah</a:t>
            </a:r>
          </a:p>
          <a:p>
            <a:r>
              <a:rPr lang="cs-CZ" sz="2000" b="1" dirty="0" smtClean="0"/>
              <a:t>Cíl: Procvičování slohového postupu – práce s informacemi</a:t>
            </a:r>
          </a:p>
          <a:p>
            <a:r>
              <a:rPr lang="cs-CZ" sz="2000" b="1" dirty="0" smtClean="0"/>
              <a:t>Pomůcky: </a:t>
            </a:r>
            <a:r>
              <a:rPr lang="cs-CZ" sz="2000" b="1" dirty="0" smtClean="0"/>
              <a:t>psací </a:t>
            </a:r>
            <a:r>
              <a:rPr lang="cs-CZ" sz="2000" b="1" dirty="0" smtClean="0"/>
              <a:t>potřeby, slohový sešit, odborné </a:t>
            </a:r>
            <a:r>
              <a:rPr lang="cs-CZ" sz="2000" b="1" dirty="0" smtClean="0"/>
              <a:t>publikace, pracovní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</a:t>
            </a:r>
            <a:r>
              <a:rPr lang="cs-CZ" sz="2000" b="1" dirty="0" smtClean="0"/>
              <a:t>listy</a:t>
            </a:r>
            <a:endParaRPr lang="cs-CZ" sz="2000" b="1" dirty="0" smtClean="0"/>
          </a:p>
          <a:p>
            <a:r>
              <a:rPr lang="cs-CZ" sz="2000" b="1" dirty="0" smtClean="0"/>
              <a:t>Klíčová slova: výklad, výtah, výpisky, klíčová slova, citát, termíny</a:t>
            </a:r>
          </a:p>
          <a:p>
            <a:r>
              <a:rPr lang="cs-CZ" sz="2000" b="1" dirty="0" smtClean="0"/>
              <a:t>Pilotáž: Žáci si prohloubili schopnost učit se, porozumět obsahu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textu. Učíme žáky vyhledávat v textech důležité údaje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a odlišovat informace podstatné, od informací doplňkových.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Žáci by se měli dopracovat k dovednosti samostatně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zpracovat výtah z odborného textu, aby byli připraveni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na samostatné studium. Povedeme žáky k tomu, aby se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postupně učili zaznamenávat v heslech obsah přednášeného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učiva.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3865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PRÁCE S INFORMACEMI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VÝKLAD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4000" dirty="0" smtClean="0"/>
              <a:t>VÝTAH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soustavné poučení o faktu, dění, problému</a:t>
            </a:r>
          </a:p>
          <a:p>
            <a:r>
              <a:rPr lang="cs-CZ" b="1" dirty="0" smtClean="0"/>
              <a:t>odborná oblast</a:t>
            </a:r>
          </a:p>
          <a:p>
            <a:r>
              <a:rPr lang="cs-CZ" b="1" dirty="0" smtClean="0"/>
              <a:t>publicistika (naučné články v novinách)</a:t>
            </a:r>
          </a:p>
          <a:p>
            <a:r>
              <a:rPr lang="cs-CZ" b="1" dirty="0" smtClean="0"/>
              <a:t>přesný, jasný</a:t>
            </a:r>
          </a:p>
          <a:p>
            <a:r>
              <a:rPr lang="cs-CZ" b="1" dirty="0" smtClean="0"/>
              <a:t>odborné názvy</a:t>
            </a:r>
          </a:p>
          <a:p>
            <a:r>
              <a:rPr lang="cs-CZ" b="1" dirty="0" smtClean="0"/>
              <a:t>přehlednost</a:t>
            </a:r>
          </a:p>
          <a:p>
            <a:r>
              <a:rPr lang="cs-CZ" b="1" dirty="0" smtClean="0"/>
              <a:t>odstavce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stručný, zhuštěný obsah textu (konspekt)</a:t>
            </a:r>
          </a:p>
          <a:p>
            <a:r>
              <a:rPr lang="cs-CZ" b="1" dirty="0" smtClean="0"/>
              <a:t>jádro obsahu</a:t>
            </a:r>
          </a:p>
          <a:p>
            <a:r>
              <a:rPr lang="cs-CZ" b="1" dirty="0" smtClean="0"/>
              <a:t>nadřazenost a podřazenost faktů</a:t>
            </a:r>
          </a:p>
          <a:p>
            <a:r>
              <a:rPr lang="cs-CZ" b="1" dirty="0" smtClean="0"/>
              <a:t>jmenné vyjadřování</a:t>
            </a:r>
          </a:p>
          <a:p>
            <a:r>
              <a:rPr lang="cs-CZ" b="1" dirty="0" smtClean="0"/>
              <a:t>klíčová slova</a:t>
            </a:r>
          </a:p>
          <a:p>
            <a:r>
              <a:rPr lang="cs-CZ" b="1" dirty="0" smtClean="0"/>
              <a:t>výpisky, citáty</a:t>
            </a:r>
          </a:p>
          <a:p>
            <a:r>
              <a:rPr lang="cs-CZ" b="1" dirty="0" smtClean="0"/>
              <a:t>údaje o textu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2659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NÁMĚTY PRO SAMOSTATNOU PRÁCI</a:t>
            </a:r>
            <a:endParaRPr lang="cs-CZ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3037935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VÝKLAD na téma: Hudba v životě člověka</a:t>
            </a:r>
          </a:p>
          <a:p>
            <a:r>
              <a:rPr lang="cs-CZ" sz="2800" b="1" dirty="0" smtClean="0"/>
              <a:t>Podejte výklad o nejzávažnějších ekologických problémech současnosti</a:t>
            </a:r>
          </a:p>
          <a:p>
            <a:r>
              <a:rPr lang="cs-CZ" sz="2800" b="1" dirty="0" smtClean="0"/>
              <a:t>Výživa a my – populárně pojatý výklad</a:t>
            </a:r>
          </a:p>
          <a:p>
            <a:r>
              <a:rPr lang="cs-CZ" sz="2800" b="1" dirty="0" smtClean="0"/>
              <a:t>Výklad na téma: Co víme o vlivu drog na zdraví člověka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92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POKUSTE SE O VÝKLAD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Monografie: Božena Němcová očima současníka</a:t>
            </a:r>
          </a:p>
          <a:p>
            <a:pPr marL="0" indent="0">
              <a:buNone/>
            </a:pPr>
            <a:endParaRPr lang="cs-CZ" sz="3200" b="1" dirty="0" smtClean="0"/>
          </a:p>
          <a:p>
            <a:r>
              <a:rPr lang="cs-CZ" sz="3200" b="1" dirty="0" smtClean="0"/>
              <a:t>Komparativní výklad (srovnávací) Kosmovy a Dalimilovy kroniky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01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36712"/>
            <a:ext cx="6965245" cy="118335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PRACUJTE S ETYMOLOGICKÝM SLOVNÍKEM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492896"/>
            <a:ext cx="6196405" cy="3603812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Podejte výklad slov:</a:t>
            </a:r>
          </a:p>
          <a:p>
            <a:r>
              <a:rPr lang="cs-CZ" sz="3200" b="1" dirty="0"/>
              <a:t>n</a:t>
            </a:r>
            <a:r>
              <a:rPr lang="cs-CZ" sz="3200" b="1" dirty="0" smtClean="0"/>
              <a:t>ádobí</a:t>
            </a:r>
          </a:p>
          <a:p>
            <a:r>
              <a:rPr lang="cs-CZ" sz="3200" b="1" dirty="0"/>
              <a:t>č</a:t>
            </a:r>
            <a:r>
              <a:rPr lang="cs-CZ" sz="3200" b="1" dirty="0" smtClean="0"/>
              <a:t>íše</a:t>
            </a:r>
          </a:p>
          <a:p>
            <a:r>
              <a:rPr lang="cs-CZ" sz="3200" b="1" dirty="0"/>
              <a:t>k</a:t>
            </a:r>
            <a:r>
              <a:rPr lang="cs-CZ" sz="3200" b="1" dirty="0" smtClean="0"/>
              <a:t>lenoty</a:t>
            </a:r>
          </a:p>
          <a:p>
            <a:r>
              <a:rPr lang="cs-CZ" sz="3200" b="1" dirty="0"/>
              <a:t>n</a:t>
            </a:r>
            <a:r>
              <a:rPr lang="cs-CZ" sz="3200" b="1" dirty="0" smtClean="0"/>
              <a:t>ástroj</a:t>
            </a:r>
            <a:endParaRPr lang="cs-CZ" sz="3200" b="1" dirty="0"/>
          </a:p>
        </p:txBody>
      </p:sp>
      <p:pic>
        <p:nvPicPr>
          <p:cNvPr id="1027" name="Picture 3" descr="C:\Users\ZS SLOVAN\AppData\Local\Microsoft\Windows\Temporary Internet Files\Content.IE5\DWTMH9JE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809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34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KLÍČOVÁ SLOVA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Která klíčová slova byste užili, kdybyste psali výklad</a:t>
            </a:r>
          </a:p>
          <a:p>
            <a:r>
              <a:rPr lang="cs-CZ" sz="2800" b="1" dirty="0" smtClean="0"/>
              <a:t>o koloběhu vody</a:t>
            </a:r>
          </a:p>
          <a:p>
            <a:r>
              <a:rPr lang="cs-CZ" sz="2800" b="1" dirty="0" smtClean="0"/>
              <a:t>o podnebných pásech</a:t>
            </a:r>
          </a:p>
          <a:p>
            <a:r>
              <a:rPr lang="cs-CZ" sz="2800" b="1" dirty="0" smtClean="0"/>
              <a:t>o vývoji člověka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 počítačích</a:t>
            </a:r>
          </a:p>
          <a:p>
            <a:r>
              <a:rPr lang="cs-CZ" sz="2800" b="1" dirty="0" smtClean="0"/>
              <a:t>o době vlády Karla IV.</a:t>
            </a:r>
            <a:endParaRPr lang="cs-CZ" sz="2800" b="1" dirty="0"/>
          </a:p>
        </p:txBody>
      </p:sp>
      <p:pic>
        <p:nvPicPr>
          <p:cNvPr id="2057" name="Picture 9" descr="C:\Users\ZS SLOVAN\AppData\Local\Microsoft\Windows\Temporary Internet Files\Content.IE5\UBM1IS8W\MC9003906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29000"/>
            <a:ext cx="1039673" cy="184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80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ODBORNÉ PUBLIKACE</a:t>
            </a:r>
            <a:br>
              <a:rPr lang="cs-CZ" b="1" dirty="0" smtClean="0"/>
            </a:br>
            <a:r>
              <a:rPr lang="cs-CZ" b="1" dirty="0" smtClean="0"/>
              <a:t>VÝTAH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VYBEREME SI ČLÁNKY Z ODBORNÝCH PUBLIKACÍ NEBO ŠKOLNÍCH UČEBNIC</a:t>
            </a:r>
          </a:p>
          <a:p>
            <a:r>
              <a:rPr lang="cs-CZ" b="1" dirty="0" smtClean="0"/>
              <a:t>PRACUJEME S TEXTEM</a:t>
            </a:r>
          </a:p>
          <a:p>
            <a:r>
              <a:rPr lang="cs-CZ" b="1" dirty="0" smtClean="0"/>
              <a:t>SHRNEME ÚSTNĚ OBSAH ČLÁNKU</a:t>
            </a:r>
          </a:p>
          <a:p>
            <a:r>
              <a:rPr lang="cs-CZ" b="1" dirty="0" smtClean="0"/>
              <a:t>VYJÁDŘÍME JEDNOU VĚTOU TÉMA ČLÁNKU</a:t>
            </a:r>
          </a:p>
          <a:p>
            <a:r>
              <a:rPr lang="cs-CZ" b="1" dirty="0" smtClean="0"/>
              <a:t>UVEDEME BIBLIOGRAFICKÉ ÚDAJE</a:t>
            </a:r>
          </a:p>
          <a:p>
            <a:r>
              <a:rPr lang="cs-CZ" b="1" dirty="0" smtClean="0"/>
              <a:t>VYPÍŠEME: KLÍČOVÁ SLOVA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VÝPISKY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VÝTAH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22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Činnostní učení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 ústního výkladu učitele v hodině českého jazyka zpracujte heslovitý zápis.</a:t>
            </a:r>
          </a:p>
          <a:p>
            <a:r>
              <a:rPr lang="cs-CZ" b="1" dirty="0" smtClean="0"/>
              <a:t>Podobně vypracujte zápis z jiného vyučovacího předmětu (dějepis, přírodopis…).</a:t>
            </a:r>
          </a:p>
          <a:p>
            <a:r>
              <a:rPr lang="cs-CZ" b="1" dirty="0" smtClean="0"/>
              <a:t>Vyberte si z mluvnice, kterou používáte, jednu kapitolu a zpracujte z ní výtah. Nezapomeňte uvést přesné údaje o knize a stránkách, z nichž výtah pořizujete.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75292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Činnostní učení - Citáty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Vypište zajímavé citáty ze svých oblíbených autorů.</a:t>
            </a:r>
          </a:p>
          <a:p>
            <a:r>
              <a:rPr lang="cs-CZ" b="1" dirty="0" smtClean="0"/>
              <a:t>Nezapomeňte uvést: jméno autora, název díla, nakladatelství, místo, rok vydání a stránku, ze které citát je.</a:t>
            </a:r>
          </a:p>
          <a:p>
            <a:r>
              <a:rPr lang="cs-CZ" b="1" dirty="0" smtClean="0"/>
              <a:t>Užijeme-li citáty v jiném textu, dáváme je pro odlišení do uvozovek.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61917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ÚKOL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Zvolte si libovolný technický vynález, objev, stroj nebo přístroj.</a:t>
            </a:r>
          </a:p>
          <a:p>
            <a:r>
              <a:rPr lang="cs-CZ" b="1" dirty="0" smtClean="0">
                <a:latin typeface="Comic Sans MS" pitchFamily="66" charset="0"/>
              </a:rPr>
              <a:t>Připravte si materiály alespoň ze dvou zdrojů.</a:t>
            </a:r>
          </a:p>
          <a:p>
            <a:r>
              <a:rPr lang="cs-CZ" b="1" dirty="0" smtClean="0">
                <a:latin typeface="Comic Sans MS" pitchFamily="66" charset="0"/>
              </a:rPr>
              <a:t>Sestavte osnovu výkladu, výklad napište.</a:t>
            </a:r>
          </a:p>
          <a:p>
            <a:r>
              <a:rPr lang="cs-CZ" b="1" dirty="0" smtClean="0">
                <a:latin typeface="Comic Sans MS" pitchFamily="66" charset="0"/>
              </a:rPr>
              <a:t>Můžete do textu začlenit popis vynálezu, vysvětlit, kdy vznikl, jak funguje a k čemu se používá.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326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ZS SLOVAN\AppData\Local\Microsoft\Windows\Temporary Internet Files\Content.IE5\39IBZD7A\MP9003876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MQ3ATL6I\MP9003852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372" y="1268760"/>
            <a:ext cx="2440780" cy="33871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XBL5TF5C\MP9004095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68762"/>
            <a:ext cx="2448272" cy="33871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561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 SLOVAN\AppData\Local\Microsoft\Windows\Temporary Internet Files\Content.IE5\MQ3ATL6I\MP9004327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027176"/>
            <a:ext cx="6400800" cy="48036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94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S SLOVAN\AppData\Local\Microsoft\Windows\Temporary Internet Files\Content.IE5\Q0E2LMF4\MP9004067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08720"/>
            <a:ext cx="6048672" cy="50405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660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1556792"/>
            <a:ext cx="30267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</a:p>
          <a:p>
            <a:r>
              <a:rPr lang="cs-CZ" sz="2000" b="1" dirty="0" smtClean="0"/>
              <a:t>Vlastní tvorba</a:t>
            </a:r>
          </a:p>
          <a:p>
            <a:r>
              <a:rPr lang="cs-CZ" sz="2000" b="1" dirty="0" smtClean="0"/>
              <a:t>www. office.microsoft.com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08259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150</TotalTime>
  <Words>537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Špendlík</vt:lpstr>
      <vt:lpstr>Prezentace aplikace PowerPoint</vt:lpstr>
      <vt:lpstr>Prezentace aplikace PowerPoint</vt:lpstr>
      <vt:lpstr>PRÁCE S INFORMACEMI</vt:lpstr>
      <vt:lpstr>NÁMĚTY PRO SAMOSTATNOU PRÁCI</vt:lpstr>
      <vt:lpstr>POKUSTE SE O VÝKLAD</vt:lpstr>
      <vt:lpstr>PRACUJTE S ETYMOLOGICKÝM SLOVNÍKEM</vt:lpstr>
      <vt:lpstr>KLÍČOVÁ SLOVA</vt:lpstr>
      <vt:lpstr>ODBORNÉ PUBLIKACE VÝTAH</vt:lpstr>
      <vt:lpstr>Činnostní učení</vt:lpstr>
      <vt:lpstr>Činnostní učení - Citáty</vt:lpstr>
      <vt:lpstr>ÚKOL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21</cp:revision>
  <dcterms:created xsi:type="dcterms:W3CDTF">2011-10-14T09:00:52Z</dcterms:created>
  <dcterms:modified xsi:type="dcterms:W3CDTF">2013-02-06T20:57:35Z</dcterms:modified>
</cp:coreProperties>
</file>