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57" y="25121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34767" y="981273"/>
            <a:ext cx="7222194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ČESKÝ JAZYK</a:t>
            </a:r>
          </a:p>
          <a:p>
            <a:r>
              <a:rPr lang="cs-CZ" dirty="0" smtClean="0"/>
              <a:t>ROČNÍK: 7. ROČNÍK</a:t>
            </a:r>
          </a:p>
          <a:p>
            <a:r>
              <a:rPr lang="cs-CZ" dirty="0" smtClean="0"/>
              <a:t>TÉMA: KOMUNIKACE A SLOH I.</a:t>
            </a:r>
          </a:p>
          <a:p>
            <a:r>
              <a:rPr lang="cs-CZ" dirty="0" smtClean="0"/>
              <a:t>AUTOR: Mgr. Kateřina Mládková</a:t>
            </a:r>
          </a:p>
          <a:p>
            <a:r>
              <a:rPr lang="cs-CZ" dirty="0" smtClean="0"/>
              <a:t>DATUM VYTVOŘENÍ: 3. 12.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VY_32_INOVACE_34_KM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1068" y="908720"/>
            <a:ext cx="798327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Anotace:</a:t>
            </a:r>
          </a:p>
          <a:p>
            <a:r>
              <a:rPr lang="cs-CZ" b="1" dirty="0" smtClean="0"/>
              <a:t>Cílová skupina: Prezentace určena pro žáky 7. ročníku</a:t>
            </a:r>
          </a:p>
          <a:p>
            <a:r>
              <a:rPr lang="cs-CZ" b="1" dirty="0" smtClean="0"/>
              <a:t>Téma: Komunikace a sloh I.</a:t>
            </a:r>
          </a:p>
          <a:p>
            <a:r>
              <a:rPr lang="cs-CZ" b="1" dirty="0" smtClean="0"/>
              <a:t>Cíl: Procvičování jazykových prostředků. Řečnická cvičení.</a:t>
            </a:r>
          </a:p>
          <a:p>
            <a:r>
              <a:rPr lang="cs-CZ" b="1" dirty="0" smtClean="0"/>
              <a:t>Pomůcky: psací potřeby, pracovní listy, školní sešit</a:t>
            </a:r>
          </a:p>
          <a:p>
            <a:r>
              <a:rPr lang="cs-CZ" b="1" dirty="0" smtClean="0"/>
              <a:t>Pilotáž: Žáci aktivně užívají různých jazykových prostředků,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učí se komunikovat a uplatňovat mluvené a psané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projevy.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15614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27584" y="1196752"/>
            <a:ext cx="7125112" cy="4699509"/>
          </a:xfrm>
        </p:spPr>
        <p:txBody>
          <a:bodyPr>
            <a:no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Neobvyklá slovní spojení </a:t>
            </a:r>
            <a:r>
              <a:rPr lang="cs-CZ" sz="2000" b="1" dirty="0" smtClean="0"/>
              <a:t>– krajina se zeleně prosvětlí, rozlitá rovina</a:t>
            </a:r>
          </a:p>
          <a:p>
            <a:r>
              <a:rPr lang="cs-CZ" sz="2400" b="1" dirty="0" smtClean="0">
                <a:solidFill>
                  <a:srgbClr val="002060"/>
                </a:solidFill>
                <a:latin typeface="Comic Sans MS" pitchFamily="66" charset="0"/>
              </a:rPr>
              <a:t>Slova citově zabarvená </a:t>
            </a:r>
            <a:r>
              <a:rPr lang="cs-CZ" sz="2000" b="1" dirty="0" smtClean="0"/>
              <a:t>– můj milý domečku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Metafora</a:t>
            </a:r>
            <a:r>
              <a:rPr lang="cs-CZ" sz="2000" b="1" dirty="0" smtClean="0"/>
              <a:t> – pršelo listí, les otázek, modrý kabát Země, louka plná sluníček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Přirovnání</a:t>
            </a:r>
            <a:r>
              <a:rPr lang="cs-CZ" sz="2000" b="1" dirty="0" smtClean="0"/>
              <a:t> – ve vzduchu poletují sněhové vločky jako bílí motýli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Personifikace</a:t>
            </a:r>
            <a:r>
              <a:rPr lang="cs-CZ" sz="2000" b="1" dirty="0" smtClean="0"/>
              <a:t> – stromy zašeptaly, řeka přiběhne do údolí, dveře vrzaly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Epiteton</a:t>
            </a:r>
            <a:r>
              <a:rPr lang="cs-CZ" sz="2000" b="1" dirty="0" smtClean="0"/>
              <a:t> (básnický přívlastek) – rozsvícená zelená louka, stříbrné šplíchání vody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Metonymie</a:t>
            </a:r>
            <a:r>
              <a:rPr lang="cs-CZ" sz="2000" b="1" dirty="0" smtClean="0"/>
              <a:t> – uplynulo několik jar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Dějová slovesa </a:t>
            </a:r>
            <a:r>
              <a:rPr lang="cs-CZ" sz="2000" b="1" dirty="0" smtClean="0"/>
              <a:t>– šumí, žbluňká, kouzlí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13318" y="263530"/>
            <a:ext cx="1614545" cy="5232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LÍČENÍ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59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28800" y="188640"/>
            <a:ext cx="7125113" cy="924475"/>
          </a:xfrm>
        </p:spPr>
        <p:txBody>
          <a:bodyPr/>
          <a:lstStyle/>
          <a:p>
            <a:r>
              <a:rPr lang="cs-CZ" sz="2800" b="1" dirty="0" smtClean="0"/>
              <a:t>Pracovní list – hrajeme si se slovy 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1919913"/>
            <a:ext cx="7125112" cy="4051437"/>
          </a:xfrm>
        </p:spPr>
        <p:txBody>
          <a:bodyPr/>
          <a:lstStyle/>
          <a:p>
            <a:pPr marL="0" indent="0">
              <a:buNone/>
            </a:pPr>
            <a:r>
              <a:rPr lang="cs-CZ" sz="2800" b="1" dirty="0" smtClean="0">
                <a:latin typeface="Comic Sans MS" pitchFamily="66" charset="0"/>
              </a:rPr>
              <a:t>havran – </a:t>
            </a:r>
            <a:r>
              <a:rPr lang="cs-CZ" sz="2800" b="1" dirty="0" err="1" smtClean="0">
                <a:latin typeface="Comic Sans MS" pitchFamily="66" charset="0"/>
              </a:rPr>
              <a:t>havranit</a:t>
            </a:r>
            <a:r>
              <a:rPr lang="cs-CZ" sz="2800" b="1" dirty="0" smtClean="0">
                <a:latin typeface="Comic Sans MS" pitchFamily="66" charset="0"/>
              </a:rPr>
              <a:t> </a:t>
            </a:r>
          </a:p>
          <a:p>
            <a:pPr marL="0" indent="0">
              <a:buNone/>
            </a:pPr>
            <a:r>
              <a:rPr lang="cs-CZ" sz="2400" b="1" dirty="0" smtClean="0"/>
              <a:t>Zkuste vylíčit krajinu, v níž se to havraní. Pokuste se zachytit pocity člověka, v němž se to havraní.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sz="2400" b="1" dirty="0" smtClean="0"/>
              <a:t>Obměna:      </a:t>
            </a:r>
            <a:r>
              <a:rPr lang="cs-CZ" sz="2800" b="1" dirty="0" smtClean="0">
                <a:latin typeface="Comic Sans MS" pitchFamily="66" charset="0"/>
              </a:rPr>
              <a:t>křídlo – </a:t>
            </a:r>
            <a:r>
              <a:rPr lang="cs-CZ" sz="2800" b="1" dirty="0" err="1" smtClean="0">
                <a:latin typeface="Comic Sans MS" pitchFamily="66" charset="0"/>
              </a:rPr>
              <a:t>křídlit</a:t>
            </a:r>
            <a:r>
              <a:rPr lang="cs-CZ" sz="2800" b="1" dirty="0" smtClean="0">
                <a:latin typeface="Comic Sans MS" pitchFamily="66" charset="0"/>
              </a:rPr>
              <a:t>                </a:t>
            </a:r>
          </a:p>
          <a:p>
            <a:pPr marL="0" indent="0">
              <a:buNone/>
            </a:pPr>
            <a:r>
              <a:rPr lang="cs-CZ" sz="2800" b="1" dirty="0">
                <a:latin typeface="Comic Sans MS" pitchFamily="66" charset="0"/>
              </a:rPr>
              <a:t> </a:t>
            </a:r>
            <a:r>
              <a:rPr lang="cs-CZ" sz="2800" b="1" dirty="0" smtClean="0">
                <a:latin typeface="Comic Sans MS" pitchFamily="66" charset="0"/>
              </a:rPr>
              <a:t>             pavouk – </a:t>
            </a:r>
            <a:r>
              <a:rPr lang="cs-CZ" sz="2800" b="1" dirty="0" err="1" smtClean="0">
                <a:latin typeface="Comic Sans MS" pitchFamily="66" charset="0"/>
              </a:rPr>
              <a:t>pavoučit</a:t>
            </a:r>
            <a:r>
              <a:rPr lang="cs-CZ" sz="2800" b="1" dirty="0" smtClean="0">
                <a:latin typeface="Comic Sans MS" pitchFamily="66" charset="0"/>
              </a:rPr>
              <a:t> </a:t>
            </a:r>
          </a:p>
          <a:p>
            <a:pPr marL="0" indent="0">
              <a:buNone/>
            </a:pPr>
            <a:r>
              <a:rPr lang="cs-CZ" sz="2800" b="1" dirty="0">
                <a:latin typeface="Comic Sans MS" pitchFamily="66" charset="0"/>
              </a:rPr>
              <a:t> </a:t>
            </a:r>
            <a:r>
              <a:rPr lang="cs-CZ" sz="2800" b="1" dirty="0" smtClean="0">
                <a:latin typeface="Comic Sans MS" pitchFamily="66" charset="0"/>
              </a:rPr>
              <a:t>             med - </a:t>
            </a:r>
            <a:r>
              <a:rPr lang="cs-CZ" sz="2800" b="1" dirty="0" err="1" smtClean="0">
                <a:latin typeface="Comic Sans MS" pitchFamily="66" charset="0"/>
              </a:rPr>
              <a:t>medit</a:t>
            </a:r>
            <a:endParaRPr lang="cs-CZ" sz="2800" b="1" dirty="0" smtClean="0">
              <a:latin typeface="Comic Sans MS" pitchFamily="66" charset="0"/>
            </a:endParaRPr>
          </a:p>
          <a:p>
            <a:pPr marL="0" indent="0">
              <a:buNone/>
            </a:pPr>
            <a:endParaRPr lang="cs-CZ" b="1" dirty="0"/>
          </a:p>
        </p:txBody>
      </p:sp>
      <p:sp>
        <p:nvSpPr>
          <p:cNvPr id="4" name="Veselý obličej 3"/>
          <p:cNvSpPr/>
          <p:nvPr/>
        </p:nvSpPr>
        <p:spPr>
          <a:xfrm>
            <a:off x="514400" y="1484784"/>
            <a:ext cx="914400" cy="914400"/>
          </a:xfrm>
          <a:prstGeom prst="smileyFace">
            <a:avLst/>
          </a:prstGeom>
          <a:solidFill>
            <a:srgbClr val="FFC0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eselý obličej 4"/>
          <p:cNvSpPr/>
          <p:nvPr/>
        </p:nvSpPr>
        <p:spPr>
          <a:xfrm>
            <a:off x="514400" y="3945632"/>
            <a:ext cx="914400" cy="914400"/>
          </a:xfrm>
          <a:prstGeom prst="smileyFace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295822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891150" cy="1267543"/>
          </a:xfrm>
        </p:spPr>
        <p:txBody>
          <a:bodyPr/>
          <a:lstStyle/>
          <a:p>
            <a:r>
              <a:rPr lang="cs-CZ" b="1" dirty="0" smtClean="0"/>
              <a:t>                  Pracovní list</a:t>
            </a:r>
            <a:br>
              <a:rPr lang="cs-CZ" b="1" dirty="0" smtClean="0"/>
            </a:br>
            <a:r>
              <a:rPr lang="cs-CZ" b="1" dirty="0" smtClean="0"/>
              <a:t> – jazykové prostředky na obrázku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1719567"/>
            <a:ext cx="7125112" cy="405143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dirty="0" smtClean="0"/>
              <a:t>Vyjmenujte vhodné jazykové prostředky, které použijete při líčení krajiny: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Básnické přívlastky (epiteta)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Personifikace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Obrazná pojmenování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Přirovnání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Metafory </a:t>
            </a:r>
            <a:endParaRPr lang="cs-CZ" sz="28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179512" y="1700808"/>
            <a:ext cx="914400" cy="914400"/>
          </a:xfrm>
          <a:prstGeom prst="smileyFace">
            <a:avLst/>
          </a:prstGeom>
          <a:solidFill>
            <a:srgbClr val="00206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42856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ZS SLOVAN\AppData\Local\Microsoft\Windows\Temporary Internet Files\Content.IE5\MQ3ATL6I\MP90044232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629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ZS SLOVAN\AppData\Local\Microsoft\Windows\Temporary Internet Files\Content.IE5\M8GBWBH1\MP90042766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914400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628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125113" cy="924475"/>
          </a:xfrm>
        </p:spPr>
        <p:txBody>
          <a:bodyPr/>
          <a:lstStyle/>
          <a:p>
            <a:r>
              <a:rPr lang="cs-CZ" b="1" dirty="0" smtClean="0"/>
              <a:t>             Pracovní list </a:t>
            </a:r>
            <a:br>
              <a:rPr lang="cs-CZ" b="1" dirty="0" smtClean="0"/>
            </a:br>
            <a:r>
              <a:rPr lang="cs-CZ" b="1" dirty="0" smtClean="0"/>
              <a:t>   Inspirace větou, výrokem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628800"/>
            <a:ext cx="7125112" cy="4051437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smtClean="0"/>
              <a:t>Častý výrok, známý z literatury i filmu. Zkuste tuto větu zakomponovat do příběhu. Text napište v časovém limitu  15 minut. Prezentace mluveného slova jako řečnické cvičení.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</a:t>
            </a:r>
            <a:r>
              <a:rPr lang="cs-CZ" sz="3600" b="1" dirty="0" smtClean="0">
                <a:solidFill>
                  <a:srgbClr val="FFC000"/>
                </a:solidFill>
                <a:latin typeface="Comic Sans MS" pitchFamily="66" charset="0"/>
              </a:rPr>
              <a:t>Takhle to dál nejde, pánové!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323528" y="2060848"/>
            <a:ext cx="914400" cy="914400"/>
          </a:xfrm>
          <a:prstGeom prst="smileyFace">
            <a:avLst/>
          </a:prstGeom>
          <a:solidFill>
            <a:srgbClr val="FFC0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30137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0473" y="116632"/>
            <a:ext cx="5976664" cy="924475"/>
          </a:xfrm>
        </p:spPr>
        <p:txBody>
          <a:bodyPr/>
          <a:lstStyle/>
          <a:p>
            <a:r>
              <a:rPr lang="cs-CZ" b="1" dirty="0" smtClean="0"/>
              <a:t>      Pracovní list - rčení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429513"/>
            <a:ext cx="7125112" cy="40514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>
                <a:latin typeface="+mj-lt"/>
              </a:rPr>
              <a:t>Doplňte chybějící slova do rčení, která   vystihují lidskou povahu, Které vlastnosti vyjadřují?</a:t>
            </a:r>
          </a:p>
          <a:p>
            <a:pPr marL="0" indent="0">
              <a:buNone/>
            </a:pPr>
            <a:endParaRPr lang="cs-CZ" sz="2000" b="1" dirty="0" smtClean="0">
              <a:latin typeface="+mj-lt"/>
            </a:endParaRPr>
          </a:p>
          <a:p>
            <a:r>
              <a:rPr lang="cs-CZ" sz="2000" b="1" dirty="0" smtClean="0">
                <a:latin typeface="+mj-lt"/>
              </a:rPr>
              <a:t>Co na -----------, to na jazyku.</a:t>
            </a:r>
          </a:p>
          <a:p>
            <a:r>
              <a:rPr lang="cs-CZ" sz="2000" b="1" dirty="0" smtClean="0">
                <a:latin typeface="+mj-lt"/>
              </a:rPr>
              <a:t>Ani ------------- neublíží.</a:t>
            </a:r>
          </a:p>
          <a:p>
            <a:r>
              <a:rPr lang="cs-CZ" sz="2000" b="1" dirty="0" smtClean="0">
                <a:latin typeface="+mj-lt"/>
              </a:rPr>
              <a:t>Nechal by na sobě -------------- štípat.</a:t>
            </a:r>
          </a:p>
          <a:p>
            <a:r>
              <a:rPr lang="cs-CZ" sz="2000" b="1" dirty="0" smtClean="0">
                <a:latin typeface="+mj-lt"/>
              </a:rPr>
              <a:t>Nechává si otevřená zadní ------------.</a:t>
            </a:r>
          </a:p>
          <a:p>
            <a:r>
              <a:rPr lang="cs-CZ" sz="2000" b="1" dirty="0" smtClean="0">
                <a:latin typeface="+mj-lt"/>
              </a:rPr>
              <a:t>Z každého si dělá ----------------------.</a:t>
            </a:r>
            <a:endParaRPr lang="cs-CZ" sz="2000" b="1" dirty="0">
              <a:latin typeface="+mj-lt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323528" y="1365920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Users\ZS SLOVAN\AppData\Local\Microsoft\Windows\Temporary Internet Files\Content.IE5\Q2TO0XTT\MC90043617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080222"/>
            <a:ext cx="1828572" cy="1777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8807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53952" y="188640"/>
            <a:ext cx="6667913" cy="924475"/>
          </a:xfrm>
        </p:spPr>
        <p:txBody>
          <a:bodyPr/>
          <a:lstStyle/>
          <a:p>
            <a:r>
              <a:rPr lang="cs-CZ" b="1" dirty="0" smtClean="0"/>
              <a:t>      Pracovní listy - rčení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1606708"/>
            <a:ext cx="7125112" cy="405143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b="1" dirty="0" smtClean="0"/>
              <a:t>Opravte chyby ve rčení a vyjádřete významy vlastními slovy:</a:t>
            </a:r>
          </a:p>
          <a:p>
            <a:pPr marL="0" indent="0">
              <a:buNone/>
            </a:pPr>
            <a:endParaRPr lang="cs-CZ" sz="2000" b="1" dirty="0" smtClean="0"/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Přilož paži k dílu.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Není ani krab, ani rak.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Má srdce na levém místě.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Bere si to příliš k žaludku.</a:t>
            </a:r>
          </a:p>
          <a:p>
            <a:r>
              <a:rPr lang="cs-CZ" sz="2800" b="1" dirty="0" smtClean="0">
                <a:solidFill>
                  <a:srgbClr val="002060"/>
                </a:solidFill>
                <a:latin typeface="Comic Sans MS" pitchFamily="66" charset="0"/>
              </a:rPr>
              <a:t>Má obě nohy pravé.</a:t>
            </a:r>
            <a:endParaRPr lang="cs-CZ" sz="28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539552" y="1509936"/>
            <a:ext cx="914400" cy="914400"/>
          </a:xfrm>
          <a:prstGeom prst="smileyFac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02" name="Picture 6" descr="C:\Users\ZS SLOVAN\AppData\Local\Microsoft\Windows\Temporary Internet Files\Content.IE5\39IBZD7A\MP9004393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365104"/>
            <a:ext cx="2448272" cy="2232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88451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908720"/>
            <a:ext cx="31824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Vlastní tvorba</a:t>
            </a:r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134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96</TotalTime>
  <Words>415</Words>
  <Application>Microsoft Office PowerPoint</Application>
  <PresentationFormat>Předvádění na obrazovce (4:3)</PresentationFormat>
  <Paragraphs>71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Summer</vt:lpstr>
      <vt:lpstr>Prezentace aplikace PowerPoint</vt:lpstr>
      <vt:lpstr>Prezentace aplikace PowerPoint</vt:lpstr>
      <vt:lpstr>Prezentace aplikace PowerPoint</vt:lpstr>
      <vt:lpstr>Pracovní list – hrajeme si se slovy </vt:lpstr>
      <vt:lpstr>                  Pracovní list  – jazykové prostředky na obrázku</vt:lpstr>
      <vt:lpstr>Prezentace aplikace PowerPoint</vt:lpstr>
      <vt:lpstr>Prezentace aplikace PowerPoint</vt:lpstr>
      <vt:lpstr>             Pracovní list     Inspirace větou, výrokem</vt:lpstr>
      <vt:lpstr>      Pracovní list - rčení</vt:lpstr>
      <vt:lpstr>      Pracovní listy - rčení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Mládková</dc:creator>
  <cp:lastModifiedBy>ZS SLOVAN</cp:lastModifiedBy>
  <cp:revision>16</cp:revision>
  <dcterms:created xsi:type="dcterms:W3CDTF">2011-10-14T09:00:52Z</dcterms:created>
  <dcterms:modified xsi:type="dcterms:W3CDTF">2013-02-06T21:06:32Z</dcterms:modified>
</cp:coreProperties>
</file>