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9" r:id="rId4"/>
    <p:sldId id="270" r:id="rId5"/>
    <p:sldId id="271" r:id="rId6"/>
    <p:sldId id="272" r:id="rId7"/>
    <p:sldId id="275" r:id="rId8"/>
    <p:sldId id="276" r:id="rId9"/>
    <p:sldId id="277" r:id="rId10"/>
    <p:sldId id="278" r:id="rId11"/>
    <p:sldId id="279" r:id="rId12"/>
    <p:sldId id="280" r:id="rId13"/>
    <p:sldId id="273" r:id="rId14"/>
    <p:sldId id="274"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536"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Zástupný symbol pro datum 29"/>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19" name="Zástupný symbol pro zápatí 18"/>
          <p:cNvSpPr>
            <a:spLocks noGrp="1"/>
          </p:cNvSpPr>
          <p:nvPr>
            <p:ph type="ftr" sz="quarter" idx="11"/>
          </p:nvPr>
        </p:nvSpPr>
        <p:spPr/>
        <p:txBody>
          <a:bodyPr/>
          <a:lstStyle/>
          <a:p>
            <a:endParaRPr lang="cs-CZ" dirty="0"/>
          </a:p>
        </p:txBody>
      </p:sp>
      <p:sp>
        <p:nvSpPr>
          <p:cNvPr id="27" name="Zástupný symbol pro číslo snímku 26"/>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8" name="Zástupný symbol pro číslo snímku 7"/>
          <p:cNvSpPr>
            <a:spLocks noGrp="1"/>
          </p:cNvSpPr>
          <p:nvPr>
            <p:ph type="sldNum" sz="quarter" idx="11"/>
          </p:nvPr>
        </p:nvSpPr>
        <p:spPr/>
        <p:txBody>
          <a:bodyPr/>
          <a:lstStyle/>
          <a:p>
            <a:fld id="{B505A6FA-73D5-445B-953D-EFF93C22E1EC}" type="slidenum">
              <a:rPr lang="cs-CZ" smtClean="0"/>
              <a:t>‹#›</a:t>
            </a:fld>
            <a:endParaRPr lang="cs-CZ" dirty="0"/>
          </a:p>
        </p:txBody>
      </p:sp>
      <p:sp>
        <p:nvSpPr>
          <p:cNvPr id="9" name="Zástupný symbol pro zápatí 8"/>
          <p:cNvSpPr>
            <a:spLocks noGrp="1"/>
          </p:cNvSpPr>
          <p:nvPr>
            <p:ph type="ftr" sz="quarter" idx="12"/>
          </p:nvPr>
        </p:nvSpPr>
        <p:spPr/>
        <p:txBody>
          <a:bodyPr/>
          <a:lstStyle/>
          <a:p>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156448" y="6422064"/>
            <a:ext cx="762000" cy="365125"/>
          </a:xfrm>
        </p:spPr>
        <p:txBody>
          <a:bodyPr/>
          <a:lstStyle/>
          <a:p>
            <a:fld id="{B505A6FA-73D5-445B-953D-EFF93C22E1EC}" type="slidenum">
              <a:rPr lang="cs-CZ" smtClean="0"/>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dirty="0" smtClean="0"/>
              <a:t>Kliknutím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B35DD7AD-D036-49DC-B144-AC6C18C06E1C}" type="datetimeFigureOut">
              <a:rPr lang="cs-CZ" smtClean="0"/>
              <a:t>26.5.2013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B35DD7AD-D036-49DC-B144-AC6C18C06E1C}" type="datetimeFigureOut">
              <a:rPr lang="cs-CZ" smtClean="0"/>
              <a:t>26.5.2013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B505A6FA-73D5-445B-953D-EFF93C22E1EC}" type="slidenum">
              <a:rPr lang="cs-CZ" smtClean="0"/>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B35DD7AD-D036-49DC-B144-AC6C18C06E1C}" type="datetimeFigureOut">
              <a:rPr lang="cs-CZ" smtClean="0"/>
              <a:t>26.5.2013</a:t>
            </a:fld>
            <a:endParaRPr lang="cs-CZ" dirty="0"/>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dirty="0"/>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B505A6FA-73D5-445B-953D-EFF93C22E1EC}" type="slidenum">
              <a:rPr lang="cs-CZ" smtClean="0"/>
              <a:t>‹#›</a:t>
            </a:fld>
            <a:endParaRPr lang="cs-CZ"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10.pn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ČESKÝ JAZYK </a:t>
            </a:r>
          </a:p>
          <a:p>
            <a:r>
              <a:rPr lang="cs-CZ" dirty="0" smtClean="0"/>
              <a:t>ROČNÍK: 8. ROČNÍK</a:t>
            </a:r>
          </a:p>
          <a:p>
            <a:r>
              <a:rPr lang="cs-CZ" dirty="0" smtClean="0"/>
              <a:t>TÉMA: </a:t>
            </a:r>
            <a:r>
              <a:rPr lang="cs-CZ" b="1" dirty="0" smtClean="0"/>
              <a:t>ČEŠTINA HRAVĚ I.</a:t>
            </a:r>
          </a:p>
          <a:p>
            <a:r>
              <a:rPr lang="cs-CZ" dirty="0" smtClean="0"/>
              <a:t>AUTOR: Mgr. Kateřina Mládková</a:t>
            </a:r>
          </a:p>
          <a:p>
            <a:r>
              <a:rPr lang="cs-CZ" dirty="0" smtClean="0"/>
              <a:t>DATUM VYTVOŘENÍ: 22. 8. 2012</a:t>
            </a:r>
          </a:p>
          <a:p>
            <a:endParaRPr lang="cs-CZ" dirty="0" smtClean="0"/>
          </a:p>
          <a:p>
            <a:endParaRPr lang="cs-CZ" dirty="0" smtClean="0"/>
          </a:p>
          <a:p>
            <a:pPr algn="ctr"/>
            <a:r>
              <a:rPr lang="cs-CZ" sz="2800" b="1" dirty="0" smtClean="0">
                <a:solidFill>
                  <a:srgbClr val="C00000"/>
                </a:solidFill>
              </a:rPr>
              <a:t>VY_32_INOVACE_49_KM</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260648"/>
            <a:ext cx="3053868" cy="538629"/>
          </a:xfrm>
        </p:spPr>
        <p:txBody>
          <a:bodyPr>
            <a:normAutofit/>
          </a:bodyPr>
          <a:lstStyle/>
          <a:p>
            <a:r>
              <a:rPr lang="cs-CZ" sz="2000" dirty="0" smtClean="0">
                <a:solidFill>
                  <a:schemeClr val="tx1"/>
                </a:solidFill>
              </a:rPr>
              <a:t>          Anotace:</a:t>
            </a:r>
            <a:endParaRPr lang="cs-CZ" sz="2000" dirty="0">
              <a:solidFill>
                <a:schemeClr val="tx1"/>
              </a:solidFill>
            </a:endParaRPr>
          </a:p>
        </p:txBody>
      </p:sp>
      <p:sp>
        <p:nvSpPr>
          <p:cNvPr id="4" name="Zástupný symbol pro text 3"/>
          <p:cNvSpPr>
            <a:spLocks noGrp="1"/>
          </p:cNvSpPr>
          <p:nvPr>
            <p:ph type="body" sz="half" idx="2"/>
          </p:nvPr>
        </p:nvSpPr>
        <p:spPr>
          <a:xfrm>
            <a:off x="5220072" y="908720"/>
            <a:ext cx="3744416" cy="5949280"/>
          </a:xfrm>
        </p:spPr>
        <p:txBody>
          <a:bodyPr>
            <a:noAutofit/>
          </a:bodyPr>
          <a:lstStyle/>
          <a:p>
            <a:r>
              <a:rPr lang="cs-CZ" sz="2000" b="1" dirty="0" smtClean="0"/>
              <a:t>Cílová skupina:</a:t>
            </a:r>
            <a:r>
              <a:rPr lang="cs-CZ" sz="2000" dirty="0" smtClean="0"/>
              <a:t> </a:t>
            </a:r>
            <a:r>
              <a:rPr lang="cs-CZ" sz="2000" dirty="0"/>
              <a:t>8</a:t>
            </a:r>
            <a:r>
              <a:rPr lang="cs-CZ" sz="2000" dirty="0" smtClean="0"/>
              <a:t>. ročník</a:t>
            </a:r>
          </a:p>
          <a:p>
            <a:r>
              <a:rPr lang="cs-CZ" sz="2000" b="1" dirty="0" smtClean="0"/>
              <a:t>Téma: </a:t>
            </a:r>
            <a:r>
              <a:rPr lang="cs-CZ" sz="2000" dirty="0" smtClean="0"/>
              <a:t>Čeština hravě I.</a:t>
            </a:r>
          </a:p>
          <a:p>
            <a:r>
              <a:rPr lang="cs-CZ" sz="2000" b="1" dirty="0" smtClean="0"/>
              <a:t>Cíl: </a:t>
            </a:r>
            <a:r>
              <a:rPr lang="cs-CZ" sz="2000" dirty="0" smtClean="0"/>
              <a:t>Prohlubování jazykových znalostí a zdokonalování vyjadřovacích schopností hravou formou</a:t>
            </a:r>
            <a:r>
              <a:rPr lang="cs-CZ" sz="2000" b="1" dirty="0" smtClean="0"/>
              <a:t>. </a:t>
            </a:r>
          </a:p>
          <a:p>
            <a:r>
              <a:rPr lang="cs-CZ" sz="2000" b="1" dirty="0" smtClean="0"/>
              <a:t>Pomůcky:</a:t>
            </a:r>
            <a:r>
              <a:rPr lang="cs-CZ" sz="2000" dirty="0" smtClean="0"/>
              <a:t> psací potřeby, školní sešit, pracovní listy, slovníky</a:t>
            </a:r>
          </a:p>
          <a:p>
            <a:r>
              <a:rPr lang="cs-CZ" sz="2000" b="1" dirty="0" smtClean="0"/>
              <a:t>Pilotáž:</a:t>
            </a:r>
            <a:r>
              <a:rPr lang="cs-CZ" sz="2000" dirty="0" smtClean="0"/>
              <a:t> Žáci ocenili prezentaci jako pomůcku pro samostatné cvičení zájemců o český jazyk. Cvičení podávají jazykové jevy zábavnou formou. Je nutné uvážit vyspělost a potřeby jednotlivých žáků i jednotlivých tříd. Prezentaci lze použít i v nižších ročníku.</a:t>
            </a:r>
            <a:endParaRPr lang="cs-CZ" sz="2000" dirty="0"/>
          </a:p>
        </p:txBody>
      </p:sp>
      <p:sp>
        <p:nvSpPr>
          <p:cNvPr id="8" name="Zástupný symbol pro obrázek 7"/>
          <p:cNvSpPr>
            <a:spLocks noGrp="1"/>
          </p:cNvSpPr>
          <p:nvPr>
            <p:ph type="pic" idx="1"/>
          </p:nvPr>
        </p:nvSpPr>
        <p:spPr>
          <a:xfrm>
            <a:off x="1331640" y="1700808"/>
            <a:ext cx="2664296" cy="2160240"/>
          </a:xfrm>
        </p:spPr>
      </p:sp>
      <p:pic>
        <p:nvPicPr>
          <p:cNvPr id="1036" name="Picture 12" descr="C:\Users\ZS SLOVAN\AppData\Local\Microsoft\Windows\Temporary Internet Files\Content.IE5\L64688HW\MP90042258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556792"/>
            <a:ext cx="4806240" cy="352839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79512" y="5517232"/>
            <a:ext cx="4575552" cy="1123712"/>
          </a:xfrm>
          <a:prstGeom prst="roundRect">
            <a:avLst/>
          </a:prstGeom>
          <a:scene3d>
            <a:camera prst="perspectiveRelaxed"/>
            <a:lightRig rig="threePt" dir="t"/>
          </a:scene3d>
        </p:spPr>
        <p:style>
          <a:lnRef idx="1">
            <a:schemeClr val="accent3"/>
          </a:lnRef>
          <a:fillRef idx="2">
            <a:schemeClr val="accent3"/>
          </a:fillRef>
          <a:effectRef idx="1">
            <a:schemeClr val="accent3"/>
          </a:effectRef>
          <a:fontRef idx="minor">
            <a:schemeClr val="dk1"/>
          </a:fontRef>
        </p:style>
        <p:txBody>
          <a:bodyPr wrap="none" rtlCol="0">
            <a:spAutoFit/>
          </a:bodyPr>
          <a:lstStyle/>
          <a:p>
            <a:r>
              <a:rPr lang="cs-CZ" sz="2000" b="1" dirty="0" smtClean="0"/>
              <a:t>Práce žáků: PC, školní sešit</a:t>
            </a:r>
          </a:p>
          <a:p>
            <a:r>
              <a:rPr lang="cs-CZ" sz="2000" b="1" dirty="0" smtClean="0"/>
              <a:t>Vyplňování pracovních listů </a:t>
            </a:r>
          </a:p>
          <a:p>
            <a:r>
              <a:rPr lang="cs-CZ" sz="2000" b="1" dirty="0" smtClean="0"/>
              <a:t>Činnostní učení jednotlivců i skupin</a:t>
            </a:r>
            <a:endParaRPr lang="cs-CZ" sz="2000" b="1" dirty="0"/>
          </a:p>
        </p:txBody>
      </p:sp>
    </p:spTree>
    <p:extLst>
      <p:ext uri="{BB962C8B-B14F-4D97-AF65-F5344CB8AC3E}">
        <p14:creationId xmlns:p14="http://schemas.microsoft.com/office/powerpoint/2010/main" val="285838414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ástupný symbol pro text 6"/>
          <p:cNvSpPr>
            <a:spLocks noGrp="1"/>
          </p:cNvSpPr>
          <p:nvPr>
            <p:ph type="body" idx="2"/>
          </p:nvPr>
        </p:nvSpPr>
        <p:spPr>
          <a:xfrm>
            <a:off x="467544" y="188640"/>
            <a:ext cx="6696744" cy="1823120"/>
          </a:xfrm>
        </p:spPr>
        <p:style>
          <a:lnRef idx="1">
            <a:schemeClr val="accent4"/>
          </a:lnRef>
          <a:fillRef idx="3">
            <a:schemeClr val="accent4"/>
          </a:fillRef>
          <a:effectRef idx="2">
            <a:schemeClr val="accent4"/>
          </a:effectRef>
          <a:fontRef idx="minor">
            <a:schemeClr val="lt1"/>
          </a:fontRef>
        </p:style>
        <p:txBody>
          <a:bodyPr>
            <a:noAutofit/>
          </a:bodyPr>
          <a:lstStyle/>
          <a:p>
            <a:r>
              <a:rPr lang="cs-CZ" sz="2800" b="1" dirty="0" smtClean="0"/>
              <a:t>Určete, kdy jde o větu jednoduchou (J)</a:t>
            </a:r>
          </a:p>
          <a:p>
            <a:r>
              <a:rPr lang="cs-CZ" sz="2800" b="1" dirty="0" smtClean="0"/>
              <a:t>a kdy o souvětí (S). Vyhledejte spojky. Které slovní druhy nejsou v ukázce zastoupeny.</a:t>
            </a:r>
            <a:endParaRPr lang="cs-CZ" sz="2800" b="1" dirty="0"/>
          </a:p>
        </p:txBody>
      </p:sp>
      <p:sp>
        <p:nvSpPr>
          <p:cNvPr id="6" name="Zástupný symbol pro obsah 5"/>
          <p:cNvSpPr>
            <a:spLocks noGrp="1"/>
          </p:cNvSpPr>
          <p:nvPr>
            <p:ph sz="half" idx="1"/>
          </p:nvPr>
        </p:nvSpPr>
        <p:spPr>
          <a:xfrm>
            <a:off x="395536" y="2158978"/>
            <a:ext cx="7211144" cy="4688160"/>
          </a:xfrm>
        </p:spPr>
        <p:txBody>
          <a:bodyPr>
            <a:normAutofit fontScale="92500"/>
          </a:bodyPr>
          <a:lstStyle/>
          <a:p>
            <a:pPr marL="36576" indent="0">
              <a:buNone/>
            </a:pPr>
            <a:r>
              <a:rPr lang="cs-CZ" dirty="0" smtClean="0"/>
              <a:t>V malé chaloupce žila vdova Krejcárková se synem Honzou. Honza už byl velký, ale přitom byl velice líný. Celé dny se válel za kamny, jen občas přinesl matce vodu nebo naštípal dříví. Tak žil celé roky v klidu a pohodlí. Jednou ale přišla matka domů a vypravovala Honzovi, že se ztratila královská princezna. Takže se všichni muži v království vyzývají, aby se pokusili princeznu najít. Jako odměna byla stanovena polovina království.</a:t>
            </a:r>
          </a:p>
          <a:p>
            <a:pPr marL="36576" indent="0">
              <a:buNone/>
            </a:pPr>
            <a:r>
              <a:rPr lang="cs-CZ" dirty="0" smtClean="0"/>
              <a:t>                                              (Podle J. Lady)</a:t>
            </a:r>
            <a:endParaRPr lang="cs-CZ" dirty="0"/>
          </a:p>
        </p:txBody>
      </p:sp>
      <p:pic>
        <p:nvPicPr>
          <p:cNvPr id="4102" name="Picture 6" descr="C:\Users\ZS SLOVAN\AppData\Local\Microsoft\Windows\Temporary Internet Files\Content.IE5\O9Y0Y4A7\MC900412426[1].wmf"/>
          <p:cNvPicPr>
            <a:picLocks noChangeAspect="1" noChangeArrowheads="1"/>
          </p:cNvPicPr>
          <p:nvPr/>
        </p:nvPicPr>
        <p:blipFill>
          <a:blip r:embed="rId2" cstate="print">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73505" y="404664"/>
            <a:ext cx="2199992" cy="2918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02888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Činnostní učení na rychlost</a:t>
            </a:r>
            <a:endParaRPr lang="cs-CZ" dirty="0"/>
          </a:p>
        </p:txBody>
      </p:sp>
      <p:sp>
        <p:nvSpPr>
          <p:cNvPr id="6" name="Zástupný symbol pro obsah 5"/>
          <p:cNvSpPr>
            <a:spLocks noGrp="1"/>
          </p:cNvSpPr>
          <p:nvPr>
            <p:ph idx="1"/>
          </p:nvPr>
        </p:nvSpPr>
        <p:spPr/>
        <p:txBody>
          <a:bodyPr/>
          <a:lstStyle/>
          <a:p>
            <a:r>
              <a:rPr lang="cs-CZ" b="1" dirty="0" smtClean="0">
                <a:solidFill>
                  <a:srgbClr val="FF0000"/>
                </a:solidFill>
              </a:rPr>
              <a:t>Co nepatří na řádek?</a:t>
            </a:r>
          </a:p>
          <a:p>
            <a:pPr marL="550926" indent="-514350">
              <a:buAutoNum type="alphaLcParenR"/>
            </a:pPr>
            <a:r>
              <a:rPr lang="cs-CZ" b="1" dirty="0" smtClean="0"/>
              <a:t>dveře vrzaly, řeka přiběhne, modrý kabát země, listy šuměly</a:t>
            </a:r>
          </a:p>
          <a:p>
            <a:pPr marL="550926" indent="-514350">
              <a:buAutoNum type="alphaLcParenR"/>
            </a:pPr>
            <a:r>
              <a:rPr lang="cs-CZ" b="1" dirty="0" smtClean="0"/>
              <a:t>žhavá koule, mluvící krabice, září jako slunce, bílý koberec</a:t>
            </a:r>
          </a:p>
          <a:p>
            <a:pPr marL="550926" indent="-514350">
              <a:buAutoNum type="alphaLcParenR"/>
            </a:pPr>
            <a:r>
              <a:rPr lang="cs-CZ" b="1" dirty="0" smtClean="0"/>
              <a:t>dveře, uhlí, šaty, brýle</a:t>
            </a:r>
          </a:p>
          <a:p>
            <a:pPr marL="550926" indent="-514350">
              <a:buAutoNum type="alphaLcParenR"/>
            </a:pPr>
            <a:r>
              <a:rPr lang="cs-CZ" b="1" dirty="0" smtClean="0"/>
              <a:t>hmyz, lid, </a:t>
            </a:r>
            <a:r>
              <a:rPr lang="cs-CZ" b="1" dirty="0"/>
              <a:t>P</a:t>
            </a:r>
            <a:r>
              <a:rPr lang="cs-CZ" b="1" dirty="0" smtClean="0"/>
              <a:t>ardubice, nábytek</a:t>
            </a:r>
            <a:endParaRPr lang="cs-CZ" b="1" dirty="0"/>
          </a:p>
        </p:txBody>
      </p:sp>
    </p:spTree>
    <p:extLst>
      <p:ext uri="{BB962C8B-B14F-4D97-AF65-F5344CB8AC3E}">
        <p14:creationId xmlns:p14="http://schemas.microsoft.com/office/powerpoint/2010/main" val="359745955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Jak se řekne česky?</a:t>
            </a:r>
            <a:endParaRPr lang="cs-CZ" dirty="0"/>
          </a:p>
        </p:txBody>
      </p:sp>
      <p:sp>
        <p:nvSpPr>
          <p:cNvPr id="3" name="Zástupný symbol pro obsah 2"/>
          <p:cNvSpPr>
            <a:spLocks noGrp="1"/>
          </p:cNvSpPr>
          <p:nvPr>
            <p:ph idx="1"/>
          </p:nvPr>
        </p:nvSpPr>
        <p:spPr/>
        <p:txBody>
          <a:bodyPr>
            <a:normAutofit/>
          </a:bodyPr>
          <a:lstStyle/>
          <a:p>
            <a:r>
              <a:rPr lang="cs-CZ" sz="3600" b="1" dirty="0" smtClean="0"/>
              <a:t>prolog</a:t>
            </a:r>
          </a:p>
          <a:p>
            <a:r>
              <a:rPr lang="cs-CZ" sz="3600" b="1" dirty="0" smtClean="0"/>
              <a:t>libreto</a:t>
            </a:r>
          </a:p>
          <a:p>
            <a:r>
              <a:rPr lang="cs-CZ" sz="3600" b="1" dirty="0" smtClean="0"/>
              <a:t>komedie</a:t>
            </a:r>
          </a:p>
          <a:p>
            <a:r>
              <a:rPr lang="cs-CZ" sz="3600" b="1" dirty="0" smtClean="0"/>
              <a:t>privátní</a:t>
            </a:r>
          </a:p>
          <a:p>
            <a:r>
              <a:rPr lang="cs-CZ" sz="3600" b="1" dirty="0" smtClean="0"/>
              <a:t>experiment</a:t>
            </a:r>
          </a:p>
          <a:p>
            <a:r>
              <a:rPr lang="cs-CZ" sz="3600" b="1" dirty="0" smtClean="0"/>
              <a:t>absence</a:t>
            </a:r>
            <a:endParaRPr lang="cs-CZ" sz="3600" b="1" dirty="0"/>
          </a:p>
        </p:txBody>
      </p:sp>
      <p:pic>
        <p:nvPicPr>
          <p:cNvPr id="5122" name="Picture 2" descr="C:\Users\ZS SLOVAN\AppData\Local\Microsoft\Windows\Temporary Internet Files\Content.IE5\0L0J39M2\MP900341468[1].jpg"/>
          <p:cNvPicPr>
            <a:picLocks noChangeAspect="1" noChangeArrowheads="1"/>
          </p:cNvPicPr>
          <p:nvPr/>
        </p:nvPicPr>
        <p:blipFill>
          <a:blip r:embed="rId2">
            <a:duotone>
              <a:schemeClr val="accent4">
                <a:shade val="45000"/>
                <a:satMod val="135000"/>
              </a:schemeClr>
              <a:prstClr val="white"/>
            </a:duotone>
            <a:extLst>
              <a:ext uri="{BEBA8EAE-BF5A-486C-A8C5-ECC9F3942E4B}">
                <a14:imgProps xmlns:a14="http://schemas.microsoft.com/office/drawing/2010/main">
                  <a14:imgLayer r:embed="rId3">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4572000" y="2276872"/>
            <a:ext cx="3657600" cy="26090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09020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Přidejte správné substantivum:</a:t>
            </a:r>
            <a:endParaRPr lang="cs-CZ" dirty="0"/>
          </a:p>
        </p:txBody>
      </p:sp>
      <p:sp>
        <p:nvSpPr>
          <p:cNvPr id="3" name="Zástupný symbol pro obsah 2"/>
          <p:cNvSpPr>
            <a:spLocks noGrp="1"/>
          </p:cNvSpPr>
          <p:nvPr>
            <p:ph idx="1"/>
          </p:nvPr>
        </p:nvSpPr>
        <p:spPr/>
        <p:txBody>
          <a:bodyPr>
            <a:normAutofit/>
          </a:bodyPr>
          <a:lstStyle/>
          <a:p>
            <a:r>
              <a:rPr lang="cs-CZ" sz="4400" b="1" dirty="0" smtClean="0"/>
              <a:t>hraný</a:t>
            </a:r>
          </a:p>
          <a:p>
            <a:r>
              <a:rPr lang="cs-CZ" sz="4400" b="1" dirty="0" smtClean="0"/>
              <a:t>hravý</a:t>
            </a:r>
          </a:p>
          <a:p>
            <a:r>
              <a:rPr lang="cs-CZ" sz="4400" b="1" dirty="0" smtClean="0"/>
              <a:t>hrající</a:t>
            </a:r>
          </a:p>
          <a:p>
            <a:r>
              <a:rPr lang="cs-CZ" sz="4400" b="1" dirty="0" smtClean="0"/>
              <a:t>hráčský</a:t>
            </a:r>
            <a:endParaRPr lang="cs-CZ" sz="4400" b="1" dirty="0"/>
          </a:p>
        </p:txBody>
      </p:sp>
      <p:pic>
        <p:nvPicPr>
          <p:cNvPr id="6149" name="Picture 5" descr="C:\Users\ZS SLOVAN\AppData\Local\Microsoft\Windows\Temporary Internet Files\Content.IE5\I1PRYHK7\MP90040009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23808" y="1556792"/>
            <a:ext cx="2081784" cy="31211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2469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6563072" cy="922114"/>
          </a:xfrm>
        </p:spPr>
        <p:txBody>
          <a:bodyPr/>
          <a:lstStyle/>
          <a:p>
            <a:r>
              <a:rPr lang="cs-CZ" dirty="0" smtClean="0"/>
              <a:t>Doplň vhodná slovesa:</a:t>
            </a:r>
            <a:endParaRPr lang="cs-CZ" dirty="0"/>
          </a:p>
        </p:txBody>
      </p:sp>
      <p:sp>
        <p:nvSpPr>
          <p:cNvPr id="3" name="Zástupný symbol pro obsah 2"/>
          <p:cNvSpPr>
            <a:spLocks noGrp="1"/>
          </p:cNvSpPr>
          <p:nvPr>
            <p:ph idx="1"/>
          </p:nvPr>
        </p:nvSpPr>
        <p:spPr/>
        <p:txBody>
          <a:bodyPr>
            <a:normAutofit/>
          </a:bodyPr>
          <a:lstStyle/>
          <a:p>
            <a:r>
              <a:rPr lang="cs-CZ" sz="4000" b="1" dirty="0" smtClean="0"/>
              <a:t>_______jako na koni</a:t>
            </a:r>
          </a:p>
          <a:p>
            <a:r>
              <a:rPr lang="cs-CZ" sz="4000" b="1" dirty="0" smtClean="0"/>
              <a:t>_______jako straka</a:t>
            </a:r>
          </a:p>
          <a:p>
            <a:r>
              <a:rPr lang="cs-CZ" sz="4000" b="1" dirty="0" smtClean="0"/>
              <a:t>_______jako hrob</a:t>
            </a:r>
          </a:p>
          <a:p>
            <a:r>
              <a:rPr lang="cs-CZ" sz="4000" b="1" dirty="0" smtClean="0"/>
              <a:t>_______jako když tiskne</a:t>
            </a:r>
            <a:endParaRPr lang="cs-CZ" sz="4000" b="1" dirty="0"/>
          </a:p>
        </p:txBody>
      </p:sp>
    </p:spTree>
    <p:extLst>
      <p:ext uri="{BB962C8B-B14F-4D97-AF65-F5344CB8AC3E}">
        <p14:creationId xmlns:p14="http://schemas.microsoft.com/office/powerpoint/2010/main" val="301263750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260648"/>
            <a:ext cx="6120680" cy="940966"/>
          </a:xfrm>
        </p:spPr>
        <p:txBody>
          <a:bodyPr>
            <a:normAutofit/>
          </a:bodyPr>
          <a:lstStyle/>
          <a:p>
            <a:r>
              <a:rPr lang="cs-CZ" dirty="0" smtClean="0"/>
              <a:t>Užij výrazy ve větách:</a:t>
            </a:r>
            <a:endParaRPr lang="cs-CZ" dirty="0"/>
          </a:p>
        </p:txBody>
      </p:sp>
      <p:sp>
        <p:nvSpPr>
          <p:cNvPr id="3" name="Zástupný symbol pro obsah 2"/>
          <p:cNvSpPr>
            <a:spLocks noGrp="1"/>
          </p:cNvSpPr>
          <p:nvPr>
            <p:ph idx="1"/>
          </p:nvPr>
        </p:nvSpPr>
        <p:spPr/>
        <p:txBody>
          <a:bodyPr>
            <a:normAutofit lnSpcReduction="10000"/>
          </a:bodyPr>
          <a:lstStyle/>
          <a:p>
            <a:r>
              <a:rPr lang="cs-CZ" sz="4400" b="1" dirty="0" smtClean="0"/>
              <a:t>nejjasnější</a:t>
            </a:r>
          </a:p>
          <a:p>
            <a:r>
              <a:rPr lang="cs-CZ" sz="4400" b="1" dirty="0" smtClean="0"/>
              <a:t>nejasnější</a:t>
            </a:r>
          </a:p>
          <a:p>
            <a:r>
              <a:rPr lang="cs-CZ" sz="4400" b="1" dirty="0" smtClean="0"/>
              <a:t>zdrávi</a:t>
            </a:r>
          </a:p>
          <a:p>
            <a:r>
              <a:rPr lang="cs-CZ" sz="4400" b="1" dirty="0" smtClean="0"/>
              <a:t>zdrávy</a:t>
            </a:r>
          </a:p>
          <a:p>
            <a:r>
              <a:rPr lang="cs-CZ" sz="4400" b="1" dirty="0" smtClean="0"/>
              <a:t>zdraví</a:t>
            </a:r>
          </a:p>
          <a:p>
            <a:r>
              <a:rPr lang="cs-CZ" sz="4400" b="1" dirty="0" smtClean="0"/>
              <a:t>zdravý</a:t>
            </a:r>
          </a:p>
          <a:p>
            <a:endParaRPr lang="cs-CZ" dirty="0"/>
          </a:p>
        </p:txBody>
      </p:sp>
    </p:spTree>
    <p:extLst>
      <p:ext uri="{BB962C8B-B14F-4D97-AF65-F5344CB8AC3E}">
        <p14:creationId xmlns:p14="http://schemas.microsoft.com/office/powerpoint/2010/main" val="67326133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63688" y="260648"/>
            <a:ext cx="5266928" cy="1143000"/>
          </a:xfrm>
        </p:spPr>
        <p:txBody>
          <a:bodyPr>
            <a:noAutofit/>
          </a:bodyPr>
          <a:lstStyle/>
          <a:p>
            <a:r>
              <a:rPr lang="cs-CZ" sz="3600" dirty="0" smtClean="0"/>
              <a:t>Urči správně slovní druh zvýrazněných slov:</a:t>
            </a:r>
            <a:endParaRPr lang="cs-CZ" sz="3600" dirty="0"/>
          </a:p>
        </p:txBody>
      </p:sp>
      <p:sp>
        <p:nvSpPr>
          <p:cNvPr id="3" name="Zástupný symbol pro obsah 2"/>
          <p:cNvSpPr>
            <a:spLocks noGrp="1"/>
          </p:cNvSpPr>
          <p:nvPr>
            <p:ph idx="1"/>
          </p:nvPr>
        </p:nvSpPr>
        <p:spPr/>
        <p:txBody>
          <a:bodyPr/>
          <a:lstStyle/>
          <a:p>
            <a:pPr marL="36576" indent="0">
              <a:buNone/>
            </a:pPr>
            <a:r>
              <a:rPr lang="cs-CZ" b="1" dirty="0" smtClean="0">
                <a:latin typeface="Comic Sans MS" pitchFamily="66" charset="0"/>
              </a:rPr>
              <a:t>Se svým starým </a:t>
            </a:r>
            <a:r>
              <a:rPr lang="cs-CZ" b="1" dirty="0" smtClean="0">
                <a:solidFill>
                  <a:srgbClr val="FF0000"/>
                </a:solidFill>
                <a:latin typeface="Comic Sans MS" pitchFamily="66" charset="0"/>
              </a:rPr>
              <a:t>kolem </a:t>
            </a:r>
            <a:r>
              <a:rPr lang="cs-CZ" b="1" dirty="0" err="1" smtClean="0">
                <a:solidFill>
                  <a:srgbClr val="FF0000"/>
                </a:solidFill>
                <a:latin typeface="Comic Sans MS" pitchFamily="66" charset="0"/>
              </a:rPr>
              <a:t>kolem</a:t>
            </a:r>
            <a:r>
              <a:rPr lang="cs-CZ" b="1" dirty="0" smtClean="0">
                <a:solidFill>
                  <a:srgbClr val="FF0000"/>
                </a:solidFill>
                <a:latin typeface="Comic Sans MS" pitchFamily="66" charset="0"/>
              </a:rPr>
              <a:t> </a:t>
            </a:r>
            <a:r>
              <a:rPr lang="cs-CZ" b="1" dirty="0" smtClean="0">
                <a:latin typeface="Comic Sans MS" pitchFamily="66" charset="0"/>
              </a:rPr>
              <a:t>domu jezdil, až mu z toho šla hlava </a:t>
            </a:r>
            <a:r>
              <a:rPr lang="cs-CZ" b="1" dirty="0" smtClean="0">
                <a:solidFill>
                  <a:srgbClr val="FF0000"/>
                </a:solidFill>
                <a:latin typeface="Comic Sans MS" pitchFamily="66" charset="0"/>
              </a:rPr>
              <a:t>kolem</a:t>
            </a:r>
            <a:r>
              <a:rPr lang="cs-CZ" b="1" dirty="0" smtClean="0">
                <a:latin typeface="Comic Sans MS" pitchFamily="66" charset="0"/>
              </a:rPr>
              <a:t>.</a:t>
            </a:r>
          </a:p>
          <a:p>
            <a:pPr marL="36576" indent="0">
              <a:buNone/>
            </a:pPr>
            <a:endParaRPr lang="cs-CZ" b="1" dirty="0" smtClean="0">
              <a:latin typeface="Comic Sans MS" pitchFamily="66" charset="0"/>
            </a:endParaRPr>
          </a:p>
          <a:p>
            <a:r>
              <a:rPr lang="cs-CZ" b="1" dirty="0" smtClean="0"/>
              <a:t>substantivum, příslovce, předložka</a:t>
            </a:r>
          </a:p>
          <a:p>
            <a:r>
              <a:rPr lang="cs-CZ" b="1" dirty="0" smtClean="0"/>
              <a:t>substantivum, substantivum, příslovce</a:t>
            </a:r>
          </a:p>
          <a:p>
            <a:r>
              <a:rPr lang="cs-CZ" b="1" dirty="0" smtClean="0"/>
              <a:t>substantivum, předložka, příslovce</a:t>
            </a:r>
          </a:p>
          <a:p>
            <a:r>
              <a:rPr lang="cs-CZ" b="1" dirty="0" smtClean="0"/>
              <a:t>substantivum, předložka, předložka</a:t>
            </a:r>
            <a:endParaRPr lang="cs-CZ" b="1" dirty="0"/>
          </a:p>
        </p:txBody>
      </p:sp>
      <p:pic>
        <p:nvPicPr>
          <p:cNvPr id="3075" name="Picture 3" descr="C:\Users\ZS SLOVAN\AppData\Local\Microsoft\Windows\Temporary Internet Files\Content.IE5\1MG82ZC2\MM900395710[1].gif"/>
          <p:cNvPicPr>
            <a:picLocks noChangeAspect="1" noChangeArrowheads="1" noCrop="1"/>
          </p:cNvPicPr>
          <p:nvPr/>
        </p:nvPicPr>
        <p:blipFill>
          <a:blip r:embed="rId2">
            <a:extLst>
              <a:ext uri="{BEBA8EAE-BF5A-486C-A8C5-ECC9F3942E4B}">
                <a14:imgProps xmlns:a14="http://schemas.microsoft.com/office/drawing/2010/main">
                  <a14:imgLayer r:embed="rId3">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7092279" y="206178"/>
            <a:ext cx="2012535" cy="171065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45953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Urči nesprávné spojení slov:</a:t>
            </a:r>
            <a:endParaRPr lang="cs-CZ" dirty="0"/>
          </a:p>
        </p:txBody>
      </p:sp>
      <p:sp>
        <p:nvSpPr>
          <p:cNvPr id="3" name="Zástupný symbol pro obsah 2"/>
          <p:cNvSpPr>
            <a:spLocks noGrp="1"/>
          </p:cNvSpPr>
          <p:nvPr>
            <p:ph idx="1"/>
          </p:nvPr>
        </p:nvSpPr>
        <p:spPr/>
        <p:txBody>
          <a:bodyPr>
            <a:normAutofit/>
          </a:bodyPr>
          <a:lstStyle/>
          <a:p>
            <a:r>
              <a:rPr lang="cs-CZ" sz="4400" b="1" dirty="0" smtClean="0"/>
              <a:t>rané brambory</a:t>
            </a:r>
          </a:p>
          <a:p>
            <a:r>
              <a:rPr lang="cs-CZ" sz="4400" b="1" dirty="0" err="1" smtClean="0"/>
              <a:t>ranný</a:t>
            </a:r>
            <a:r>
              <a:rPr lang="cs-CZ" sz="4400" b="1" dirty="0" smtClean="0"/>
              <a:t> středověk</a:t>
            </a:r>
          </a:p>
          <a:p>
            <a:r>
              <a:rPr lang="cs-CZ" sz="4400" b="1" dirty="0" smtClean="0"/>
              <a:t>ranní probuzení</a:t>
            </a:r>
          </a:p>
          <a:p>
            <a:r>
              <a:rPr lang="cs-CZ" sz="4400" b="1" dirty="0" smtClean="0"/>
              <a:t>ranní zážitek</a:t>
            </a:r>
            <a:endParaRPr lang="cs-CZ" sz="4400" b="1" dirty="0"/>
          </a:p>
        </p:txBody>
      </p:sp>
      <p:pic>
        <p:nvPicPr>
          <p:cNvPr id="2050" name="Picture 2" descr="C:\Users\ZS SLOVAN\AppData\Local\Microsoft\Windows\Temporary Internet Files\Content.IE5\37YT9MZK\MC900428285[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0072" y="3482293"/>
            <a:ext cx="2492747" cy="212376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66675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Které slovo nepatří do řady:</a:t>
            </a:r>
            <a:endParaRPr lang="cs-CZ" dirty="0"/>
          </a:p>
        </p:txBody>
      </p:sp>
      <p:sp>
        <p:nvSpPr>
          <p:cNvPr id="3" name="Zástupný symbol pro obsah 2"/>
          <p:cNvSpPr>
            <a:spLocks noGrp="1"/>
          </p:cNvSpPr>
          <p:nvPr>
            <p:ph idx="1"/>
          </p:nvPr>
        </p:nvSpPr>
        <p:spPr/>
        <p:txBody>
          <a:bodyPr>
            <a:normAutofit lnSpcReduction="10000"/>
          </a:bodyPr>
          <a:lstStyle/>
          <a:p>
            <a:pPr marL="36576" indent="0">
              <a:buNone/>
            </a:pPr>
            <a:r>
              <a:rPr lang="cs-CZ" sz="4000" b="1" dirty="0" smtClean="0"/>
              <a:t>rachot-hřmot-kravál-ryk-randál-rámus-blesk-hluk</a:t>
            </a:r>
          </a:p>
          <a:p>
            <a:r>
              <a:rPr lang="cs-CZ" sz="4400" b="1" dirty="0" smtClean="0"/>
              <a:t>rachot</a:t>
            </a:r>
          </a:p>
          <a:p>
            <a:r>
              <a:rPr lang="cs-CZ" sz="4400" b="1" dirty="0" smtClean="0"/>
              <a:t>hřmot</a:t>
            </a:r>
          </a:p>
          <a:p>
            <a:r>
              <a:rPr lang="cs-CZ" sz="4400" b="1" dirty="0" smtClean="0"/>
              <a:t>randál</a:t>
            </a:r>
          </a:p>
          <a:p>
            <a:r>
              <a:rPr lang="cs-CZ" sz="4400" b="1" dirty="0" smtClean="0"/>
              <a:t>blesk</a:t>
            </a:r>
            <a:endParaRPr lang="cs-CZ" sz="4400" b="1" dirty="0"/>
          </a:p>
        </p:txBody>
      </p:sp>
      <p:pic>
        <p:nvPicPr>
          <p:cNvPr id="1028" name="Picture 4" descr="C:\Users\ZS SLOVAN\AppData\Local\Microsoft\Windows\Temporary Internet Files\Content.IE5\VZ2O4YL2\MC900440407[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3212976"/>
            <a:ext cx="2743200"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837777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6779096" cy="778098"/>
          </a:xfrm>
        </p:spPr>
        <p:style>
          <a:lnRef idx="1">
            <a:schemeClr val="accent4"/>
          </a:lnRef>
          <a:fillRef idx="3">
            <a:schemeClr val="accent4"/>
          </a:fillRef>
          <a:effectRef idx="2">
            <a:schemeClr val="accent4"/>
          </a:effectRef>
          <a:fontRef idx="minor">
            <a:schemeClr val="lt1"/>
          </a:fontRef>
        </p:style>
        <p:txBody>
          <a:bodyPr>
            <a:noAutofit/>
          </a:bodyPr>
          <a:lstStyle/>
          <a:p>
            <a:r>
              <a:rPr lang="cs-CZ" sz="2800" dirty="0" smtClean="0"/>
              <a:t>Doplň vynechaná </a:t>
            </a:r>
            <a:r>
              <a:rPr lang="cs-CZ" sz="2800" b="1" dirty="0" smtClean="0"/>
              <a:t>písmena</a:t>
            </a:r>
            <a:r>
              <a:rPr lang="cs-CZ" sz="2800" dirty="0" smtClean="0"/>
              <a:t> a </a:t>
            </a:r>
            <a:r>
              <a:rPr lang="cs-CZ" sz="2800" b="1" dirty="0" smtClean="0"/>
              <a:t>interpunkci</a:t>
            </a:r>
            <a:r>
              <a:rPr lang="cs-CZ" sz="2800" dirty="0" smtClean="0"/>
              <a:t>:</a:t>
            </a:r>
            <a:endParaRPr lang="cs-CZ" sz="2800" dirty="0"/>
          </a:p>
        </p:txBody>
      </p:sp>
      <p:sp>
        <p:nvSpPr>
          <p:cNvPr id="3" name="Zástupný symbol pro obsah 2"/>
          <p:cNvSpPr>
            <a:spLocks noGrp="1"/>
          </p:cNvSpPr>
          <p:nvPr>
            <p:ph idx="1"/>
          </p:nvPr>
        </p:nvSpPr>
        <p:spPr>
          <a:xfrm>
            <a:off x="395536" y="1529408"/>
            <a:ext cx="7467600" cy="5328592"/>
          </a:xfrm>
        </p:spPr>
        <p:txBody>
          <a:bodyPr>
            <a:normAutofit/>
          </a:bodyPr>
          <a:lstStyle/>
          <a:p>
            <a:pPr marL="36576" indent="0">
              <a:buNone/>
            </a:pPr>
            <a:r>
              <a:rPr lang="cs-CZ" sz="2400" b="1" dirty="0" smtClean="0">
                <a:latin typeface="Comic Sans MS" pitchFamily="66" charset="0"/>
              </a:rPr>
              <a:t>Radosti a starosti které m- přináší sportování</a:t>
            </a:r>
          </a:p>
          <a:p>
            <a:pPr marL="36576" indent="0">
              <a:buNone/>
            </a:pPr>
            <a:endParaRPr lang="cs-CZ" sz="2400" b="1" dirty="0">
              <a:latin typeface="Comic Sans MS" pitchFamily="66" charset="0"/>
            </a:endParaRPr>
          </a:p>
          <a:p>
            <a:pPr marL="36576" indent="0">
              <a:buNone/>
            </a:pPr>
            <a:r>
              <a:rPr lang="cs-CZ" sz="2400" b="1" dirty="0" smtClean="0">
                <a:latin typeface="Comic Sans MS" pitchFamily="66" charset="0"/>
              </a:rPr>
              <a:t>První vážnější zranění m- přinesla c-</a:t>
            </a:r>
            <a:r>
              <a:rPr lang="cs-CZ" sz="2400" b="1" dirty="0" err="1" smtClean="0">
                <a:latin typeface="Comic Sans MS" pitchFamily="66" charset="0"/>
              </a:rPr>
              <a:t>kl</a:t>
            </a:r>
            <a:r>
              <a:rPr lang="cs-CZ" sz="2400" b="1" dirty="0" smtClean="0">
                <a:latin typeface="Comic Sans MS" pitchFamily="66" charset="0"/>
              </a:rPr>
              <a:t>-</a:t>
            </a:r>
            <a:r>
              <a:rPr lang="cs-CZ" sz="2400" b="1" dirty="0" err="1" smtClean="0">
                <a:latin typeface="Comic Sans MS" pitchFamily="66" charset="0"/>
              </a:rPr>
              <a:t>stika</a:t>
            </a:r>
            <a:r>
              <a:rPr lang="cs-CZ" sz="2400" b="1" dirty="0" smtClean="0">
                <a:latin typeface="Comic Sans MS" pitchFamily="66" charset="0"/>
              </a:rPr>
              <a:t>. Když m- b-</a:t>
            </a:r>
            <a:r>
              <a:rPr lang="cs-CZ" sz="2400" b="1" dirty="0" err="1" smtClean="0">
                <a:latin typeface="Comic Sans MS" pitchFamily="66" charset="0"/>
              </a:rPr>
              <a:t>lo</a:t>
            </a:r>
            <a:r>
              <a:rPr lang="cs-CZ" sz="2400" b="1" dirty="0" smtClean="0">
                <a:latin typeface="Comic Sans MS" pitchFamily="66" charset="0"/>
              </a:rPr>
              <a:t> asi pět let dostal jsem od rodičů kolo. Tatínek m- v-</a:t>
            </a:r>
            <a:r>
              <a:rPr lang="cs-CZ" sz="2400" b="1" dirty="0" err="1" smtClean="0">
                <a:latin typeface="Comic Sans MS" pitchFamily="66" charset="0"/>
              </a:rPr>
              <a:t>světl</a:t>
            </a:r>
            <a:r>
              <a:rPr lang="cs-CZ" sz="2400" b="1" dirty="0" smtClean="0">
                <a:latin typeface="Comic Sans MS" pitchFamily="66" charset="0"/>
              </a:rPr>
              <a:t>-l jak se na kole jezdí. </a:t>
            </a:r>
            <a:r>
              <a:rPr lang="cs-CZ" sz="2400" b="1" dirty="0" err="1" smtClean="0">
                <a:latin typeface="Comic Sans MS" pitchFamily="66" charset="0"/>
              </a:rPr>
              <a:t>Opom</a:t>
            </a:r>
            <a:r>
              <a:rPr lang="cs-CZ" sz="2400" b="1" dirty="0" smtClean="0">
                <a:latin typeface="Comic Sans MS" pitchFamily="66" charset="0"/>
              </a:rPr>
              <a:t>-l však jednu </a:t>
            </a:r>
            <a:r>
              <a:rPr lang="cs-CZ" sz="2400" b="1" dirty="0" err="1" smtClean="0">
                <a:latin typeface="Comic Sans MS" pitchFamily="66" charset="0"/>
              </a:rPr>
              <a:t>mal-čkost</a:t>
            </a:r>
            <a:r>
              <a:rPr lang="cs-CZ" sz="2400" b="1" dirty="0" smtClean="0">
                <a:latin typeface="Comic Sans MS" pitchFamily="66" charset="0"/>
              </a:rPr>
              <a:t> nenaučil m- brzdit. –počátku m- to nevadilo ale když jsem se rozjel – menšího kopce před </a:t>
            </a:r>
            <a:r>
              <a:rPr lang="cs-CZ" sz="2400" b="1" dirty="0" err="1" smtClean="0">
                <a:latin typeface="Comic Sans MS" pitchFamily="66" charset="0"/>
              </a:rPr>
              <a:t>naš</a:t>
            </a:r>
            <a:r>
              <a:rPr lang="cs-CZ" sz="2400" b="1" dirty="0" smtClean="0">
                <a:latin typeface="Comic Sans MS" pitchFamily="66" charset="0"/>
              </a:rPr>
              <a:t>-m domem </a:t>
            </a:r>
          </a:p>
          <a:p>
            <a:pPr marL="36576" indent="0">
              <a:buNone/>
            </a:pPr>
            <a:r>
              <a:rPr lang="cs-CZ" sz="2400" b="1" dirty="0">
                <a:latin typeface="Comic Sans MS" pitchFamily="66" charset="0"/>
              </a:rPr>
              <a:t>b</a:t>
            </a:r>
            <a:r>
              <a:rPr lang="cs-CZ" sz="2400" b="1" dirty="0" smtClean="0">
                <a:latin typeface="Comic Sans MS" pitchFamily="66" charset="0"/>
              </a:rPr>
              <a:t>-</a:t>
            </a:r>
            <a:r>
              <a:rPr lang="cs-CZ" sz="2400" b="1" dirty="0" err="1" smtClean="0">
                <a:latin typeface="Comic Sans MS" pitchFamily="66" charset="0"/>
              </a:rPr>
              <a:t>lo</a:t>
            </a:r>
            <a:r>
              <a:rPr lang="cs-CZ" sz="2400" b="1" dirty="0" smtClean="0">
                <a:latin typeface="Comic Sans MS" pitchFamily="66" charset="0"/>
              </a:rPr>
              <a:t> zle. </a:t>
            </a:r>
          </a:p>
          <a:p>
            <a:pPr marL="36576" indent="0">
              <a:buNone/>
            </a:pPr>
            <a:r>
              <a:rPr lang="cs-CZ" sz="2400" b="1" dirty="0" smtClean="0">
                <a:latin typeface="Comic Sans MS" pitchFamily="66" charset="0"/>
              </a:rPr>
              <a:t>I při bruslení jsem chtěl ukázat co ve m- v-z-. Možná b- se to i podařilo </a:t>
            </a:r>
            <a:r>
              <a:rPr lang="cs-CZ" sz="2400" b="1" dirty="0" err="1" smtClean="0">
                <a:latin typeface="Comic Sans MS" pitchFamily="66" charset="0"/>
              </a:rPr>
              <a:t>kd</a:t>
            </a:r>
            <a:r>
              <a:rPr lang="cs-CZ" sz="2400" b="1" dirty="0" smtClean="0">
                <a:latin typeface="Comic Sans MS" pitchFamily="66" charset="0"/>
              </a:rPr>
              <a:t>-b- moje brusle neb-l- tak tupé.</a:t>
            </a:r>
            <a:endParaRPr lang="cs-CZ" sz="2400" b="1" dirty="0">
              <a:latin typeface="Comic Sans MS" pitchFamily="66" charset="0"/>
            </a:endParaRPr>
          </a:p>
        </p:txBody>
      </p:sp>
    </p:spTree>
    <p:extLst>
      <p:ext uri="{BB962C8B-B14F-4D97-AF65-F5344CB8AC3E}">
        <p14:creationId xmlns:p14="http://schemas.microsoft.com/office/powerpoint/2010/main" val="162611565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512" y="188640"/>
            <a:ext cx="8579296" cy="1512168"/>
          </a:xfrm>
        </p:spPr>
        <p:style>
          <a:lnRef idx="1">
            <a:schemeClr val="accent4"/>
          </a:lnRef>
          <a:fillRef idx="3">
            <a:schemeClr val="accent4"/>
          </a:fillRef>
          <a:effectRef idx="2">
            <a:schemeClr val="accent4"/>
          </a:effectRef>
          <a:fontRef idx="minor">
            <a:schemeClr val="lt1"/>
          </a:fontRef>
        </p:style>
        <p:txBody>
          <a:bodyPr>
            <a:noAutofit/>
          </a:bodyPr>
          <a:lstStyle/>
          <a:p>
            <a:r>
              <a:rPr lang="cs-CZ" sz="3600" dirty="0" smtClean="0"/>
              <a:t>Spojte věty v souvětí. Určete druhy spojek, druh souvětí a označte VH, VV:</a:t>
            </a:r>
            <a:endParaRPr lang="cs-CZ" sz="3600" dirty="0"/>
          </a:p>
        </p:txBody>
      </p:sp>
      <p:sp>
        <p:nvSpPr>
          <p:cNvPr id="3" name="Zástupný symbol pro obsah 2"/>
          <p:cNvSpPr>
            <a:spLocks noGrp="1"/>
          </p:cNvSpPr>
          <p:nvPr>
            <p:ph idx="1"/>
          </p:nvPr>
        </p:nvSpPr>
        <p:spPr>
          <a:xfrm>
            <a:off x="467544" y="1772816"/>
            <a:ext cx="7467600" cy="4525963"/>
          </a:xfrm>
        </p:spPr>
        <p:txBody>
          <a:bodyPr>
            <a:normAutofit lnSpcReduction="10000"/>
          </a:bodyPr>
          <a:lstStyle/>
          <a:p>
            <a:r>
              <a:rPr lang="cs-CZ" dirty="0" smtClean="0"/>
              <a:t>Náš dům je starý. Potřebuje větší opravu.</a:t>
            </a:r>
          </a:p>
          <a:p>
            <a:r>
              <a:rPr lang="cs-CZ" dirty="0" smtClean="0"/>
              <a:t>Přišel jsem pozdě. Nebyla to moje vina. Nejel autobus.</a:t>
            </a:r>
          </a:p>
          <a:p>
            <a:r>
              <a:rPr lang="cs-CZ" dirty="0" smtClean="0"/>
              <a:t>Kolem stanu jsme vyhloubili stružku. Za deště jí bude odtékat voda. Nenateče do stanu.</a:t>
            </a:r>
          </a:p>
          <a:p>
            <a:r>
              <a:rPr lang="cs-CZ" dirty="0" smtClean="0"/>
              <a:t>Strakapoud tluče zobákem do stromu. Vybírá larvy kůrovce. Nosí larvy mladým do hnízda.</a:t>
            </a:r>
            <a:endParaRPr lang="cs-CZ" dirty="0"/>
          </a:p>
        </p:txBody>
      </p:sp>
    </p:spTree>
    <p:extLst>
      <p:ext uri="{BB962C8B-B14F-4D97-AF65-F5344CB8AC3E}">
        <p14:creationId xmlns:p14="http://schemas.microsoft.com/office/powerpoint/2010/main" val="79036363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text 5"/>
          <p:cNvSpPr>
            <a:spLocks noGrp="1"/>
          </p:cNvSpPr>
          <p:nvPr>
            <p:ph type="body" sz="half" idx="2"/>
          </p:nvPr>
        </p:nvSpPr>
        <p:spPr>
          <a:xfrm>
            <a:off x="5292080" y="1628800"/>
            <a:ext cx="3479762" cy="2663482"/>
          </a:xfrm>
        </p:spPr>
        <p:txBody>
          <a:bodyPr>
            <a:normAutofit/>
          </a:bodyPr>
          <a:lstStyle/>
          <a:p>
            <a:r>
              <a:rPr lang="cs-CZ" sz="2400" dirty="0" smtClean="0"/>
              <a:t>Zdroje:</a:t>
            </a:r>
          </a:p>
          <a:p>
            <a:r>
              <a:rPr lang="cs-CZ" sz="2400" dirty="0" smtClean="0"/>
              <a:t>Archiv autora</a:t>
            </a:r>
          </a:p>
          <a:p>
            <a:r>
              <a:rPr lang="cs-CZ" sz="2400" dirty="0" smtClean="0"/>
              <a:t>Vlastní tvorba</a:t>
            </a:r>
          </a:p>
          <a:p>
            <a:r>
              <a:rPr lang="cs-CZ" sz="2400" dirty="0" smtClean="0"/>
              <a:t>www.microsoft.office.cz</a:t>
            </a:r>
            <a:endParaRPr lang="cs-CZ" sz="2400" dirty="0"/>
          </a:p>
        </p:txBody>
      </p:sp>
      <p:pic>
        <p:nvPicPr>
          <p:cNvPr id="7170" name="Picture 2" descr="C:\Users\ZS SLOVAN\AppData\Local\Microsoft\Windows\Temporary Internet Files\Content.IE5\XZIKAPTA\MP900422589[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536" y="1174024"/>
            <a:ext cx="4680520" cy="32630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 name="j0214098.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430996" y="4938158"/>
            <a:ext cx="609600" cy="609600"/>
          </a:xfrm>
          <a:prstGeom prst="rect">
            <a:avLst/>
          </a:prstGeom>
        </p:spPr>
      </p:pic>
    </p:spTree>
    <p:extLst>
      <p:ext uri="{BB962C8B-B14F-4D97-AF65-F5344CB8AC3E}">
        <p14:creationId xmlns:p14="http://schemas.microsoft.com/office/powerpoint/2010/main" val="308961558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Technický">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295</TotalTime>
  <Words>609</Words>
  <Application>Microsoft Office PowerPoint</Application>
  <PresentationFormat>Předvádění na obrazovce (4:3)</PresentationFormat>
  <Paragraphs>94</Paragraphs>
  <Slides>14</Slides>
  <Notes>0</Notes>
  <HiddenSlides>0</HiddenSlides>
  <MMClips>1</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Technický</vt:lpstr>
      <vt:lpstr>Prezentace aplikace PowerPoint</vt:lpstr>
      <vt:lpstr>          Anotace:</vt:lpstr>
      <vt:lpstr>Prezentace aplikace PowerPoint</vt:lpstr>
      <vt:lpstr>Činnostní učení na rychlost</vt:lpstr>
      <vt:lpstr>Jak se řekne česky?</vt:lpstr>
      <vt:lpstr>Přidejte správné substantivum:</vt:lpstr>
      <vt:lpstr>Doplň vhodná slovesa:</vt:lpstr>
      <vt:lpstr>Užij výrazy ve větách:</vt:lpstr>
      <vt:lpstr>Urči správně slovní druh zvýrazněných slov:</vt:lpstr>
      <vt:lpstr>Urči nesprávné spojení slov:</vt:lpstr>
      <vt:lpstr>Které slovo nepatří do řady:</vt:lpstr>
      <vt:lpstr>Doplň vynechaná písmena a interpunkci:</vt:lpstr>
      <vt:lpstr>Spojte věty v souvětí. Určete druhy spojek, druh souvětí a označte VH, VV:</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ZS SLOVAN</cp:lastModifiedBy>
  <cp:revision>35</cp:revision>
  <dcterms:created xsi:type="dcterms:W3CDTF">2011-10-14T09:00:52Z</dcterms:created>
  <dcterms:modified xsi:type="dcterms:W3CDTF">2013-05-26T10:04:45Z</dcterms:modified>
</cp:coreProperties>
</file>