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73" r:id="rId5"/>
    <p:sldId id="260" r:id="rId6"/>
    <p:sldId id="263" r:id="rId7"/>
    <p:sldId id="264" r:id="rId8"/>
    <p:sldId id="265" r:id="rId9"/>
    <p:sldId id="266" r:id="rId10"/>
    <p:sldId id="262" r:id="rId11"/>
    <p:sldId id="267" r:id="rId12"/>
    <p:sldId id="275" r:id="rId13"/>
    <p:sldId id="268" r:id="rId14"/>
    <p:sldId id="276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446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5" d="100"/>
        <a:sy n="5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27FFCC-2149-4BAB-A136-7144CF011BAC}" type="doc">
      <dgm:prSet loTypeId="urn:microsoft.com/office/officeart/2005/8/layout/hLis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913F506-3EA2-4519-9211-2ED903895B68}">
      <dgm:prSet phldrT="[Text]"/>
      <dgm:spPr/>
      <dgm:t>
        <a:bodyPr/>
        <a:lstStyle/>
        <a:p>
          <a:r>
            <a:rPr lang="cs-CZ" dirty="0" smtClean="0"/>
            <a:t>Literární druhy</a:t>
          </a:r>
          <a:endParaRPr lang="cs-CZ" dirty="0"/>
        </a:p>
      </dgm:t>
    </dgm:pt>
    <dgm:pt modelId="{ACA96CF9-98B3-4526-95C1-6A490ABF2F7A}" type="parTrans" cxnId="{B4464CC8-7755-4A64-80FF-82A7DC074BC4}">
      <dgm:prSet/>
      <dgm:spPr/>
      <dgm:t>
        <a:bodyPr/>
        <a:lstStyle/>
        <a:p>
          <a:endParaRPr lang="cs-CZ"/>
        </a:p>
      </dgm:t>
    </dgm:pt>
    <dgm:pt modelId="{F5837527-69FC-4371-BC65-398BAD77848A}" type="sibTrans" cxnId="{B4464CC8-7755-4A64-80FF-82A7DC074BC4}">
      <dgm:prSet/>
      <dgm:spPr/>
      <dgm:t>
        <a:bodyPr/>
        <a:lstStyle/>
        <a:p>
          <a:endParaRPr lang="cs-CZ"/>
        </a:p>
      </dgm:t>
    </dgm:pt>
    <dgm:pt modelId="{E25305C7-0166-425B-9FA7-0E0A135533A6}">
      <dgm:prSet phldrT="[Text]"/>
      <dgm:spPr/>
      <dgm:t>
        <a:bodyPr/>
        <a:lstStyle/>
        <a:p>
          <a:r>
            <a:rPr lang="cs-CZ" dirty="0" smtClean="0"/>
            <a:t>epika</a:t>
          </a:r>
        </a:p>
      </dgm:t>
    </dgm:pt>
    <dgm:pt modelId="{A2051DC1-78DC-4121-9BA9-27E07DD347FF}" type="parTrans" cxnId="{513538F7-3807-4640-818A-15B268CE45CF}">
      <dgm:prSet/>
      <dgm:spPr/>
      <dgm:t>
        <a:bodyPr/>
        <a:lstStyle/>
        <a:p>
          <a:endParaRPr lang="cs-CZ"/>
        </a:p>
      </dgm:t>
    </dgm:pt>
    <dgm:pt modelId="{65E287C5-F565-4855-8FED-00167CBF3E2F}" type="sibTrans" cxnId="{513538F7-3807-4640-818A-15B268CE45CF}">
      <dgm:prSet/>
      <dgm:spPr/>
      <dgm:t>
        <a:bodyPr/>
        <a:lstStyle/>
        <a:p>
          <a:endParaRPr lang="cs-CZ"/>
        </a:p>
      </dgm:t>
    </dgm:pt>
    <dgm:pt modelId="{FC4DA062-4240-4A22-823F-21FB0F08E45F}">
      <dgm:prSet phldrT="[Text]"/>
      <dgm:spPr/>
      <dgm:t>
        <a:bodyPr/>
        <a:lstStyle/>
        <a:p>
          <a:r>
            <a:rPr lang="cs-CZ" dirty="0" smtClean="0"/>
            <a:t>lyrika</a:t>
          </a:r>
          <a:endParaRPr lang="cs-CZ" dirty="0"/>
        </a:p>
      </dgm:t>
    </dgm:pt>
    <dgm:pt modelId="{976E5928-3819-405E-B43D-721C6A847AF1}" type="parTrans" cxnId="{151565FB-8EF4-4B0E-A2E0-FDE2C3ECBC6C}">
      <dgm:prSet/>
      <dgm:spPr/>
      <dgm:t>
        <a:bodyPr/>
        <a:lstStyle/>
        <a:p>
          <a:endParaRPr lang="cs-CZ"/>
        </a:p>
      </dgm:t>
    </dgm:pt>
    <dgm:pt modelId="{B47D1ECB-772B-41D4-8E9C-943D69DB3C85}" type="sibTrans" cxnId="{151565FB-8EF4-4B0E-A2E0-FDE2C3ECBC6C}">
      <dgm:prSet/>
      <dgm:spPr/>
      <dgm:t>
        <a:bodyPr/>
        <a:lstStyle/>
        <a:p>
          <a:endParaRPr lang="cs-CZ"/>
        </a:p>
      </dgm:t>
    </dgm:pt>
    <dgm:pt modelId="{CF227EBA-F0F3-4148-9E0E-CAAC1DE6A0A0}">
      <dgm:prSet phldrT="[Text]"/>
      <dgm:spPr/>
      <dgm:t>
        <a:bodyPr/>
        <a:lstStyle/>
        <a:p>
          <a:r>
            <a:rPr lang="cs-CZ" dirty="0" smtClean="0"/>
            <a:t>drama</a:t>
          </a:r>
          <a:endParaRPr lang="cs-CZ" dirty="0"/>
        </a:p>
      </dgm:t>
    </dgm:pt>
    <dgm:pt modelId="{280338E0-D090-4A42-85BA-4B6DE7FA4808}" type="parTrans" cxnId="{12E0EF02-BCCD-475B-8D6F-E82E21C4AB77}">
      <dgm:prSet/>
      <dgm:spPr/>
      <dgm:t>
        <a:bodyPr/>
        <a:lstStyle/>
        <a:p>
          <a:endParaRPr lang="cs-CZ"/>
        </a:p>
      </dgm:t>
    </dgm:pt>
    <dgm:pt modelId="{CFD7EEC6-2D75-44C9-8DF4-0361C783ABFA}" type="sibTrans" cxnId="{12E0EF02-BCCD-475B-8D6F-E82E21C4AB77}">
      <dgm:prSet/>
      <dgm:spPr/>
      <dgm:t>
        <a:bodyPr/>
        <a:lstStyle/>
        <a:p>
          <a:endParaRPr lang="cs-CZ"/>
        </a:p>
      </dgm:t>
    </dgm:pt>
    <dgm:pt modelId="{A4930C0E-189D-4424-8C99-E20CECD0A675}" type="pres">
      <dgm:prSet presAssocID="{1927FFCC-2149-4BAB-A136-7144CF011BA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7AB3B7F-7222-492D-B5E6-144748447B39}" type="pres">
      <dgm:prSet presAssocID="{9913F506-3EA2-4519-9211-2ED903895B68}" presName="roof" presStyleLbl="dkBgShp" presStyleIdx="0" presStyleCnt="2"/>
      <dgm:spPr/>
      <dgm:t>
        <a:bodyPr/>
        <a:lstStyle/>
        <a:p>
          <a:endParaRPr lang="cs-CZ"/>
        </a:p>
      </dgm:t>
    </dgm:pt>
    <dgm:pt modelId="{A8E5C7B8-13B4-41FB-886F-093319F4B7A2}" type="pres">
      <dgm:prSet presAssocID="{9913F506-3EA2-4519-9211-2ED903895B68}" presName="pillars" presStyleCnt="0"/>
      <dgm:spPr/>
    </dgm:pt>
    <dgm:pt modelId="{CDBDF8BE-B922-42CF-991C-4321FFA60693}" type="pres">
      <dgm:prSet presAssocID="{9913F506-3EA2-4519-9211-2ED903895B68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059400B-6A11-4313-8FA3-B44C5B0B76C2}" type="pres">
      <dgm:prSet presAssocID="{FC4DA062-4240-4A22-823F-21FB0F08E45F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487FEE-8163-4843-BBF0-118F75CDD258}" type="pres">
      <dgm:prSet presAssocID="{CF227EBA-F0F3-4148-9E0E-CAAC1DE6A0A0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B26836-63BB-43B4-8033-1BB64B32AFA9}" type="pres">
      <dgm:prSet presAssocID="{9913F506-3EA2-4519-9211-2ED903895B68}" presName="base" presStyleLbl="dkBgShp" presStyleIdx="1" presStyleCnt="2"/>
      <dgm:spPr/>
    </dgm:pt>
  </dgm:ptLst>
  <dgm:cxnLst>
    <dgm:cxn modelId="{B4464CC8-7755-4A64-80FF-82A7DC074BC4}" srcId="{1927FFCC-2149-4BAB-A136-7144CF011BAC}" destId="{9913F506-3EA2-4519-9211-2ED903895B68}" srcOrd="0" destOrd="0" parTransId="{ACA96CF9-98B3-4526-95C1-6A490ABF2F7A}" sibTransId="{F5837527-69FC-4371-BC65-398BAD77848A}"/>
    <dgm:cxn modelId="{73D5D65F-8E9F-41A2-9E4F-275064528F9A}" type="presOf" srcId="{CF227EBA-F0F3-4148-9E0E-CAAC1DE6A0A0}" destId="{D0487FEE-8163-4843-BBF0-118F75CDD258}" srcOrd="0" destOrd="0" presId="urn:microsoft.com/office/officeart/2005/8/layout/hList3"/>
    <dgm:cxn modelId="{E51D9041-F945-4532-B2E9-0CB5D266D023}" type="presOf" srcId="{9913F506-3EA2-4519-9211-2ED903895B68}" destId="{F7AB3B7F-7222-492D-B5E6-144748447B39}" srcOrd="0" destOrd="0" presId="urn:microsoft.com/office/officeart/2005/8/layout/hList3"/>
    <dgm:cxn modelId="{02A02FEC-ADDC-4BF9-8EB9-7F52B464FB64}" type="presOf" srcId="{E25305C7-0166-425B-9FA7-0E0A135533A6}" destId="{CDBDF8BE-B922-42CF-991C-4321FFA60693}" srcOrd="0" destOrd="0" presId="urn:microsoft.com/office/officeart/2005/8/layout/hList3"/>
    <dgm:cxn modelId="{12E0EF02-BCCD-475B-8D6F-E82E21C4AB77}" srcId="{9913F506-3EA2-4519-9211-2ED903895B68}" destId="{CF227EBA-F0F3-4148-9E0E-CAAC1DE6A0A0}" srcOrd="2" destOrd="0" parTransId="{280338E0-D090-4A42-85BA-4B6DE7FA4808}" sibTransId="{CFD7EEC6-2D75-44C9-8DF4-0361C783ABFA}"/>
    <dgm:cxn modelId="{513538F7-3807-4640-818A-15B268CE45CF}" srcId="{9913F506-3EA2-4519-9211-2ED903895B68}" destId="{E25305C7-0166-425B-9FA7-0E0A135533A6}" srcOrd="0" destOrd="0" parTransId="{A2051DC1-78DC-4121-9BA9-27E07DD347FF}" sibTransId="{65E287C5-F565-4855-8FED-00167CBF3E2F}"/>
    <dgm:cxn modelId="{0536612D-1DA9-4A0B-A7CD-5D2D610E6181}" type="presOf" srcId="{1927FFCC-2149-4BAB-A136-7144CF011BAC}" destId="{A4930C0E-189D-4424-8C99-E20CECD0A675}" srcOrd="0" destOrd="0" presId="urn:microsoft.com/office/officeart/2005/8/layout/hList3"/>
    <dgm:cxn modelId="{151565FB-8EF4-4B0E-A2E0-FDE2C3ECBC6C}" srcId="{9913F506-3EA2-4519-9211-2ED903895B68}" destId="{FC4DA062-4240-4A22-823F-21FB0F08E45F}" srcOrd="1" destOrd="0" parTransId="{976E5928-3819-405E-B43D-721C6A847AF1}" sibTransId="{B47D1ECB-772B-41D4-8E9C-943D69DB3C85}"/>
    <dgm:cxn modelId="{2FB295A4-C0C3-4256-8BF9-9258FA776795}" type="presOf" srcId="{FC4DA062-4240-4A22-823F-21FB0F08E45F}" destId="{B059400B-6A11-4313-8FA3-B44C5B0B76C2}" srcOrd="0" destOrd="0" presId="urn:microsoft.com/office/officeart/2005/8/layout/hList3"/>
    <dgm:cxn modelId="{01CEA224-D6E9-4FFB-BA1F-30F45F8C80CF}" type="presParOf" srcId="{A4930C0E-189D-4424-8C99-E20CECD0A675}" destId="{F7AB3B7F-7222-492D-B5E6-144748447B39}" srcOrd="0" destOrd="0" presId="urn:microsoft.com/office/officeart/2005/8/layout/hList3"/>
    <dgm:cxn modelId="{4EF234F0-A079-491D-848A-74C73628CE5D}" type="presParOf" srcId="{A4930C0E-189D-4424-8C99-E20CECD0A675}" destId="{A8E5C7B8-13B4-41FB-886F-093319F4B7A2}" srcOrd="1" destOrd="0" presId="urn:microsoft.com/office/officeart/2005/8/layout/hList3"/>
    <dgm:cxn modelId="{F5782AD7-F238-4A2F-A99C-B470336D0DCE}" type="presParOf" srcId="{A8E5C7B8-13B4-41FB-886F-093319F4B7A2}" destId="{CDBDF8BE-B922-42CF-991C-4321FFA60693}" srcOrd="0" destOrd="0" presId="urn:microsoft.com/office/officeart/2005/8/layout/hList3"/>
    <dgm:cxn modelId="{E94702E2-B250-468C-AD32-314D8256DC67}" type="presParOf" srcId="{A8E5C7B8-13B4-41FB-886F-093319F4B7A2}" destId="{B059400B-6A11-4313-8FA3-B44C5B0B76C2}" srcOrd="1" destOrd="0" presId="urn:microsoft.com/office/officeart/2005/8/layout/hList3"/>
    <dgm:cxn modelId="{80D556A0-4F6F-46B2-B8F3-1D1006756EDB}" type="presParOf" srcId="{A8E5C7B8-13B4-41FB-886F-093319F4B7A2}" destId="{D0487FEE-8163-4843-BBF0-118F75CDD258}" srcOrd="2" destOrd="0" presId="urn:microsoft.com/office/officeart/2005/8/layout/hList3"/>
    <dgm:cxn modelId="{AC0357AE-9AD2-4439-BEDD-2043237600E2}" type="presParOf" srcId="{A4930C0E-189D-4424-8C99-E20CECD0A675}" destId="{C7B26836-63BB-43B4-8033-1BB64B32AFA9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3B7F-7222-492D-B5E6-144748447B39}">
      <dsp:nvSpPr>
        <dsp:cNvPr id="0" name=""/>
        <dsp:cNvSpPr/>
      </dsp:nvSpPr>
      <dsp:spPr>
        <a:xfrm>
          <a:off x="0" y="0"/>
          <a:ext cx="6096000" cy="121920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800" kern="1200" dirty="0" smtClean="0"/>
            <a:t>Literární druhy</a:t>
          </a:r>
          <a:endParaRPr lang="cs-CZ" sz="5800" kern="1200" dirty="0"/>
        </a:p>
      </dsp:txBody>
      <dsp:txXfrm>
        <a:off x="0" y="0"/>
        <a:ext cx="6096000" cy="1219200"/>
      </dsp:txXfrm>
    </dsp:sp>
    <dsp:sp modelId="{CDBDF8BE-B922-42CF-991C-4321FFA60693}">
      <dsp:nvSpPr>
        <dsp:cNvPr id="0" name=""/>
        <dsp:cNvSpPr/>
      </dsp:nvSpPr>
      <dsp:spPr>
        <a:xfrm>
          <a:off x="2976" y="1219200"/>
          <a:ext cx="2030015" cy="256032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kern="1200" dirty="0" smtClean="0"/>
            <a:t>epika</a:t>
          </a:r>
        </a:p>
      </dsp:txBody>
      <dsp:txXfrm>
        <a:off x="2976" y="1219200"/>
        <a:ext cx="2030015" cy="2560320"/>
      </dsp:txXfrm>
    </dsp:sp>
    <dsp:sp modelId="{B059400B-6A11-4313-8FA3-B44C5B0B76C2}">
      <dsp:nvSpPr>
        <dsp:cNvPr id="0" name=""/>
        <dsp:cNvSpPr/>
      </dsp:nvSpPr>
      <dsp:spPr>
        <a:xfrm>
          <a:off x="2032992" y="1219200"/>
          <a:ext cx="2030015" cy="256032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kern="1200" dirty="0" smtClean="0"/>
            <a:t>lyrika</a:t>
          </a:r>
          <a:endParaRPr lang="cs-CZ" sz="4600" kern="1200" dirty="0"/>
        </a:p>
      </dsp:txBody>
      <dsp:txXfrm>
        <a:off x="2032992" y="1219200"/>
        <a:ext cx="2030015" cy="2560320"/>
      </dsp:txXfrm>
    </dsp:sp>
    <dsp:sp modelId="{D0487FEE-8163-4843-BBF0-118F75CDD258}">
      <dsp:nvSpPr>
        <dsp:cNvPr id="0" name=""/>
        <dsp:cNvSpPr/>
      </dsp:nvSpPr>
      <dsp:spPr>
        <a:xfrm>
          <a:off x="4063007" y="1219200"/>
          <a:ext cx="2030015" cy="256032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kern="1200" dirty="0" smtClean="0"/>
            <a:t>drama</a:t>
          </a:r>
          <a:endParaRPr lang="cs-CZ" sz="4600" kern="1200" dirty="0"/>
        </a:p>
      </dsp:txBody>
      <dsp:txXfrm>
        <a:off x="4063007" y="1219200"/>
        <a:ext cx="2030015" cy="2560320"/>
      </dsp:txXfrm>
    </dsp:sp>
    <dsp:sp modelId="{C7B26836-63BB-43B4-8033-1BB64B32AFA9}">
      <dsp:nvSpPr>
        <dsp:cNvPr id="0" name=""/>
        <dsp:cNvSpPr/>
      </dsp:nvSpPr>
      <dsp:spPr>
        <a:xfrm>
          <a:off x="0" y="3779520"/>
          <a:ext cx="6096000" cy="28448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ČESKÝ JAZYK </a:t>
            </a:r>
          </a:p>
          <a:p>
            <a:r>
              <a:rPr lang="cs-CZ" dirty="0" smtClean="0"/>
              <a:t>ROČNÍK: 8. ROČNÍK</a:t>
            </a:r>
          </a:p>
          <a:p>
            <a:r>
              <a:rPr lang="cs-CZ" dirty="0" smtClean="0"/>
              <a:t>TÉMA: LYRICKÉ ŽÁNRY</a:t>
            </a:r>
          </a:p>
          <a:p>
            <a:r>
              <a:rPr lang="cs-CZ" dirty="0" smtClean="0"/>
              <a:t>AUTOR: Mgr. Kateřina Mládková</a:t>
            </a:r>
          </a:p>
          <a:p>
            <a:r>
              <a:rPr lang="cs-CZ" dirty="0" smtClean="0"/>
              <a:t>DATUM VYTVOŘENÍ: 2. 1. 2013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VY_32_INOVACE_53_KM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51720" y="548680"/>
            <a:ext cx="569136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Cílová skupina: 8. ročník</a:t>
            </a:r>
          </a:p>
          <a:p>
            <a:r>
              <a:rPr lang="cs-CZ" dirty="0" smtClean="0"/>
              <a:t>Téma: Lyrické žánry</a:t>
            </a:r>
          </a:p>
          <a:p>
            <a:r>
              <a:rPr lang="cs-CZ" dirty="0" smtClean="0"/>
              <a:t>Cíl: Upevňování znalostí o rozdělování literárních děl</a:t>
            </a:r>
          </a:p>
          <a:p>
            <a:r>
              <a:rPr lang="cs-CZ" dirty="0" smtClean="0"/>
              <a:t>Pomůcky: psací potřeby, školní sešit, pracovní listy,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literární díla – ukázky lyrických žánrů</a:t>
            </a:r>
          </a:p>
          <a:p>
            <a:r>
              <a:rPr lang="cs-CZ" dirty="0" smtClean="0"/>
              <a:t>Pilotáž: Žáci ocenili ucelený stručný přehled učiva.</a:t>
            </a:r>
          </a:p>
        </p:txBody>
      </p:sp>
      <p:pic>
        <p:nvPicPr>
          <p:cNvPr id="1028" name="Picture 4" descr="C:\Users\ZS SLOVAN\AppData\Local\Microsoft\Windows\Temporary Internet Files\Content.IE5\XZIKAPTA\MC9000193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307301"/>
            <a:ext cx="3974471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46812" y="3307301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KLÍČOVÁ SLOVA:</a:t>
            </a:r>
          </a:p>
          <a:p>
            <a:r>
              <a:rPr lang="cs-CZ" dirty="0" smtClean="0"/>
              <a:t>píseň</a:t>
            </a:r>
            <a:endParaRPr lang="cs-CZ" dirty="0"/>
          </a:p>
          <a:p>
            <a:r>
              <a:rPr lang="cs-CZ" dirty="0"/>
              <a:t>elegie</a:t>
            </a:r>
          </a:p>
          <a:p>
            <a:r>
              <a:rPr lang="cs-CZ" dirty="0"/>
              <a:t>óda, hymnus</a:t>
            </a:r>
          </a:p>
          <a:p>
            <a:r>
              <a:rPr lang="cs-CZ" dirty="0"/>
              <a:t>epitaf</a:t>
            </a:r>
          </a:p>
          <a:p>
            <a:r>
              <a:rPr lang="cs-CZ" dirty="0"/>
              <a:t>epigram</a:t>
            </a:r>
          </a:p>
          <a:p>
            <a:r>
              <a:rPr lang="cs-CZ" dirty="0"/>
              <a:t>sonet</a:t>
            </a:r>
          </a:p>
          <a:p>
            <a:r>
              <a:rPr lang="cs-CZ" dirty="0"/>
              <a:t>pásmo</a:t>
            </a:r>
          </a:p>
        </p:txBody>
      </p:sp>
      <p:sp>
        <p:nvSpPr>
          <p:cNvPr id="3" name="Obdélník 2"/>
          <p:cNvSpPr/>
          <p:nvPr/>
        </p:nvSpPr>
        <p:spPr>
          <a:xfrm>
            <a:off x="2233749" y="561562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>
                <a:latin typeface="Arial Black" pitchFamily="34" charset="0"/>
              </a:rPr>
              <a:t>s</a:t>
            </a:r>
            <a:r>
              <a:rPr lang="cs-CZ" dirty="0" smtClean="0">
                <a:latin typeface="Arial Black" pitchFamily="34" charset="0"/>
              </a:rPr>
              <a:t>pisovatelé lyriky</a:t>
            </a:r>
            <a:endParaRPr lang="cs-CZ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8017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43169384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57452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339752" y="957940"/>
            <a:ext cx="5646097" cy="710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Dejte mi, chlapci, trochu hlíny,</a:t>
            </a:r>
          </a:p>
          <a:p>
            <a:r>
              <a:rPr lang="cs-CZ" sz="28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</a:t>
            </a:r>
            <a:r>
              <a:rPr lang="cs-CZ" sz="2800" b="1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htěl bych si s vámi stavět hráz</a:t>
            </a:r>
          </a:p>
          <a:p>
            <a:r>
              <a:rPr lang="cs-CZ" sz="28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cs-CZ" sz="2800" b="1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nedívat se na hodiny</a:t>
            </a:r>
          </a:p>
          <a:p>
            <a:r>
              <a:rPr lang="cs-CZ" sz="28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cs-CZ" sz="2800" b="1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neslyšet, jak míjí čas.</a:t>
            </a:r>
          </a:p>
          <a:p>
            <a:endParaRPr lang="cs-CZ" sz="2800" b="1" dirty="0">
              <a:solidFill>
                <a:srgbClr val="C0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cs-CZ" sz="2800" b="1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 brouzdati se chladnou strouhou,</a:t>
            </a:r>
          </a:p>
          <a:p>
            <a:r>
              <a:rPr lang="cs-CZ" sz="28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</a:t>
            </a:r>
            <a:r>
              <a:rPr lang="cs-CZ" sz="2800" b="1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ždyť ruce, nohy nezebou.</a:t>
            </a:r>
          </a:p>
          <a:p>
            <a:r>
              <a:rPr lang="cs-CZ" sz="28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</a:t>
            </a:r>
            <a:r>
              <a:rPr lang="cs-CZ" sz="2800" b="1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život, cestu krásnou, dlouhou,</a:t>
            </a:r>
          </a:p>
          <a:p>
            <a:r>
              <a:rPr lang="cs-CZ" sz="2800" b="1" dirty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</a:t>
            </a:r>
            <a:r>
              <a:rPr lang="cs-CZ" sz="2800" b="1" dirty="0" smtClean="0">
                <a:solidFill>
                  <a:srgbClr val="C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eprve míti před sebou.</a:t>
            </a:r>
          </a:p>
          <a:p>
            <a:endParaRPr lang="cs-CZ" sz="2800" b="1" dirty="0">
              <a:latin typeface="Comic Sans MS" pitchFamily="66" charset="0"/>
            </a:endParaRPr>
          </a:p>
          <a:p>
            <a:r>
              <a:rPr lang="cs-CZ" sz="2800" b="1" dirty="0" smtClean="0">
                <a:latin typeface="Comic Sans MS" pitchFamily="66" charset="0"/>
              </a:rPr>
              <a:t>                </a:t>
            </a:r>
            <a:r>
              <a:rPr lang="cs-CZ" sz="2800" b="1" dirty="0" smtClean="0">
                <a:latin typeface="Arial Rounded MT Bold" pitchFamily="34" charset="0"/>
              </a:rPr>
              <a:t>Jaroslav Seifert</a:t>
            </a:r>
          </a:p>
          <a:p>
            <a:r>
              <a:rPr lang="cs-CZ" sz="2800" b="1" dirty="0">
                <a:latin typeface="Arial Rounded MT Bold" pitchFamily="34" charset="0"/>
              </a:rPr>
              <a:t> </a:t>
            </a:r>
            <a:r>
              <a:rPr lang="cs-CZ" sz="2800" b="1" dirty="0" smtClean="0">
                <a:latin typeface="Arial Rounded MT Bold" pitchFamily="34" charset="0"/>
              </a:rPr>
              <a:t>                            Píseň o dětství</a:t>
            </a:r>
          </a:p>
          <a:p>
            <a:endParaRPr lang="cs-CZ" sz="2000" b="1" dirty="0">
              <a:latin typeface="Comic Sans MS" pitchFamily="66" charset="0"/>
            </a:endParaRPr>
          </a:p>
          <a:p>
            <a:endParaRPr lang="cs-CZ" sz="2000" b="1" dirty="0" smtClean="0">
              <a:latin typeface="Comic Sans MS" pitchFamily="66" charset="0"/>
            </a:endParaRPr>
          </a:p>
          <a:p>
            <a:endParaRPr lang="cs-CZ" sz="2000" b="1" dirty="0">
              <a:latin typeface="Comic Sans MS" pitchFamily="66" charset="0"/>
            </a:endParaRPr>
          </a:p>
          <a:p>
            <a:endParaRPr lang="cs-CZ" sz="2000" b="1" dirty="0" smtClean="0">
              <a:latin typeface="Comic Sans MS" pitchFamily="66" charset="0"/>
            </a:endParaRPr>
          </a:p>
          <a:p>
            <a:r>
              <a:rPr lang="cs-CZ" sz="2000" b="1" dirty="0">
                <a:latin typeface="Comic Sans MS" pitchFamily="66" charset="0"/>
              </a:rPr>
              <a:t> </a:t>
            </a:r>
            <a:r>
              <a:rPr lang="cs-CZ" sz="2000" b="1" dirty="0" smtClean="0">
                <a:latin typeface="Comic Sans MS" pitchFamily="66" charset="0"/>
              </a:rPr>
              <a:t>           </a:t>
            </a:r>
            <a:endParaRPr lang="cs-CZ" sz="2000" b="1" dirty="0">
              <a:latin typeface="Comic Sans MS" pitchFamily="66" charset="0"/>
            </a:endParaRPr>
          </a:p>
          <a:p>
            <a:endParaRPr lang="cs-CZ" sz="20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99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      Lyrika - žánry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b="1" dirty="0" smtClean="0"/>
              <a:t>z řečtiny lyra = hudební nástroj</a:t>
            </a:r>
          </a:p>
          <a:p>
            <a:r>
              <a:rPr lang="cs-CZ" sz="2800" b="1" dirty="0" smtClean="0"/>
              <a:t>poezie, city, dojmy, nálady, úvaha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píseň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elegie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óda, hymnus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epitaf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epigram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sonet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pásmo</a:t>
            </a:r>
          </a:p>
          <a:p>
            <a:endParaRPr lang="cs-CZ" dirty="0"/>
          </a:p>
        </p:txBody>
      </p:sp>
      <p:pic>
        <p:nvPicPr>
          <p:cNvPr id="2050" name="Picture 2" descr="C:\Users\ZS SLOVAN\AppData\Local\Microsoft\Windows\Temporary Internet Files\Content.IE5\5E650SIC\MP90039881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109299"/>
            <a:ext cx="3823320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22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979712" y="4941168"/>
            <a:ext cx="6172200" cy="1013498"/>
          </a:xfrm>
        </p:spPr>
        <p:txBody>
          <a:bodyPr>
            <a:normAutofit/>
          </a:bodyPr>
          <a:lstStyle/>
          <a:p>
            <a:r>
              <a:rPr lang="cs-CZ" sz="6000" dirty="0" smtClean="0"/>
              <a:t>píseň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979712" y="980728"/>
            <a:ext cx="722184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kratší báseň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pravidelný rytmus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výrazný rým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nezaměňovat s písní jako hudební formou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ukolébavky, písně milostné, vojenské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epický ráz – ruské byliny o bohatýrech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písně kritizující společenské poměry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5" name="Vývojový diagram: spojnice 4"/>
          <p:cNvSpPr/>
          <p:nvPr/>
        </p:nvSpPr>
        <p:spPr>
          <a:xfrm>
            <a:off x="1475656" y="98072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1220483" y="1840605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539552" y="1360356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1489408" y="276835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932040" y="4869160"/>
            <a:ext cx="2915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 Rounded MT Bold" pitchFamily="34" charset="0"/>
              </a:rPr>
              <a:t>Jaroslav Seifert</a:t>
            </a:r>
            <a:endParaRPr lang="cs-CZ" sz="2800" b="1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84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2123728" y="4725144"/>
            <a:ext cx="2213992" cy="941490"/>
          </a:xfrm>
        </p:spPr>
        <p:txBody>
          <a:bodyPr>
            <a:normAutofit fontScale="90000"/>
          </a:bodyPr>
          <a:lstStyle/>
          <a:p>
            <a:r>
              <a:rPr lang="cs-CZ" sz="6000" dirty="0" smtClean="0"/>
              <a:t>elegie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844438" y="980728"/>
            <a:ext cx="7299562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rgbClr val="C00000"/>
                </a:solidFill>
              </a:rPr>
              <a:t>báseň vyjadřující smutek</a:t>
            </a:r>
          </a:p>
          <a:p>
            <a:r>
              <a:rPr lang="cs-CZ" sz="2400" b="1" dirty="0" smtClean="0">
                <a:solidFill>
                  <a:srgbClr val="C00000"/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rgbClr val="C00000"/>
                </a:solidFill>
              </a:rPr>
              <a:t>vzpomínka na smrt blízkého</a:t>
            </a:r>
          </a:p>
          <a:p>
            <a:r>
              <a:rPr lang="cs-CZ" sz="2400" b="1" dirty="0" smtClean="0">
                <a:solidFill>
                  <a:srgbClr val="C00000"/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rgbClr val="C00000"/>
                </a:solidFill>
              </a:rPr>
              <a:t>bolest nad nespravedlivým osudem</a:t>
            </a:r>
          </a:p>
          <a:p>
            <a:endParaRPr lang="cs-CZ" sz="2000" b="1" dirty="0"/>
          </a:p>
          <a:p>
            <a:endParaRPr lang="cs-CZ" sz="2000" b="1" dirty="0" smtClean="0"/>
          </a:p>
          <a:p>
            <a:endParaRPr lang="cs-CZ" sz="2000" b="1" dirty="0"/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Publius Ovidius </a:t>
            </a:r>
            <a:r>
              <a:rPr lang="cs-CZ" sz="2400" b="1" dirty="0" err="1" smtClean="0">
                <a:solidFill>
                  <a:srgbClr val="FF0000"/>
                </a:solidFill>
                <a:latin typeface="Arial Rounded MT Bold" pitchFamily="34" charset="0"/>
              </a:rPr>
              <a:t>Naso</a:t>
            </a:r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 – římský básník, vyhnanec</a:t>
            </a:r>
          </a:p>
          <a:p>
            <a:endParaRPr lang="cs-CZ" sz="2400" b="1" dirty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Jiří Orten – český básník židovského původu</a:t>
            </a:r>
            <a:endParaRPr lang="cs-CZ" sz="2400" b="1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3968" y="4509120"/>
            <a:ext cx="416492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 Narrow" pitchFamily="34" charset="0"/>
              </a:rPr>
              <a:t>Přátelé odešli. Má milá v dálce spí.</a:t>
            </a:r>
          </a:p>
          <a:p>
            <a:r>
              <a:rPr lang="cs-CZ" b="1" dirty="0" smtClean="0">
                <a:latin typeface="Arial Narrow" pitchFamily="34" charset="0"/>
              </a:rPr>
              <a:t>A venku velká tma je.</a:t>
            </a:r>
          </a:p>
          <a:p>
            <a:r>
              <a:rPr lang="cs-CZ" b="1" dirty="0" smtClean="0">
                <a:latin typeface="Arial Narrow" pitchFamily="34" charset="0"/>
              </a:rPr>
              <a:t>Slova si povídám. Jsou bílá od lampy,</a:t>
            </a:r>
          </a:p>
          <a:p>
            <a:r>
              <a:rPr lang="cs-CZ" b="1" dirty="0">
                <a:latin typeface="Arial Narrow" pitchFamily="34" charset="0"/>
              </a:rPr>
              <a:t>a</a:t>
            </a:r>
            <a:r>
              <a:rPr lang="cs-CZ" b="1" dirty="0" smtClean="0">
                <a:latin typeface="Arial Narrow" pitchFamily="34" charset="0"/>
              </a:rPr>
              <a:t> napolo již usínaje</a:t>
            </a:r>
          </a:p>
          <a:p>
            <a:r>
              <a:rPr lang="cs-CZ" b="1" dirty="0">
                <a:latin typeface="Arial Narrow" pitchFamily="34" charset="0"/>
              </a:rPr>
              <a:t>n</a:t>
            </a:r>
            <a:r>
              <a:rPr lang="cs-CZ" b="1" dirty="0" smtClean="0">
                <a:latin typeface="Arial Narrow" pitchFamily="34" charset="0"/>
              </a:rPr>
              <a:t>a matku vzpomínám. Podzimní vzpomínka.</a:t>
            </a:r>
          </a:p>
          <a:p>
            <a:r>
              <a:rPr lang="cs-CZ" b="1" dirty="0" smtClean="0">
                <a:latin typeface="Arial Narrow" pitchFamily="34" charset="0"/>
              </a:rPr>
              <a:t>Opravdu, pod zimou jako bych věděl vše…..</a:t>
            </a:r>
          </a:p>
          <a:p>
            <a:endParaRPr lang="cs-CZ" b="1" dirty="0">
              <a:latin typeface="Arial Narrow" pitchFamily="34" charset="0"/>
            </a:endParaRPr>
          </a:p>
          <a:p>
            <a:r>
              <a:rPr lang="cs-CZ" b="1" dirty="0" smtClean="0">
                <a:latin typeface="Arial Narrow" pitchFamily="34" charset="0"/>
              </a:rPr>
              <a:t>                              Jiří Orten: Malá elegie</a:t>
            </a:r>
            <a:endParaRPr lang="cs-CZ" b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25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051720" y="4869160"/>
            <a:ext cx="4752528" cy="1013498"/>
          </a:xfrm>
        </p:spPr>
        <p:txBody>
          <a:bodyPr>
            <a:normAutofit/>
          </a:bodyPr>
          <a:lstStyle/>
          <a:p>
            <a:r>
              <a:rPr lang="cs-CZ" sz="6000" dirty="0" smtClean="0"/>
              <a:t>Óda, hymnus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95736" y="1340768"/>
            <a:ext cx="47708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báseň oslavná, radostná = óda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národ, vlast = hymnus</a:t>
            </a:r>
          </a:p>
          <a:p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souvisí s nimi hymna</a:t>
            </a:r>
            <a:endParaRPr lang="cs-CZ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8" name="Picture 4" descr="C:\Users\ZS SLOVAN\AppData\Local\Microsoft\Windows\Temporary Internet Files\Content.IE5\HY4N9BXP\MC9004078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12976"/>
            <a:ext cx="1393825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09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051720" y="4869160"/>
            <a:ext cx="2718048" cy="941490"/>
          </a:xfrm>
        </p:spPr>
        <p:txBody>
          <a:bodyPr>
            <a:noAutofit/>
          </a:bodyPr>
          <a:lstStyle/>
          <a:p>
            <a:r>
              <a:rPr lang="cs-CZ" sz="6000" dirty="0" smtClean="0"/>
              <a:t>epitaf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95736" y="1052736"/>
            <a:ext cx="39356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Franklin Gothic Book"/>
              </a:rPr>
              <a:t>● </a:t>
            </a:r>
            <a:r>
              <a:rPr lang="cs-CZ" sz="2400" b="1" dirty="0" smtClean="0"/>
              <a:t>veršovaný nápis na hrob</a:t>
            </a:r>
          </a:p>
          <a:p>
            <a:r>
              <a:rPr lang="cs-CZ" sz="2400" b="1" dirty="0" smtClean="0">
                <a:latin typeface="Franklin Gothic Book"/>
              </a:rPr>
              <a:t>● </a:t>
            </a:r>
            <a:r>
              <a:rPr lang="cs-CZ" sz="2400" b="1" dirty="0" smtClean="0"/>
              <a:t>básníci si jej psali sami</a:t>
            </a:r>
          </a:p>
          <a:p>
            <a:endParaRPr lang="cs-CZ" sz="2400" b="1" dirty="0"/>
          </a:p>
          <a:p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31840" y="2622396"/>
            <a:ext cx="5554149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 Narrow" pitchFamily="34" charset="0"/>
              </a:rPr>
              <a:t>Čtyřverší Jiřího Wolkera:</a:t>
            </a:r>
          </a:p>
          <a:p>
            <a:endParaRPr lang="cs-CZ" b="1" dirty="0">
              <a:latin typeface="Arial Narrow" pitchFamily="34" charset="0"/>
            </a:endParaRPr>
          </a:p>
          <a:p>
            <a:r>
              <a:rPr lang="cs-CZ" sz="2400" b="1" dirty="0" smtClean="0">
                <a:latin typeface="Arial Narrow" pitchFamily="34" charset="0"/>
              </a:rPr>
              <a:t>Zde leží Jiří Wolker, básník, jenž miloval svět</a:t>
            </a:r>
          </a:p>
          <a:p>
            <a:r>
              <a:rPr lang="cs-CZ" sz="2400" b="1" dirty="0" smtClean="0">
                <a:latin typeface="Arial Narrow" pitchFamily="34" charset="0"/>
              </a:rPr>
              <a:t>A pro spravedlnost jeho šel se bít.</a:t>
            </a:r>
          </a:p>
          <a:p>
            <a:r>
              <a:rPr lang="cs-CZ" sz="2400" b="1" dirty="0" smtClean="0">
                <a:latin typeface="Arial Narrow" pitchFamily="34" charset="0"/>
              </a:rPr>
              <a:t>Dřív než mohl srdce k boji vytasit,</a:t>
            </a:r>
          </a:p>
          <a:p>
            <a:r>
              <a:rPr lang="cs-CZ" sz="2400" b="1" dirty="0" smtClean="0">
                <a:latin typeface="Arial Narrow" pitchFamily="34" charset="0"/>
              </a:rPr>
              <a:t>Zemřel, mlád dvacet čtyři let.</a:t>
            </a:r>
            <a:endParaRPr lang="cs-CZ" sz="2400" b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28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051720" y="4869160"/>
            <a:ext cx="3312368" cy="941490"/>
          </a:xfrm>
        </p:spPr>
        <p:txBody>
          <a:bodyPr>
            <a:noAutofit/>
          </a:bodyPr>
          <a:lstStyle/>
          <a:p>
            <a:r>
              <a:rPr lang="cs-CZ" sz="6000" dirty="0" smtClean="0"/>
              <a:t>epigram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979712" y="836712"/>
            <a:ext cx="591540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rgbClr val="C00000"/>
                </a:solidFill>
              </a:rPr>
              <a:t>satirická báseň</a:t>
            </a:r>
          </a:p>
          <a:p>
            <a:r>
              <a:rPr lang="cs-CZ" sz="2400" b="1" dirty="0" smtClean="0">
                <a:solidFill>
                  <a:srgbClr val="C00000"/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rgbClr val="C00000"/>
                </a:solidFill>
              </a:rPr>
              <a:t>úsudek o nějaké osobě, události, jevu</a:t>
            </a:r>
          </a:p>
          <a:p>
            <a:r>
              <a:rPr lang="cs-CZ" sz="2400" b="1" dirty="0" smtClean="0">
                <a:solidFill>
                  <a:srgbClr val="C00000"/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rgbClr val="C00000"/>
                </a:solidFill>
              </a:rPr>
              <a:t>stručnost</a:t>
            </a:r>
          </a:p>
          <a:p>
            <a:r>
              <a:rPr lang="cs-CZ" sz="2400" b="1" dirty="0" smtClean="0">
                <a:solidFill>
                  <a:srgbClr val="C00000"/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rgbClr val="C00000"/>
                </a:solidFill>
              </a:rPr>
              <a:t>důraznost</a:t>
            </a:r>
          </a:p>
          <a:p>
            <a:r>
              <a:rPr lang="cs-CZ" sz="2400" b="1" dirty="0" smtClean="0">
                <a:solidFill>
                  <a:srgbClr val="C00000"/>
                </a:solidFill>
                <a:latin typeface="Franklin Gothic Book"/>
              </a:rPr>
              <a:t>● </a:t>
            </a:r>
            <a:r>
              <a:rPr lang="cs-CZ" sz="2400" b="1" dirty="0" smtClean="0">
                <a:solidFill>
                  <a:srgbClr val="C00000"/>
                </a:solidFill>
              </a:rPr>
              <a:t>kritika společnosti</a:t>
            </a:r>
          </a:p>
          <a:p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99792" y="3093502"/>
            <a:ext cx="53735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Arial Rounded MT Bold" pitchFamily="34" charset="0"/>
              </a:rPr>
              <a:t>Karel Havlíček Borovský</a:t>
            </a:r>
          </a:p>
          <a:p>
            <a:r>
              <a:rPr lang="cs-CZ" sz="2400" b="1" dirty="0" smtClean="0">
                <a:solidFill>
                  <a:srgbClr val="C00000"/>
                </a:solidFill>
                <a:latin typeface="Arial Rounded MT Bold" pitchFamily="34" charset="0"/>
              </a:rPr>
              <a:t>• 1821 – 1856</a:t>
            </a:r>
          </a:p>
          <a:p>
            <a:r>
              <a:rPr lang="cs-CZ" sz="2400" b="1" dirty="0" smtClean="0">
                <a:solidFill>
                  <a:srgbClr val="C00000"/>
                </a:solidFill>
                <a:latin typeface="Arial Rounded MT Bold" pitchFamily="34" charset="0"/>
              </a:rPr>
              <a:t>• Epigramy – 5 částí (Církvi, Králi,</a:t>
            </a:r>
          </a:p>
          <a:p>
            <a:r>
              <a:rPr lang="cs-CZ" sz="2400" b="1" dirty="0">
                <a:solidFill>
                  <a:srgbClr val="C00000"/>
                </a:solidFill>
                <a:latin typeface="Arial Rounded MT Bold" pitchFamily="34" charset="0"/>
              </a:rPr>
              <a:t> </a:t>
            </a:r>
            <a:r>
              <a:rPr lang="cs-CZ" sz="2400" b="1" dirty="0" smtClean="0">
                <a:solidFill>
                  <a:srgbClr val="C00000"/>
                </a:solidFill>
                <a:latin typeface="Arial Rounded MT Bold" pitchFamily="34" charset="0"/>
              </a:rPr>
              <a:t>                        Vlasti, Múzám, Světu) </a:t>
            </a:r>
            <a:endParaRPr lang="cs-CZ" sz="2400" b="1" dirty="0">
              <a:solidFill>
                <a:srgbClr val="C00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35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1979712" y="5222263"/>
            <a:ext cx="6172200" cy="1013498"/>
          </a:xfrm>
        </p:spPr>
        <p:txBody>
          <a:bodyPr>
            <a:normAutofit/>
          </a:bodyPr>
          <a:lstStyle/>
          <a:p>
            <a:r>
              <a:rPr lang="cs-CZ" sz="6000" dirty="0" smtClean="0"/>
              <a:t>sonet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024" y="25517"/>
            <a:ext cx="775404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• žánr lyrické poezie o 14 verších uspořádaných do slok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obvykle podle schématu 4 + 4 + 3 + 3</a:t>
            </a:r>
          </a:p>
          <a:p>
            <a:r>
              <a:rPr lang="cs-CZ" sz="2000" b="1" dirty="0" smtClean="0"/>
              <a:t>• pravidelně rýmovaný (čtyřveršové sloky - dva rýmy,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tříveršové sloky – nové téma a nový rým; </a:t>
            </a:r>
            <a:r>
              <a:rPr lang="cs-CZ" sz="2000" b="1" dirty="0" err="1" smtClean="0"/>
              <a:t>trojverší</a:t>
            </a:r>
            <a:r>
              <a:rPr lang="cs-CZ" sz="2000" b="1" dirty="0" smtClean="0"/>
              <a:t> spojuje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společný rým a celou báseň myšlenkově uzavírají, sjednocují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a pointují)</a:t>
            </a:r>
          </a:p>
          <a:p>
            <a:r>
              <a:rPr lang="cs-CZ" sz="2000" b="1" dirty="0" smtClean="0"/>
              <a:t>• kompozice sonetu – dvoudílná</a:t>
            </a:r>
          </a:p>
          <a:p>
            <a:r>
              <a:rPr lang="cs-CZ" sz="2000" b="1" dirty="0" smtClean="0"/>
              <a:t>• nejrůznější obměny (nová forma v Anglii)</a:t>
            </a:r>
          </a:p>
          <a:p>
            <a:r>
              <a:rPr lang="cs-CZ" sz="2000" b="1" dirty="0" smtClean="0"/>
              <a:t>• vytvořen ve středověku (italští trubadúři)</a:t>
            </a:r>
          </a:p>
          <a:p>
            <a:r>
              <a:rPr lang="cs-CZ" sz="2000" b="1" dirty="0" smtClean="0"/>
              <a:t>• obliba sonetu v renesanci</a:t>
            </a:r>
          </a:p>
          <a:p>
            <a:r>
              <a:rPr lang="cs-CZ" sz="2000" b="1" dirty="0" smtClean="0"/>
              <a:t>• napětí, protikladnost</a:t>
            </a:r>
          </a:p>
          <a:p>
            <a:r>
              <a:rPr lang="cs-CZ" sz="2000" b="1" dirty="0" smtClean="0"/>
              <a:t>• sonetový věnec</a:t>
            </a:r>
          </a:p>
          <a:p>
            <a:endParaRPr lang="cs-CZ" sz="2000" b="1" dirty="0" smtClean="0"/>
          </a:p>
          <a:p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32040" y="2903228"/>
            <a:ext cx="378077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Francesco </a:t>
            </a:r>
            <a:r>
              <a:rPr lang="cs-CZ" sz="2400" b="1" dirty="0" err="1" smtClean="0">
                <a:solidFill>
                  <a:srgbClr val="FF0000"/>
                </a:solidFill>
                <a:latin typeface="Arial Rounded MT Bold" pitchFamily="34" charset="0"/>
              </a:rPr>
              <a:t>Petrarca</a:t>
            </a:r>
            <a:endParaRPr lang="cs-CZ" sz="2400" b="1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cs-CZ" sz="2400" b="1" dirty="0" err="1" smtClean="0">
                <a:solidFill>
                  <a:srgbClr val="FF0000"/>
                </a:solidFill>
                <a:latin typeface="Arial Rounded MT Bold" pitchFamily="34" charset="0"/>
              </a:rPr>
              <a:t>Pierre</a:t>
            </a:r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 de </a:t>
            </a:r>
            <a:r>
              <a:rPr lang="cs-CZ" sz="2400" b="1" dirty="0" err="1" smtClean="0">
                <a:solidFill>
                  <a:srgbClr val="FF0000"/>
                </a:solidFill>
                <a:latin typeface="Arial Rounded MT Bold" pitchFamily="34" charset="0"/>
              </a:rPr>
              <a:t>Ronsard</a:t>
            </a:r>
            <a:endParaRPr lang="cs-CZ" sz="2400" b="1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William Shakespeare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Jan Kollár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Jaroslav Vrchlický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Josef Svatopluk </a:t>
            </a:r>
            <a:r>
              <a:rPr lang="cs-CZ" sz="2400" b="1" dirty="0" err="1" smtClean="0">
                <a:solidFill>
                  <a:srgbClr val="FF0000"/>
                </a:solidFill>
                <a:latin typeface="Arial Rounded MT Bold" pitchFamily="34" charset="0"/>
              </a:rPr>
              <a:t>Machar</a:t>
            </a:r>
            <a:endParaRPr lang="cs-CZ" sz="2400" b="1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Vítězslav Nezval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Jaroslav Seifert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František Hrubín</a:t>
            </a:r>
            <a:endParaRPr lang="cs-CZ" sz="2400" b="1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55776" y="4426722"/>
            <a:ext cx="21596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Václav Hrabě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Arial Rounded MT Bold" pitchFamily="34" charset="0"/>
              </a:rPr>
              <a:t>Pavel </a:t>
            </a:r>
            <a:r>
              <a:rPr lang="cs-CZ" sz="2400" b="1" dirty="0" err="1" smtClean="0">
                <a:solidFill>
                  <a:srgbClr val="FF0000"/>
                </a:solidFill>
                <a:latin typeface="Arial Rounded MT Bold" pitchFamily="34" charset="0"/>
              </a:rPr>
              <a:t>Šrut</a:t>
            </a:r>
            <a:endParaRPr lang="cs-CZ" sz="2400" b="1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08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ZS SLOVAN\AppData\Local\Microsoft\Windows\Temporary Internet Files\Content.IE5\M35VS8M1\MC9002338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5604284" cy="3787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4264182"/>
            <a:ext cx="2682145" cy="1323439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        Komedie</a:t>
            </a:r>
          </a:p>
          <a:p>
            <a:r>
              <a:rPr lang="cs-CZ" sz="2000" b="1" dirty="0" smtClean="0"/>
              <a:t>Sen noci svatojánské</a:t>
            </a:r>
          </a:p>
          <a:p>
            <a:r>
              <a:rPr lang="cs-CZ" sz="2000" b="1" dirty="0" smtClean="0"/>
              <a:t>Večer tříkrálový</a:t>
            </a:r>
          </a:p>
          <a:p>
            <a:r>
              <a:rPr lang="cs-CZ" sz="2000" b="1" dirty="0" smtClean="0"/>
              <a:t>Zkrocení zlé ženy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67944" y="4264182"/>
            <a:ext cx="1880643" cy="163121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   Tragédie</a:t>
            </a:r>
          </a:p>
          <a:p>
            <a:r>
              <a:rPr lang="cs-CZ" sz="2000" b="1" dirty="0" smtClean="0"/>
              <a:t>Romeo a </a:t>
            </a:r>
            <a:r>
              <a:rPr lang="cs-CZ" sz="2000" b="1" dirty="0"/>
              <a:t>J</a:t>
            </a:r>
            <a:r>
              <a:rPr lang="cs-CZ" sz="2000" b="1" dirty="0" smtClean="0"/>
              <a:t>ulie</a:t>
            </a:r>
          </a:p>
          <a:p>
            <a:r>
              <a:rPr lang="cs-CZ" sz="2000" b="1" dirty="0" smtClean="0"/>
              <a:t>Hamlet </a:t>
            </a:r>
          </a:p>
          <a:p>
            <a:r>
              <a:rPr lang="cs-CZ" sz="2000" b="1" dirty="0" smtClean="0"/>
              <a:t>Othello</a:t>
            </a:r>
          </a:p>
          <a:p>
            <a:r>
              <a:rPr lang="cs-CZ" sz="2000" b="1" dirty="0" smtClean="0"/>
              <a:t>Král Lear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4264182"/>
            <a:ext cx="2446504" cy="1015663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Historická dramata</a:t>
            </a:r>
          </a:p>
          <a:p>
            <a:r>
              <a:rPr lang="cs-CZ" sz="2000" b="1" dirty="0" smtClean="0"/>
              <a:t>Jindřich IV.</a:t>
            </a:r>
          </a:p>
          <a:p>
            <a:r>
              <a:rPr lang="cs-CZ" sz="2000" b="1" dirty="0" smtClean="0"/>
              <a:t>Richard III.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60232" y="5587621"/>
            <a:ext cx="997389" cy="707886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Básně</a:t>
            </a:r>
          </a:p>
          <a:p>
            <a:r>
              <a:rPr lang="cs-CZ" sz="2000" b="1" dirty="0" smtClean="0"/>
              <a:t>Sonety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00192" y="1772816"/>
            <a:ext cx="26532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 Narrow" pitchFamily="34" charset="0"/>
              </a:rPr>
              <a:t>n</a:t>
            </a:r>
            <a:r>
              <a:rPr lang="cs-CZ" dirty="0" smtClean="0">
                <a:latin typeface="Arial Narrow" pitchFamily="34" charset="0"/>
              </a:rPr>
              <a:t>ejvětší spisovatel všech dob</a:t>
            </a:r>
          </a:p>
          <a:p>
            <a:endParaRPr lang="cs-CZ" dirty="0">
              <a:latin typeface="Arial Narrow" pitchFamily="34" charset="0"/>
            </a:endParaRPr>
          </a:p>
          <a:p>
            <a:r>
              <a:rPr lang="cs-CZ" dirty="0" smtClean="0">
                <a:latin typeface="Arial Narrow" pitchFamily="34" charset="0"/>
              </a:rPr>
              <a:t>       (1564 – 1616)</a:t>
            </a:r>
            <a:endParaRPr lang="cs-CZ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61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051720" y="4941168"/>
            <a:ext cx="6172200" cy="1013498"/>
          </a:xfrm>
        </p:spPr>
        <p:txBody>
          <a:bodyPr>
            <a:normAutofit/>
          </a:bodyPr>
          <a:lstStyle/>
          <a:p>
            <a:r>
              <a:rPr lang="cs-CZ" sz="6000" dirty="0" smtClean="0"/>
              <a:t>pásmo</a:t>
            </a:r>
            <a:endParaRPr lang="cs-CZ" sz="6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899592" y="476672"/>
            <a:ext cx="777969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• avantgardní poezie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• sled veršů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• proud básníkových představ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• každý řádek začíná velkým písmenem</a:t>
            </a:r>
          </a:p>
          <a:p>
            <a:r>
              <a:rPr lang="cs-CZ" sz="2000" b="1" dirty="0" smtClean="0">
                <a:solidFill>
                  <a:srgbClr val="002060"/>
                </a:solidFill>
              </a:rPr>
              <a:t>• chybí interpunkce = dojem volného proudu myšlenek básníka</a:t>
            </a:r>
          </a:p>
          <a:p>
            <a:endParaRPr lang="cs-CZ" sz="20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83768" y="3140968"/>
            <a:ext cx="56146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Arial Rounded MT Bold" pitchFamily="34" charset="0"/>
              </a:rPr>
              <a:t>Francouz </a:t>
            </a:r>
            <a:r>
              <a:rPr lang="cs-CZ" sz="2800" b="1" dirty="0" err="1" smtClean="0">
                <a:solidFill>
                  <a:srgbClr val="FF0000"/>
                </a:solidFill>
                <a:latin typeface="Arial Rounded MT Bold" pitchFamily="34" charset="0"/>
              </a:rPr>
              <a:t>Guillaume</a:t>
            </a:r>
            <a:r>
              <a:rPr lang="cs-CZ" sz="2800" b="1" dirty="0" smtClean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  <a:latin typeface="Arial Rounded MT Bold" pitchFamily="34" charset="0"/>
              </a:rPr>
              <a:t>Apollinaire</a:t>
            </a:r>
            <a:endParaRPr lang="cs-CZ" sz="2800" b="1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r>
              <a:rPr lang="cs-CZ" sz="2800" b="1" dirty="0">
                <a:solidFill>
                  <a:srgbClr val="FF0000"/>
                </a:solidFill>
                <a:latin typeface="Arial Rounded MT Bold" pitchFamily="34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Arial Rounded MT Bold" pitchFamily="34" charset="0"/>
              </a:rPr>
              <a:t>            báseň Pásmo</a:t>
            </a:r>
            <a:endParaRPr lang="cs-CZ" sz="2800" b="1" dirty="0">
              <a:solidFill>
                <a:srgbClr val="FF0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8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05875" y="965093"/>
            <a:ext cx="676477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Nyní ty kráčíš sám davem po Paříži </a:t>
            </a:r>
            <a:br>
              <a:rPr lang="cs-CZ" b="1" dirty="0"/>
            </a:br>
            <a:r>
              <a:rPr lang="cs-CZ" b="1" dirty="0"/>
              <a:t>Kol tebe stáda autobusů řvou řičí a víří </a:t>
            </a:r>
            <a:br>
              <a:rPr lang="cs-CZ" b="1" dirty="0"/>
            </a:br>
            <a:r>
              <a:rPr lang="cs-CZ" b="1" dirty="0"/>
              <a:t>Bolestná úzkost lásky hrdlo svírá ti </a:t>
            </a:r>
            <a:br>
              <a:rPr lang="cs-CZ" b="1" dirty="0"/>
            </a:br>
            <a:r>
              <a:rPr lang="cs-CZ" b="1" dirty="0"/>
              <a:t>Jako bys nikdy už se neměl lásky dočkati </a:t>
            </a:r>
            <a:br>
              <a:rPr lang="cs-CZ" b="1" dirty="0"/>
            </a:br>
            <a:r>
              <a:rPr lang="cs-CZ" b="1" dirty="0"/>
              <a:t>Kdybys žil v dávné době do kláštera šel bys bez prodlení </a:t>
            </a:r>
            <a:br>
              <a:rPr lang="cs-CZ" b="1" dirty="0"/>
            </a:br>
            <a:r>
              <a:rPr lang="cs-CZ" b="1" dirty="0"/>
              <a:t>Rdíte se studem když se sami chytnete při modlení </a:t>
            </a:r>
            <a:br>
              <a:rPr lang="cs-CZ" b="1" dirty="0"/>
            </a:br>
            <a:r>
              <a:rPr lang="cs-CZ" b="1" dirty="0"/>
              <a:t>Sobě se vysmíváš a smích tvůj plá výhní pekelnou </a:t>
            </a:r>
            <a:br>
              <a:rPr lang="cs-CZ" b="1" dirty="0"/>
            </a:br>
            <a:r>
              <a:rPr lang="cs-CZ" b="1" dirty="0"/>
              <a:t>Jiskřičky jeho zlatí života tvého dno </a:t>
            </a:r>
            <a:br>
              <a:rPr lang="cs-CZ" b="1" dirty="0"/>
            </a:br>
            <a:r>
              <a:rPr lang="cs-CZ" b="1" dirty="0"/>
              <a:t>Toť obraz visící ve stínu </a:t>
            </a:r>
            <a:r>
              <a:rPr lang="cs-CZ" b="1" dirty="0" smtClean="0"/>
              <a:t>muzea </a:t>
            </a: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A občas přijdu na něj se zblízka podívat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16752" y="4221088"/>
            <a:ext cx="54954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U Středozemního moře jsi nyní na pobřeží </a:t>
            </a:r>
            <a:br>
              <a:rPr lang="cs-CZ" b="1" dirty="0"/>
            </a:br>
            <a:r>
              <a:rPr lang="cs-CZ" b="1" dirty="0"/>
              <a:t>Pod citroníky jež celý rok kvetou svěží </a:t>
            </a:r>
            <a:br>
              <a:rPr lang="cs-CZ" b="1" dirty="0"/>
            </a:br>
            <a:r>
              <a:rPr lang="cs-CZ" b="1" dirty="0"/>
              <a:t>S přáteli svými se projíždíš ve člunu </a:t>
            </a:r>
            <a:br>
              <a:rPr lang="cs-CZ" b="1" dirty="0"/>
            </a:br>
            <a:r>
              <a:rPr lang="cs-CZ" b="1" dirty="0"/>
              <a:t>Jeden je z Nizzy dva z </a:t>
            </a:r>
            <a:r>
              <a:rPr lang="cs-CZ" b="1" dirty="0" err="1" smtClean="0"/>
              <a:t>Turbia</a:t>
            </a:r>
            <a:r>
              <a:rPr lang="cs-CZ" b="1" dirty="0" smtClean="0"/>
              <a:t> jeden z </a:t>
            </a:r>
            <a:r>
              <a:rPr lang="cs-CZ" b="1" dirty="0" err="1" smtClean="0"/>
              <a:t>Mentonu</a:t>
            </a:r>
            <a:r>
              <a:rPr lang="cs-CZ" b="1" dirty="0" smtClean="0"/>
              <a:t> </a:t>
            </a: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>Sépií </a:t>
            </a:r>
            <a:r>
              <a:rPr lang="cs-CZ" b="1" dirty="0"/>
              <a:t>hlubinných se děsí oči naše </a:t>
            </a:r>
            <a:br>
              <a:rPr lang="cs-CZ" b="1" dirty="0"/>
            </a:br>
            <a:r>
              <a:rPr lang="cs-CZ" b="1" dirty="0"/>
              <a:t>A v chaluhách plují ryby obrazy Mesiáše </a:t>
            </a:r>
            <a:br>
              <a:rPr lang="cs-CZ" b="1" dirty="0"/>
            </a:br>
            <a:r>
              <a:rPr lang="cs-CZ" b="1" dirty="0" smtClean="0"/>
              <a:t>Jsi </a:t>
            </a:r>
            <a:r>
              <a:rPr lang="cs-CZ" b="1" dirty="0"/>
              <a:t>v zahradě hospůdky v okolí Prahy </a:t>
            </a:r>
            <a:br>
              <a:rPr lang="cs-CZ" b="1" dirty="0"/>
            </a:br>
            <a:r>
              <a:rPr lang="cs-CZ" b="1" dirty="0"/>
              <a:t>Cítíš se zcela šťasten na stůl růži ti dali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61742" y="3827415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(…)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1741" y="595761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(…)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75688" y="134096"/>
            <a:ext cx="3501536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Úryvek – </a:t>
            </a:r>
            <a:r>
              <a:rPr lang="cs-CZ" sz="2000" b="1" dirty="0" err="1" smtClean="0"/>
              <a:t>Apollinaire</a:t>
            </a:r>
            <a:r>
              <a:rPr lang="cs-CZ" sz="2000" b="1" dirty="0" smtClean="0"/>
              <a:t>: Pásmo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práce s textem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15123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607621"/>
            <a:ext cx="27298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Vlastní tvorba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www.microsoft.office.cz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179512" y="1396555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Soukal, Josef</a:t>
            </a:r>
            <a:r>
              <a:rPr lang="cs-CZ" dirty="0"/>
              <a:t>: Literární výchova pro 2. stupeň základní školy, SPN, Praha </a:t>
            </a:r>
            <a:r>
              <a:rPr lang="cs-CZ" dirty="0" smtClean="0"/>
              <a:t>2009.ISBN </a:t>
            </a:r>
            <a:r>
              <a:rPr lang="cs-CZ" dirty="0"/>
              <a:t>978-80-7235-438-2</a:t>
            </a:r>
          </a:p>
        </p:txBody>
      </p:sp>
    </p:spTree>
    <p:extLst>
      <p:ext uri="{BB962C8B-B14F-4D97-AF65-F5344CB8AC3E}">
        <p14:creationId xmlns:p14="http://schemas.microsoft.com/office/powerpoint/2010/main" val="287466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360</TotalTime>
  <Words>679</Words>
  <Application>Microsoft Office PowerPoint</Application>
  <PresentationFormat>Předvádění na obrazovce (4:3)</PresentationFormat>
  <Paragraphs>177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      Lyrika - žánry</vt:lpstr>
      <vt:lpstr>píseň</vt:lpstr>
      <vt:lpstr>elegie</vt:lpstr>
      <vt:lpstr>Óda, hymnus</vt:lpstr>
      <vt:lpstr>epitaf</vt:lpstr>
      <vt:lpstr>epigram</vt:lpstr>
      <vt:lpstr>sonet</vt:lpstr>
      <vt:lpstr>Prezentace aplikace PowerPoint</vt:lpstr>
      <vt:lpstr>pásmo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 Koláčková</dc:creator>
  <cp:lastModifiedBy>ZS SLOVAN</cp:lastModifiedBy>
  <cp:revision>42</cp:revision>
  <dcterms:created xsi:type="dcterms:W3CDTF">2011-10-14T09:00:52Z</dcterms:created>
  <dcterms:modified xsi:type="dcterms:W3CDTF">2013-05-23T21:38:50Z</dcterms:modified>
</cp:coreProperties>
</file>