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72" r:id="rId4"/>
    <p:sldId id="269" r:id="rId5"/>
    <p:sldId id="281" r:id="rId6"/>
    <p:sldId id="277" r:id="rId7"/>
    <p:sldId id="278" r:id="rId8"/>
    <p:sldId id="270" r:id="rId9"/>
    <p:sldId id="280" r:id="rId10"/>
    <p:sldId id="271" r:id="rId11"/>
    <p:sldId id="275" r:id="rId12"/>
    <p:sldId id="279" r:id="rId13"/>
    <p:sldId id="282" r:id="rId14"/>
    <p:sldId id="27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ČESKÝ JAZYK </a:t>
            </a:r>
          </a:p>
          <a:p>
            <a:r>
              <a:rPr lang="cs-CZ" dirty="0" smtClean="0"/>
              <a:t>ROČNÍK: 8. ROČNÍK</a:t>
            </a:r>
          </a:p>
          <a:p>
            <a:r>
              <a:rPr lang="cs-CZ" dirty="0" smtClean="0"/>
              <a:t>TÉMA: LYRICKO-EPICKÉ ŽÁNRY</a:t>
            </a:r>
          </a:p>
          <a:p>
            <a:r>
              <a:rPr lang="cs-CZ" dirty="0" smtClean="0"/>
              <a:t>AUTOR: Mgr. Kateřina Mládková</a:t>
            </a:r>
          </a:p>
          <a:p>
            <a:r>
              <a:rPr lang="cs-CZ" dirty="0" smtClean="0"/>
              <a:t>DATUM VYTVOŘENÍ: 2. 1. 2013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smtClean="0">
                <a:solidFill>
                  <a:srgbClr val="C00000"/>
                </a:solidFill>
              </a:rPr>
              <a:t>VY_32_INOVACE_53_KM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51720" y="548680"/>
            <a:ext cx="567495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Cílová skupina: 8. ročník</a:t>
            </a:r>
          </a:p>
          <a:p>
            <a:r>
              <a:rPr lang="cs-CZ" dirty="0" smtClean="0"/>
              <a:t>Téma: Lyricko-epické žánry</a:t>
            </a:r>
          </a:p>
          <a:p>
            <a:r>
              <a:rPr lang="cs-CZ" dirty="0" smtClean="0"/>
              <a:t>Cíl: Upevňování znalostí o rozdělování literárních děl</a:t>
            </a:r>
          </a:p>
          <a:p>
            <a:r>
              <a:rPr lang="cs-CZ" dirty="0" smtClean="0"/>
              <a:t>Pomůcky: psací potřeby, školní sešit, pracovní listy,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literární díla – ukázky </a:t>
            </a:r>
          </a:p>
          <a:p>
            <a:r>
              <a:rPr lang="cs-CZ" dirty="0" smtClean="0"/>
              <a:t>Pilotáž: Žáci ocenili ucelený stručný přehled učiva</a:t>
            </a:r>
            <a:r>
              <a:rPr lang="cs-CZ" dirty="0" smtClean="0"/>
              <a:t>.</a:t>
            </a:r>
          </a:p>
          <a:p>
            <a:r>
              <a:rPr lang="cs-CZ" dirty="0"/>
              <a:t> </a:t>
            </a:r>
            <a:r>
              <a:rPr lang="cs-CZ" dirty="0" smtClean="0"/>
              <a:t>           Aktivně pracovali ve skupinách.</a:t>
            </a:r>
            <a:endParaRPr lang="cs-CZ" dirty="0" smtClean="0"/>
          </a:p>
        </p:txBody>
      </p:sp>
      <p:pic>
        <p:nvPicPr>
          <p:cNvPr id="1028" name="Picture 4" descr="C:\Users\ZS SLOVAN\AppData\Local\Microsoft\Windows\Temporary Internet Files\Content.IE5\XZIKAPTA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484" y="3122635"/>
            <a:ext cx="3974471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02756" y="31226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KLÍČOVÁ SLOVA:</a:t>
            </a:r>
          </a:p>
        </p:txBody>
      </p:sp>
      <p:sp>
        <p:nvSpPr>
          <p:cNvPr id="3" name="Obdélník 2"/>
          <p:cNvSpPr/>
          <p:nvPr/>
        </p:nvSpPr>
        <p:spPr>
          <a:xfrm>
            <a:off x="2051720" y="3491967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balada</a:t>
            </a:r>
          </a:p>
          <a:p>
            <a:r>
              <a:rPr lang="cs-CZ" dirty="0"/>
              <a:t>romance</a:t>
            </a:r>
          </a:p>
          <a:p>
            <a:r>
              <a:rPr lang="cs-CZ" dirty="0"/>
              <a:t>básnická </a:t>
            </a:r>
            <a:r>
              <a:rPr lang="cs-CZ" dirty="0" smtClean="0"/>
              <a:t>povídka</a:t>
            </a:r>
          </a:p>
          <a:p>
            <a:endParaRPr lang="cs-CZ" dirty="0"/>
          </a:p>
          <a:p>
            <a:r>
              <a:rPr lang="cs-CZ" dirty="0" smtClean="0"/>
              <a:t>Erben</a:t>
            </a:r>
          </a:p>
          <a:p>
            <a:r>
              <a:rPr lang="cs-CZ" dirty="0" smtClean="0"/>
              <a:t>Neruda</a:t>
            </a:r>
          </a:p>
          <a:p>
            <a:r>
              <a:rPr lang="cs-CZ" dirty="0" smtClean="0"/>
              <a:t>Mácha</a:t>
            </a:r>
          </a:p>
          <a:p>
            <a:r>
              <a:rPr lang="cs-CZ" b="1" dirty="0"/>
              <a:t>a</a:t>
            </a:r>
            <a:r>
              <a:rPr lang="cs-CZ" b="1" dirty="0" smtClean="0"/>
              <a:t>utoři balad, romancí,</a:t>
            </a:r>
          </a:p>
          <a:p>
            <a:r>
              <a:rPr lang="cs-CZ" b="1" dirty="0"/>
              <a:t>b</a:t>
            </a:r>
            <a:r>
              <a:rPr lang="cs-CZ" b="1" dirty="0" smtClean="0"/>
              <a:t>ásnických povídek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498017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Lyricko-epické žánry</a:t>
            </a:r>
            <a:endParaRPr lang="cs-CZ" sz="60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balada</a:t>
            </a:r>
          </a:p>
          <a:p>
            <a:r>
              <a:rPr lang="cs-CZ" sz="4000" b="1" dirty="0" smtClean="0"/>
              <a:t>romance</a:t>
            </a:r>
          </a:p>
          <a:p>
            <a:r>
              <a:rPr lang="cs-CZ" sz="4000" b="1" dirty="0" smtClean="0"/>
              <a:t>básnická povídka</a:t>
            </a:r>
            <a:endParaRPr lang="cs-CZ" sz="4000" b="1" dirty="0"/>
          </a:p>
        </p:txBody>
      </p:sp>
      <p:pic>
        <p:nvPicPr>
          <p:cNvPr id="1029" name="Picture 5" descr="C:\Users\ZS SLOVAN\AppData\Local\Microsoft\Windows\Temporary Internet Files\Content.IE5\O9Y0Y4A7\MP9003987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938289"/>
            <a:ext cx="5968752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52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51720" y="4869160"/>
            <a:ext cx="2232248" cy="94149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6000" dirty="0" smtClean="0"/>
              <a:t>balada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259632" y="764704"/>
            <a:ext cx="725551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• báseň s pochmurným dějem</a:t>
            </a:r>
          </a:p>
          <a:p>
            <a:r>
              <a:rPr lang="cs-CZ" sz="2400" b="1" dirty="0" smtClean="0"/>
              <a:t>• končí smutně nebo přímo tragicky</a:t>
            </a:r>
          </a:p>
          <a:p>
            <a:r>
              <a:rPr lang="cs-CZ" sz="2400" b="1" dirty="0" smtClean="0"/>
              <a:t>• rychlý spád</a:t>
            </a:r>
          </a:p>
          <a:p>
            <a:r>
              <a:rPr lang="cs-CZ" sz="2400" b="1" dirty="0" smtClean="0"/>
              <a:t>• přímá řeč (dialog)</a:t>
            </a:r>
          </a:p>
          <a:p>
            <a:r>
              <a:rPr lang="cs-CZ" sz="2400" b="1" dirty="0" smtClean="0"/>
              <a:t>• hrdinové – obyčejní lidé + nadpřirozené bytosti</a:t>
            </a:r>
          </a:p>
          <a:p>
            <a:r>
              <a:rPr lang="cs-CZ" sz="2400" b="1" dirty="0" smtClean="0"/>
              <a:t>• lidová slovesnost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27984" y="3567134"/>
            <a:ext cx="392992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Johann Wolfgang Goethe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Adam </a:t>
            </a:r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Mickiewicz</a:t>
            </a:r>
            <a:endParaRPr lang="cs-CZ" sz="24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Karel Jaromír Erben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Petr Bezruč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Jiří Wolker</a:t>
            </a:r>
            <a:endParaRPr lang="cs-CZ" sz="24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6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ZS SLOVAN\AppData\Local\Microsoft\Windows\Temporary Internet Files\Content.IE5\1P8YZH6P\MC90043516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441030" cy="332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95937" y="1215623"/>
            <a:ext cx="4896544" cy="2616101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Adam </a:t>
            </a:r>
            <a:r>
              <a:rPr lang="cs-CZ" sz="2400" b="1" dirty="0" err="1" smtClean="0">
                <a:solidFill>
                  <a:srgbClr val="FF0000"/>
                </a:solidFill>
              </a:rPr>
              <a:t>Mickiewicz</a:t>
            </a:r>
            <a:r>
              <a:rPr lang="cs-CZ" sz="2400" b="1" dirty="0" smtClean="0">
                <a:solidFill>
                  <a:srgbClr val="FF0000"/>
                </a:solidFill>
              </a:rPr>
              <a:t>   </a:t>
            </a:r>
            <a:r>
              <a:rPr lang="cs-CZ" sz="2000" b="1" dirty="0" smtClean="0">
                <a:solidFill>
                  <a:srgbClr val="FF0000"/>
                </a:solidFill>
              </a:rPr>
              <a:t>(1798 – 1855)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/>
              <a:t>  </a:t>
            </a:r>
            <a:r>
              <a:rPr lang="cs-CZ" sz="2000" b="1" dirty="0" smtClean="0">
                <a:latin typeface="Verdana"/>
                <a:ea typeface="Verdana"/>
                <a:cs typeface="Verdana"/>
              </a:rPr>
              <a:t>√ </a:t>
            </a:r>
            <a:r>
              <a:rPr lang="cs-CZ" sz="2000" b="1" dirty="0" smtClean="0"/>
              <a:t>polský spisovatel</a:t>
            </a:r>
            <a:endParaRPr lang="cs-CZ" sz="2000" b="1" dirty="0"/>
          </a:p>
          <a:p>
            <a:r>
              <a:rPr lang="cs-CZ" sz="2000" b="1" dirty="0" smtClean="0"/>
              <a:t>  </a:t>
            </a:r>
            <a:r>
              <a:rPr lang="cs-CZ" sz="2000" b="1" dirty="0" smtClean="0">
                <a:latin typeface="Verdana"/>
                <a:ea typeface="Verdana"/>
                <a:cs typeface="Verdana"/>
              </a:rPr>
              <a:t>√</a:t>
            </a:r>
            <a:r>
              <a:rPr lang="cs-CZ" sz="2000" b="1" dirty="0" smtClean="0"/>
              <a:t> sbírka Balady a romance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</a:t>
            </a:r>
            <a:r>
              <a:rPr lang="cs-CZ" sz="2000" b="1" dirty="0" smtClean="0">
                <a:latin typeface="Verdana"/>
                <a:ea typeface="Verdana"/>
                <a:cs typeface="Verdana"/>
              </a:rPr>
              <a:t>√</a:t>
            </a:r>
            <a:r>
              <a:rPr lang="cs-CZ" sz="2000" b="1" dirty="0" smtClean="0"/>
              <a:t> básnická povídka Konrád Wallenrod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cs-CZ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vlivnil Karla Jaromíra Erbena</a:t>
            </a:r>
            <a:endParaRPr lang="cs-CZ" sz="24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87105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Podobizna </a:t>
            </a:r>
            <a:r>
              <a:rPr lang="cs-CZ" dirty="0" err="1" smtClean="0"/>
              <a:t>Mickiewicze</a:t>
            </a:r>
            <a:endParaRPr lang="cs-CZ" dirty="0"/>
          </a:p>
        </p:txBody>
      </p:sp>
      <p:pic>
        <p:nvPicPr>
          <p:cNvPr id="7" name="Picture 5" descr="C:\Users\ZS SLOVAN\AppData\Local\Microsoft\Windows\Temporary Internet Files\Content.IE5\SA6SUV74\MC900341798[1]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566" y="4304738"/>
            <a:ext cx="3657600" cy="24688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96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2492896"/>
            <a:ext cx="7560840" cy="310854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český prozaik a básník </a:t>
            </a:r>
          </a:p>
          <a:p>
            <a:r>
              <a:rPr lang="cs-CZ" sz="28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sběratel lidových písní a pohádek </a:t>
            </a:r>
          </a:p>
          <a:p>
            <a:r>
              <a:rPr lang="cs-CZ" sz="28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slavista a folklorista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>
                <a:solidFill>
                  <a:srgbClr val="002060"/>
                </a:solidFill>
              </a:rPr>
              <a:t>k</a:t>
            </a:r>
            <a:r>
              <a:rPr lang="cs-CZ" sz="2800" b="1" dirty="0" smtClean="0">
                <a:solidFill>
                  <a:srgbClr val="002060"/>
                </a:solidFill>
              </a:rPr>
              <a:t>lavírista, úředník, archivář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autor české právnické terminologie </a:t>
            </a:r>
          </a:p>
          <a:p>
            <a:r>
              <a:rPr lang="cs-CZ" sz="28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bojoval s chatrným zdravím a vadou řeči </a:t>
            </a:r>
          </a:p>
          <a:p>
            <a:r>
              <a:rPr lang="cs-CZ" sz="28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sbírka Kytice z pověstí prostonárodních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764704"/>
            <a:ext cx="4541628" cy="646331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Karel Jaromír Erben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24128" y="887814"/>
            <a:ext cx="18277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(1811 – 1870)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84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980728"/>
            <a:ext cx="4572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Kytice se skládá ze 13 balad </a:t>
            </a:r>
          </a:p>
          <a:p>
            <a:pPr lvl="0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1.Kytice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2.Poklad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3.Svatební košile 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4.Polednice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5.Zlatý kolovrat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6.Štědrý den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7.Holoubek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8.Záhořovo lože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9.Vodník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10.Vrba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11.Lilie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12.Dceřina kletba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13.Věštkyně</a:t>
            </a:r>
          </a:p>
        </p:txBody>
      </p:sp>
      <p:pic>
        <p:nvPicPr>
          <p:cNvPr id="1026" name="Picture 2" descr="C:\Users\ZS SLOVAN\AppData\Local\Microsoft\Windows\Temporary Internet Files\Content.IE5\HY4N9BXP\MC9003381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465" y="1268760"/>
            <a:ext cx="4377323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4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51720" y="5288351"/>
            <a:ext cx="2808312" cy="94149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6000" dirty="0" smtClean="0"/>
              <a:t>romance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475656" y="980728"/>
            <a:ext cx="5468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• protiklad balady</a:t>
            </a:r>
          </a:p>
          <a:p>
            <a:r>
              <a:rPr lang="cs-CZ" sz="2400" b="1" dirty="0" smtClean="0"/>
              <a:t>• báseň s radostným, veselým dějem</a:t>
            </a:r>
          </a:p>
          <a:p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90745" y="2181057"/>
            <a:ext cx="5528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Jan Neruda: Balady a romance</a:t>
            </a:r>
            <a:endParaRPr lang="cs-CZ" sz="28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4149080"/>
            <a:ext cx="3865161" cy="92333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latin typeface="Lucida Calligraphy" pitchFamily="66" charset="0"/>
              </a:rPr>
              <a:t>podpis (značka) Jana Nerudy </a:t>
            </a:r>
          </a:p>
          <a:p>
            <a:r>
              <a:rPr lang="cs-CZ" b="1" dirty="0" smtClean="0">
                <a:latin typeface="Lucida Calligraphy" pitchFamily="66" charset="0"/>
              </a:rPr>
              <a:t>   pod fejetony v novinách:</a:t>
            </a:r>
          </a:p>
          <a:p>
            <a:r>
              <a:rPr lang="cs-CZ" b="1" dirty="0">
                <a:latin typeface="Eras Light ITC" pitchFamily="34" charset="0"/>
              </a:rPr>
              <a:t> </a:t>
            </a:r>
            <a:r>
              <a:rPr lang="cs-CZ" b="1" dirty="0" smtClean="0">
                <a:latin typeface="Eras Light ITC" pitchFamily="34" charset="0"/>
              </a:rPr>
              <a:t>                        ▲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661436" y="2886035"/>
            <a:ext cx="53875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• sociální balady, např. Dědova mísa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• Romance o Karlu IV.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05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332656"/>
            <a:ext cx="8280920" cy="538609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Jan Neruda            </a:t>
            </a:r>
            <a:r>
              <a:rPr lang="cs-CZ" sz="2400" b="1" dirty="0" smtClean="0">
                <a:solidFill>
                  <a:srgbClr val="FF0000"/>
                </a:solidFill>
              </a:rPr>
              <a:t>(1834 – 1891)</a:t>
            </a:r>
          </a:p>
          <a:p>
            <a:endParaRPr lang="cs-CZ" sz="32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hlavní </a:t>
            </a:r>
            <a:r>
              <a:rPr lang="cs-CZ" sz="2800" b="1" dirty="0">
                <a:solidFill>
                  <a:srgbClr val="002060"/>
                </a:solidFill>
              </a:rPr>
              <a:t>představitel </a:t>
            </a:r>
            <a:r>
              <a:rPr lang="cs-CZ" sz="2800" b="1" dirty="0" smtClean="0">
                <a:solidFill>
                  <a:srgbClr val="FF0000"/>
                </a:solidFill>
              </a:rPr>
              <a:t>májovců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vtipný glosátor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osobitý </a:t>
            </a:r>
            <a:r>
              <a:rPr lang="cs-CZ" sz="2800" b="1" dirty="0" smtClean="0">
                <a:solidFill>
                  <a:srgbClr val="C00000"/>
                </a:solidFill>
              </a:rPr>
              <a:t>básník a pravdivý spisovatel</a:t>
            </a:r>
            <a:endParaRPr lang="cs-CZ" sz="2800" b="1" dirty="0">
              <a:solidFill>
                <a:srgbClr val="C0000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spojen </a:t>
            </a:r>
            <a:r>
              <a:rPr lang="cs-CZ" sz="2800" b="1" dirty="0">
                <a:solidFill>
                  <a:srgbClr val="002060"/>
                </a:solidFill>
              </a:rPr>
              <a:t>s Malou Stranou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FF0000"/>
                </a:solidFill>
              </a:rPr>
              <a:t>novinář</a:t>
            </a:r>
            <a:r>
              <a:rPr lang="cs-CZ" sz="2800" b="1" dirty="0" smtClean="0">
                <a:solidFill>
                  <a:srgbClr val="002060"/>
                </a:solidFill>
              </a:rPr>
              <a:t>: Národní listy, Květy </a:t>
            </a:r>
          </a:p>
          <a:p>
            <a:r>
              <a:rPr lang="cs-CZ" sz="28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FF0000"/>
                </a:solidFill>
              </a:rPr>
              <a:t>fejetonista</a:t>
            </a:r>
            <a:r>
              <a:rPr lang="cs-CZ" sz="2800" b="1" dirty="0" smtClean="0">
                <a:solidFill>
                  <a:srgbClr val="002060"/>
                </a:solidFill>
              </a:rPr>
              <a:t>: fejeton Kam s ním ?</a:t>
            </a:r>
            <a:endParaRPr lang="cs-CZ" sz="2800" b="1" dirty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prozaik: Povídky malostranské, Arabesky </a:t>
            </a:r>
            <a:endParaRPr lang="cs-CZ" sz="2800" b="1" dirty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2800" b="1" dirty="0" smtClean="0">
                <a:solidFill>
                  <a:srgbClr val="002060"/>
                </a:solidFill>
              </a:rPr>
              <a:t>básník: Hřbitovní kvítí, Kniha veršů,   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              Písně kosmické, Prosté motivy,</a:t>
            </a:r>
            <a:endParaRPr lang="cs-CZ" sz="2800" b="1" dirty="0">
              <a:solidFill>
                <a:srgbClr val="002060"/>
              </a:solidFill>
            </a:endParaRPr>
          </a:p>
          <a:p>
            <a:r>
              <a:rPr lang="cs-CZ" sz="2800" b="1" dirty="0">
                <a:solidFill>
                  <a:srgbClr val="002060"/>
                </a:solidFill>
              </a:rPr>
              <a:t>             </a:t>
            </a:r>
            <a:r>
              <a:rPr lang="cs-CZ" sz="2800" b="1" dirty="0" smtClean="0">
                <a:solidFill>
                  <a:srgbClr val="002060"/>
                </a:solidFill>
              </a:rPr>
              <a:t> Balady </a:t>
            </a:r>
            <a:r>
              <a:rPr lang="cs-CZ" sz="2800" b="1" dirty="0">
                <a:solidFill>
                  <a:srgbClr val="002060"/>
                </a:solidFill>
              </a:rPr>
              <a:t>a </a:t>
            </a:r>
            <a:r>
              <a:rPr lang="cs-CZ" sz="2800" b="1" dirty="0" smtClean="0">
                <a:solidFill>
                  <a:srgbClr val="002060"/>
                </a:solidFill>
              </a:rPr>
              <a:t>romance, Zpěvy páteční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62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78733" y="5661248"/>
            <a:ext cx="5904656" cy="79747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6000" dirty="0" smtClean="0"/>
              <a:t>Básnická povídka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187624" y="908720"/>
            <a:ext cx="72170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• vznik v období </a:t>
            </a:r>
            <a:r>
              <a:rPr lang="cs-CZ" sz="2400" b="1" dirty="0" smtClean="0">
                <a:solidFill>
                  <a:srgbClr val="C00000"/>
                </a:solidFill>
              </a:rPr>
              <a:t>romantismu</a:t>
            </a:r>
          </a:p>
          <a:p>
            <a:r>
              <a:rPr lang="cs-CZ" sz="2400" b="1" dirty="0" smtClean="0"/>
              <a:t>• děj – osud výjimečného člověka</a:t>
            </a:r>
          </a:p>
          <a:p>
            <a:r>
              <a:rPr lang="cs-CZ" sz="2400" b="1" dirty="0" smtClean="0"/>
              <a:t>• líčení pocitů a duševních stavů hlavního hrdiny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87824" y="2747394"/>
            <a:ext cx="560217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Angličan George </a:t>
            </a:r>
            <a:r>
              <a:rPr lang="cs-CZ" sz="2800" b="1" dirty="0" err="1" smtClean="0">
                <a:solidFill>
                  <a:srgbClr val="FF0000"/>
                </a:solidFill>
                <a:latin typeface="Arial Rounded MT Bold" pitchFamily="34" charset="0"/>
              </a:rPr>
              <a:t>Gordon</a:t>
            </a:r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 Byron</a:t>
            </a:r>
          </a:p>
          <a:p>
            <a:endParaRPr lang="cs-CZ" sz="28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endParaRPr lang="cs-CZ" sz="2800" b="1" dirty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Karel Hynek Mácha: Máj</a:t>
            </a:r>
            <a:endParaRPr lang="cs-CZ" sz="28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67744" y="3886167"/>
            <a:ext cx="2717411" cy="40011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v</a:t>
            </a:r>
            <a:r>
              <a:rPr lang="cs-CZ" sz="2000" b="1" dirty="0" smtClean="0">
                <a:solidFill>
                  <a:srgbClr val="002060"/>
                </a:solidFill>
              </a:rPr>
              <a:t>liv Byrona na Máchu</a:t>
            </a:r>
            <a:endParaRPr lang="cs-CZ" sz="20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ZS SLOVAN\AppData\Local\Microsoft\Windows\Temporary Internet Files\Content.IE5\1P8YZH6P\MC9002381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30" y="3284984"/>
            <a:ext cx="2461034" cy="1394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6611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26448" y="1847785"/>
            <a:ext cx="2778536" cy="472129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romantik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rozervanec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spisovatel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právník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herec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dramatik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cestovatel</a:t>
            </a:r>
          </a:p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3200" b="1" dirty="0">
                <a:solidFill>
                  <a:srgbClr val="002060"/>
                </a:solidFill>
                <a:latin typeface="Franklin Gothic Book"/>
              </a:rPr>
              <a:t>●</a:t>
            </a:r>
            <a:r>
              <a:rPr lang="cs-CZ" sz="3200" b="1" dirty="0">
                <a:solidFill>
                  <a:srgbClr val="002060"/>
                </a:solidFill>
                <a:latin typeface="Cambria"/>
              </a:rPr>
              <a:t>malíř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404664"/>
            <a:ext cx="3096344" cy="1323439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Karel Hynek</a:t>
            </a:r>
            <a:br>
              <a:rPr kumimoji="0" lang="cs-CZ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   Mácha 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63888" y="1844824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rgbClr val="6BB1C9"/>
              </a:buClr>
              <a:buSzPct val="95000"/>
            </a:pPr>
            <a:r>
              <a:rPr lang="cs-CZ" sz="4400" b="1" dirty="0">
                <a:solidFill>
                  <a:prstClr val="black"/>
                </a:solidFill>
                <a:latin typeface="Footlight MT Light" pitchFamily="18" charset="0"/>
              </a:rPr>
              <a:t>„Každý člověk by miloval druhého, kdyby mu rozuměl, kdyby v něj mohl nahlédnout, leč…“</a:t>
            </a:r>
          </a:p>
        </p:txBody>
      </p:sp>
      <p:sp>
        <p:nvSpPr>
          <p:cNvPr id="7" name="Obdélník 6"/>
          <p:cNvSpPr/>
          <p:nvPr/>
        </p:nvSpPr>
        <p:spPr>
          <a:xfrm>
            <a:off x="4499992" y="804773"/>
            <a:ext cx="25186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0000"/>
                </a:solidFill>
                <a:latin typeface="Cambria"/>
              </a:rPr>
              <a:t>(1810 – 1836)</a:t>
            </a:r>
          </a:p>
        </p:txBody>
      </p:sp>
    </p:spTree>
    <p:extLst>
      <p:ext uri="{BB962C8B-B14F-4D97-AF65-F5344CB8AC3E}">
        <p14:creationId xmlns:p14="http://schemas.microsoft.com/office/powerpoint/2010/main" val="359150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608371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Franklin Gothic Book"/>
              </a:rPr>
              <a:t>●</a:t>
            </a:r>
            <a:r>
              <a:rPr lang="cs-CZ" sz="2400" b="1" dirty="0" smtClean="0">
                <a:solidFill>
                  <a:srgbClr val="FF0000"/>
                </a:solidFill>
              </a:rPr>
              <a:t>lyricko-epická báseň (básnická povídka)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               Máj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nejznámější česká báseň</a:t>
            </a:r>
          </a:p>
          <a:p>
            <a:r>
              <a:rPr lang="cs-CZ" sz="2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           klenot literatury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endParaRPr lang="cs-CZ" sz="2400" b="1" dirty="0">
              <a:solidFill>
                <a:srgbClr val="FF0000"/>
              </a:solidFill>
            </a:endParaRP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Franklin Gothic Book"/>
              </a:rPr>
              <a:t>●</a:t>
            </a:r>
            <a:r>
              <a:rPr lang="cs-CZ" sz="2400" b="1" dirty="0" smtClean="0">
                <a:solidFill>
                  <a:srgbClr val="FF0000"/>
                </a:solidFill>
              </a:rPr>
              <a:t>próza: Pouť krkonošská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     </a:t>
            </a:r>
            <a:r>
              <a:rPr lang="cs-CZ" sz="2400" b="1" dirty="0" err="1" smtClean="0">
                <a:solidFill>
                  <a:srgbClr val="FF0000"/>
                </a:solidFill>
              </a:rPr>
              <a:t>Křivoklad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Obrazy ze života mého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Večer na Bezdězu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Márinka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Cikáni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ZS SLOVAN\AppData\Local\Microsoft\Windows\Temporary Internet Files\Content.IE5\86O1V400\MC900435165[1].wmf"/>
          <p:cNvPicPr>
            <a:picLocks noChangeAspect="1"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25165"/>
            <a:ext cx="2205892" cy="2929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40348" y="467379"/>
            <a:ext cx="357181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Máchova tvorba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90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12201" y="2957484"/>
            <a:ext cx="3168352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/>
              <a:t>Je pozdní večer – první máj –</a:t>
            </a:r>
            <a:br>
              <a:rPr lang="cs-CZ" dirty="0"/>
            </a:br>
            <a:r>
              <a:rPr lang="cs-CZ" dirty="0"/>
              <a:t>večerní máj – je lásky čas;</a:t>
            </a:r>
            <a:br>
              <a:rPr lang="cs-CZ" dirty="0"/>
            </a:br>
            <a:r>
              <a:rPr lang="cs-CZ" dirty="0"/>
              <a:t>hrdliččin zve ku lásce hlas:</a:t>
            </a:r>
            <a:br>
              <a:rPr lang="cs-CZ" dirty="0"/>
            </a:br>
            <a:r>
              <a:rPr lang="cs-CZ" dirty="0"/>
              <a:t>„Hynku! Viléme!! Jarmilo!!!“</a:t>
            </a:r>
          </a:p>
        </p:txBody>
      </p:sp>
      <p:sp>
        <p:nvSpPr>
          <p:cNvPr id="3" name="Obdélník 2"/>
          <p:cNvSpPr/>
          <p:nvPr/>
        </p:nvSpPr>
        <p:spPr>
          <a:xfrm>
            <a:off x="899592" y="1572490"/>
            <a:ext cx="3600400" cy="39703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/>
              <a:t>Byl pozdní večer – první máj –</a:t>
            </a:r>
            <a:br>
              <a:rPr lang="cs-CZ" dirty="0"/>
            </a:br>
            <a:r>
              <a:rPr lang="cs-CZ" dirty="0"/>
              <a:t>večerní máj – byl lásky čas.</a:t>
            </a:r>
            <a:br>
              <a:rPr lang="cs-CZ" dirty="0"/>
            </a:br>
            <a:r>
              <a:rPr lang="cs-CZ" dirty="0"/>
              <a:t>Hrdliččin zval ku lásce hlas,</a:t>
            </a:r>
            <a:br>
              <a:rPr lang="cs-CZ" dirty="0"/>
            </a:br>
            <a:r>
              <a:rPr lang="cs-CZ" dirty="0"/>
              <a:t>kde borový zaváněl háj.</a:t>
            </a:r>
            <a:br>
              <a:rPr lang="cs-CZ" dirty="0"/>
            </a:br>
            <a:r>
              <a:rPr lang="cs-CZ" dirty="0"/>
              <a:t>O lásce šeptal tichý mech;</a:t>
            </a:r>
            <a:br>
              <a:rPr lang="cs-CZ" dirty="0"/>
            </a:br>
            <a:r>
              <a:rPr lang="cs-CZ" dirty="0" err="1"/>
              <a:t>květoucí</a:t>
            </a:r>
            <a:r>
              <a:rPr lang="cs-CZ" dirty="0"/>
              <a:t> strom lhal lásky žel,</a:t>
            </a:r>
            <a:br>
              <a:rPr lang="cs-CZ" dirty="0"/>
            </a:br>
            <a:r>
              <a:rPr lang="cs-CZ" dirty="0"/>
              <a:t>svou lásku slavík růži pěl,</a:t>
            </a:r>
            <a:br>
              <a:rPr lang="cs-CZ" dirty="0"/>
            </a:br>
            <a:r>
              <a:rPr lang="cs-CZ" dirty="0" err="1"/>
              <a:t>růžinu</a:t>
            </a:r>
            <a:r>
              <a:rPr lang="cs-CZ" dirty="0"/>
              <a:t> jevil vonný vzdech.</a:t>
            </a:r>
            <a:br>
              <a:rPr lang="cs-CZ" dirty="0"/>
            </a:br>
            <a:r>
              <a:rPr lang="cs-CZ" dirty="0"/>
              <a:t>Jezero hladké v křovích stinných</a:t>
            </a:r>
            <a:br>
              <a:rPr lang="cs-CZ" dirty="0"/>
            </a:br>
            <a:r>
              <a:rPr lang="cs-CZ" dirty="0"/>
              <a:t>zvučelo temně tajný bol,</a:t>
            </a:r>
            <a:br>
              <a:rPr lang="cs-CZ" dirty="0"/>
            </a:br>
            <a:r>
              <a:rPr lang="cs-CZ" dirty="0"/>
              <a:t>břeh je objímal kol a kol;</a:t>
            </a:r>
            <a:br>
              <a:rPr lang="cs-CZ" dirty="0"/>
            </a:br>
            <a:r>
              <a:rPr lang="cs-CZ" dirty="0"/>
              <a:t>a slunce jasná světů jiných</a:t>
            </a:r>
            <a:br>
              <a:rPr lang="cs-CZ" dirty="0"/>
            </a:br>
            <a:r>
              <a:rPr lang="cs-CZ" dirty="0"/>
              <a:t>bloudila blankytnými pásky,</a:t>
            </a:r>
            <a:br>
              <a:rPr lang="cs-CZ" dirty="0"/>
            </a:br>
            <a:r>
              <a:rPr lang="cs-CZ" dirty="0"/>
              <a:t>planoucí tam co slzy lásky</a:t>
            </a:r>
          </a:p>
        </p:txBody>
      </p:sp>
      <p:pic>
        <p:nvPicPr>
          <p:cNvPr id="1026" name="Picture 2" descr="C:\Users\ZS SLOVAN\AppData\Local\Microsoft\Windows\Temporary Internet Files\Content.IE5\M4TEWN2D\MC9004124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0"/>
            <a:ext cx="3791893" cy="275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AppData\Local\Microsoft\Windows\Temporary Internet Files\Content.IE5\HLH3V7AG\MC9004124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2" y="4326047"/>
            <a:ext cx="3020840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548680"/>
            <a:ext cx="2776722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Úryvek Máchova Máje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práce s textem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06063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476672"/>
            <a:ext cx="833061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Vlastní tvorba</a:t>
            </a:r>
          </a:p>
          <a:p>
            <a:r>
              <a:rPr lang="cs-CZ" dirty="0"/>
              <a:t>Soukal, Josef: Literární výchova pro 2. stupeň základní školy, SPN, Praha </a:t>
            </a:r>
            <a:r>
              <a:rPr lang="cs-CZ" dirty="0" smtClean="0"/>
              <a:t>2009.</a:t>
            </a:r>
            <a:endParaRPr lang="cs-CZ" dirty="0"/>
          </a:p>
          <a:p>
            <a:r>
              <a:rPr lang="cs-CZ" dirty="0"/>
              <a:t>ISBN </a:t>
            </a:r>
            <a:r>
              <a:rPr lang="cs-CZ" dirty="0" smtClean="0"/>
              <a:t>978-80-7235-438-2</a:t>
            </a:r>
          </a:p>
          <a:p>
            <a:r>
              <a:rPr lang="cs-CZ" dirty="0" smtClean="0"/>
              <a:t>www.microsoft.office.cz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420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515</TotalTime>
  <Words>573</Words>
  <Application>Microsoft Office PowerPoint</Application>
  <PresentationFormat>Předvádění na obrazovce (4:3)</PresentationFormat>
  <Paragraphs>151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Prezentace aplikace PowerPoint</vt:lpstr>
      <vt:lpstr>Lyricko-epické žánry</vt:lpstr>
      <vt:lpstr>balada</vt:lpstr>
      <vt:lpstr>Prezentace aplikace PowerPoint</vt:lpstr>
      <vt:lpstr>Prezentace aplikace PowerPoint</vt:lpstr>
      <vt:lpstr>Prezentace aplikace PowerPoint</vt:lpstr>
      <vt:lpstr>romance</vt:lpstr>
      <vt:lpstr>Prezentace aplikace PowerPoint</vt:lpstr>
      <vt:lpstr>Básnická povídka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ZS SLOVAN</cp:lastModifiedBy>
  <cp:revision>56</cp:revision>
  <dcterms:created xsi:type="dcterms:W3CDTF">2011-10-14T09:00:52Z</dcterms:created>
  <dcterms:modified xsi:type="dcterms:W3CDTF">2013-05-26T10:20:26Z</dcterms:modified>
</cp:coreProperties>
</file>