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6" r:id="rId2"/>
    <p:sldId id="257" r:id="rId3"/>
    <p:sldId id="258" r:id="rId4"/>
    <p:sldId id="261" r:id="rId5"/>
    <p:sldId id="263" r:id="rId6"/>
    <p:sldId id="264" r:id="rId7"/>
    <p:sldId id="265" r:id="rId8"/>
    <p:sldId id="266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3" d="100"/>
          <a:sy n="73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55" d="100"/>
        <a:sy n="55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927FFCC-2149-4BAB-A136-7144CF011BAC}" type="doc">
      <dgm:prSet loTypeId="urn:microsoft.com/office/officeart/2005/8/layout/hList3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913F506-3EA2-4519-9211-2ED903895B68}">
      <dgm:prSet phldrT="[Text]"/>
      <dgm:spPr/>
      <dgm:t>
        <a:bodyPr/>
        <a:lstStyle/>
        <a:p>
          <a:r>
            <a:rPr lang="cs-CZ" dirty="0" smtClean="0"/>
            <a:t>Literární druhy</a:t>
          </a:r>
          <a:endParaRPr lang="cs-CZ" dirty="0"/>
        </a:p>
      </dgm:t>
    </dgm:pt>
    <dgm:pt modelId="{ACA96CF9-98B3-4526-95C1-6A490ABF2F7A}" type="parTrans" cxnId="{B4464CC8-7755-4A64-80FF-82A7DC074BC4}">
      <dgm:prSet/>
      <dgm:spPr/>
      <dgm:t>
        <a:bodyPr/>
        <a:lstStyle/>
        <a:p>
          <a:endParaRPr lang="cs-CZ"/>
        </a:p>
      </dgm:t>
    </dgm:pt>
    <dgm:pt modelId="{F5837527-69FC-4371-BC65-398BAD77848A}" type="sibTrans" cxnId="{B4464CC8-7755-4A64-80FF-82A7DC074BC4}">
      <dgm:prSet/>
      <dgm:spPr/>
      <dgm:t>
        <a:bodyPr/>
        <a:lstStyle/>
        <a:p>
          <a:endParaRPr lang="cs-CZ"/>
        </a:p>
      </dgm:t>
    </dgm:pt>
    <dgm:pt modelId="{E25305C7-0166-425B-9FA7-0E0A135533A6}">
      <dgm:prSet phldrT="[Text]"/>
      <dgm:spPr/>
      <dgm:t>
        <a:bodyPr/>
        <a:lstStyle/>
        <a:p>
          <a:r>
            <a:rPr lang="cs-CZ" dirty="0" smtClean="0"/>
            <a:t>epika</a:t>
          </a:r>
        </a:p>
      </dgm:t>
    </dgm:pt>
    <dgm:pt modelId="{A2051DC1-78DC-4121-9BA9-27E07DD347FF}" type="parTrans" cxnId="{513538F7-3807-4640-818A-15B268CE45CF}">
      <dgm:prSet/>
      <dgm:spPr/>
      <dgm:t>
        <a:bodyPr/>
        <a:lstStyle/>
        <a:p>
          <a:endParaRPr lang="cs-CZ"/>
        </a:p>
      </dgm:t>
    </dgm:pt>
    <dgm:pt modelId="{65E287C5-F565-4855-8FED-00167CBF3E2F}" type="sibTrans" cxnId="{513538F7-3807-4640-818A-15B268CE45CF}">
      <dgm:prSet/>
      <dgm:spPr/>
      <dgm:t>
        <a:bodyPr/>
        <a:lstStyle/>
        <a:p>
          <a:endParaRPr lang="cs-CZ"/>
        </a:p>
      </dgm:t>
    </dgm:pt>
    <dgm:pt modelId="{FC4DA062-4240-4A22-823F-21FB0F08E45F}">
      <dgm:prSet phldrT="[Text]"/>
      <dgm:spPr/>
      <dgm:t>
        <a:bodyPr/>
        <a:lstStyle/>
        <a:p>
          <a:r>
            <a:rPr lang="cs-CZ" dirty="0" smtClean="0"/>
            <a:t>lyrika</a:t>
          </a:r>
          <a:endParaRPr lang="cs-CZ" dirty="0"/>
        </a:p>
      </dgm:t>
    </dgm:pt>
    <dgm:pt modelId="{976E5928-3819-405E-B43D-721C6A847AF1}" type="parTrans" cxnId="{151565FB-8EF4-4B0E-A2E0-FDE2C3ECBC6C}">
      <dgm:prSet/>
      <dgm:spPr/>
      <dgm:t>
        <a:bodyPr/>
        <a:lstStyle/>
        <a:p>
          <a:endParaRPr lang="cs-CZ"/>
        </a:p>
      </dgm:t>
    </dgm:pt>
    <dgm:pt modelId="{B47D1ECB-772B-41D4-8E9C-943D69DB3C85}" type="sibTrans" cxnId="{151565FB-8EF4-4B0E-A2E0-FDE2C3ECBC6C}">
      <dgm:prSet/>
      <dgm:spPr/>
      <dgm:t>
        <a:bodyPr/>
        <a:lstStyle/>
        <a:p>
          <a:endParaRPr lang="cs-CZ"/>
        </a:p>
      </dgm:t>
    </dgm:pt>
    <dgm:pt modelId="{CF227EBA-F0F3-4148-9E0E-CAAC1DE6A0A0}">
      <dgm:prSet phldrT="[Text]"/>
      <dgm:spPr/>
      <dgm:t>
        <a:bodyPr/>
        <a:lstStyle/>
        <a:p>
          <a:r>
            <a:rPr lang="cs-CZ" dirty="0" smtClean="0"/>
            <a:t>drama</a:t>
          </a:r>
          <a:endParaRPr lang="cs-CZ" dirty="0"/>
        </a:p>
      </dgm:t>
    </dgm:pt>
    <dgm:pt modelId="{280338E0-D090-4A42-85BA-4B6DE7FA4808}" type="parTrans" cxnId="{12E0EF02-BCCD-475B-8D6F-E82E21C4AB77}">
      <dgm:prSet/>
      <dgm:spPr/>
      <dgm:t>
        <a:bodyPr/>
        <a:lstStyle/>
        <a:p>
          <a:endParaRPr lang="cs-CZ"/>
        </a:p>
      </dgm:t>
    </dgm:pt>
    <dgm:pt modelId="{CFD7EEC6-2D75-44C9-8DF4-0361C783ABFA}" type="sibTrans" cxnId="{12E0EF02-BCCD-475B-8D6F-E82E21C4AB77}">
      <dgm:prSet/>
      <dgm:spPr/>
      <dgm:t>
        <a:bodyPr/>
        <a:lstStyle/>
        <a:p>
          <a:endParaRPr lang="cs-CZ"/>
        </a:p>
      </dgm:t>
    </dgm:pt>
    <dgm:pt modelId="{A4930C0E-189D-4424-8C99-E20CECD0A675}" type="pres">
      <dgm:prSet presAssocID="{1927FFCC-2149-4BAB-A136-7144CF011BAC}" presName="composite" presStyleCnt="0">
        <dgm:presLayoutVars>
          <dgm:chMax val="1"/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7AB3B7F-7222-492D-B5E6-144748447B39}" type="pres">
      <dgm:prSet presAssocID="{9913F506-3EA2-4519-9211-2ED903895B68}" presName="roof" presStyleLbl="dkBgShp" presStyleIdx="0" presStyleCnt="2"/>
      <dgm:spPr/>
      <dgm:t>
        <a:bodyPr/>
        <a:lstStyle/>
        <a:p>
          <a:endParaRPr lang="cs-CZ"/>
        </a:p>
      </dgm:t>
    </dgm:pt>
    <dgm:pt modelId="{A8E5C7B8-13B4-41FB-886F-093319F4B7A2}" type="pres">
      <dgm:prSet presAssocID="{9913F506-3EA2-4519-9211-2ED903895B68}" presName="pillars" presStyleCnt="0"/>
      <dgm:spPr/>
    </dgm:pt>
    <dgm:pt modelId="{CDBDF8BE-B922-42CF-991C-4321FFA60693}" type="pres">
      <dgm:prSet presAssocID="{9913F506-3EA2-4519-9211-2ED903895B68}" presName="pillar1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59400B-6A11-4313-8FA3-B44C5B0B76C2}" type="pres">
      <dgm:prSet presAssocID="{FC4DA062-4240-4A22-823F-21FB0F08E45F}" presName="pillarX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0487FEE-8163-4843-BBF0-118F75CDD258}" type="pres">
      <dgm:prSet presAssocID="{CF227EBA-F0F3-4148-9E0E-CAAC1DE6A0A0}" presName="pillarX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B26836-63BB-43B4-8033-1BB64B32AFA9}" type="pres">
      <dgm:prSet presAssocID="{9913F506-3EA2-4519-9211-2ED903895B68}" presName="base" presStyleLbl="dkBgShp" presStyleIdx="1" presStyleCnt="2"/>
      <dgm:spPr/>
    </dgm:pt>
  </dgm:ptLst>
  <dgm:cxnLst>
    <dgm:cxn modelId="{B4464CC8-7755-4A64-80FF-82A7DC074BC4}" srcId="{1927FFCC-2149-4BAB-A136-7144CF011BAC}" destId="{9913F506-3EA2-4519-9211-2ED903895B68}" srcOrd="0" destOrd="0" parTransId="{ACA96CF9-98B3-4526-95C1-6A490ABF2F7A}" sibTransId="{F5837527-69FC-4371-BC65-398BAD77848A}"/>
    <dgm:cxn modelId="{73D5D65F-8E9F-41A2-9E4F-275064528F9A}" type="presOf" srcId="{CF227EBA-F0F3-4148-9E0E-CAAC1DE6A0A0}" destId="{D0487FEE-8163-4843-BBF0-118F75CDD258}" srcOrd="0" destOrd="0" presId="urn:microsoft.com/office/officeart/2005/8/layout/hList3"/>
    <dgm:cxn modelId="{E51D9041-F945-4532-B2E9-0CB5D266D023}" type="presOf" srcId="{9913F506-3EA2-4519-9211-2ED903895B68}" destId="{F7AB3B7F-7222-492D-B5E6-144748447B39}" srcOrd="0" destOrd="0" presId="urn:microsoft.com/office/officeart/2005/8/layout/hList3"/>
    <dgm:cxn modelId="{02A02FEC-ADDC-4BF9-8EB9-7F52B464FB64}" type="presOf" srcId="{E25305C7-0166-425B-9FA7-0E0A135533A6}" destId="{CDBDF8BE-B922-42CF-991C-4321FFA60693}" srcOrd="0" destOrd="0" presId="urn:microsoft.com/office/officeart/2005/8/layout/hList3"/>
    <dgm:cxn modelId="{12E0EF02-BCCD-475B-8D6F-E82E21C4AB77}" srcId="{9913F506-3EA2-4519-9211-2ED903895B68}" destId="{CF227EBA-F0F3-4148-9E0E-CAAC1DE6A0A0}" srcOrd="2" destOrd="0" parTransId="{280338E0-D090-4A42-85BA-4B6DE7FA4808}" sibTransId="{CFD7EEC6-2D75-44C9-8DF4-0361C783ABFA}"/>
    <dgm:cxn modelId="{513538F7-3807-4640-818A-15B268CE45CF}" srcId="{9913F506-3EA2-4519-9211-2ED903895B68}" destId="{E25305C7-0166-425B-9FA7-0E0A135533A6}" srcOrd="0" destOrd="0" parTransId="{A2051DC1-78DC-4121-9BA9-27E07DD347FF}" sibTransId="{65E287C5-F565-4855-8FED-00167CBF3E2F}"/>
    <dgm:cxn modelId="{0536612D-1DA9-4A0B-A7CD-5D2D610E6181}" type="presOf" srcId="{1927FFCC-2149-4BAB-A136-7144CF011BAC}" destId="{A4930C0E-189D-4424-8C99-E20CECD0A675}" srcOrd="0" destOrd="0" presId="urn:microsoft.com/office/officeart/2005/8/layout/hList3"/>
    <dgm:cxn modelId="{151565FB-8EF4-4B0E-A2E0-FDE2C3ECBC6C}" srcId="{9913F506-3EA2-4519-9211-2ED903895B68}" destId="{FC4DA062-4240-4A22-823F-21FB0F08E45F}" srcOrd="1" destOrd="0" parTransId="{976E5928-3819-405E-B43D-721C6A847AF1}" sibTransId="{B47D1ECB-772B-41D4-8E9C-943D69DB3C85}"/>
    <dgm:cxn modelId="{2FB295A4-C0C3-4256-8BF9-9258FA776795}" type="presOf" srcId="{FC4DA062-4240-4A22-823F-21FB0F08E45F}" destId="{B059400B-6A11-4313-8FA3-B44C5B0B76C2}" srcOrd="0" destOrd="0" presId="urn:microsoft.com/office/officeart/2005/8/layout/hList3"/>
    <dgm:cxn modelId="{01CEA224-D6E9-4FFB-BA1F-30F45F8C80CF}" type="presParOf" srcId="{A4930C0E-189D-4424-8C99-E20CECD0A675}" destId="{F7AB3B7F-7222-492D-B5E6-144748447B39}" srcOrd="0" destOrd="0" presId="urn:microsoft.com/office/officeart/2005/8/layout/hList3"/>
    <dgm:cxn modelId="{4EF234F0-A079-491D-848A-74C73628CE5D}" type="presParOf" srcId="{A4930C0E-189D-4424-8C99-E20CECD0A675}" destId="{A8E5C7B8-13B4-41FB-886F-093319F4B7A2}" srcOrd="1" destOrd="0" presId="urn:microsoft.com/office/officeart/2005/8/layout/hList3"/>
    <dgm:cxn modelId="{F5782AD7-F238-4A2F-A99C-B470336D0DCE}" type="presParOf" srcId="{A8E5C7B8-13B4-41FB-886F-093319F4B7A2}" destId="{CDBDF8BE-B922-42CF-991C-4321FFA60693}" srcOrd="0" destOrd="0" presId="urn:microsoft.com/office/officeart/2005/8/layout/hList3"/>
    <dgm:cxn modelId="{E94702E2-B250-468C-AD32-314D8256DC67}" type="presParOf" srcId="{A8E5C7B8-13B4-41FB-886F-093319F4B7A2}" destId="{B059400B-6A11-4313-8FA3-B44C5B0B76C2}" srcOrd="1" destOrd="0" presId="urn:microsoft.com/office/officeart/2005/8/layout/hList3"/>
    <dgm:cxn modelId="{80D556A0-4F6F-46B2-B8F3-1D1006756EDB}" type="presParOf" srcId="{A8E5C7B8-13B4-41FB-886F-093319F4B7A2}" destId="{D0487FEE-8163-4843-BBF0-118F75CDD258}" srcOrd="2" destOrd="0" presId="urn:microsoft.com/office/officeart/2005/8/layout/hList3"/>
    <dgm:cxn modelId="{AC0357AE-9AD2-4439-BEDD-2043237600E2}" type="presParOf" srcId="{A4930C0E-189D-4424-8C99-E20CECD0A675}" destId="{C7B26836-63BB-43B4-8033-1BB64B32AFA9}" srcOrd="2" destOrd="0" presId="urn:microsoft.com/office/officeart/2005/8/layout/hLis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7AB3B7F-7222-492D-B5E6-144748447B39}">
      <dsp:nvSpPr>
        <dsp:cNvPr id="0" name=""/>
        <dsp:cNvSpPr/>
      </dsp:nvSpPr>
      <dsp:spPr>
        <a:xfrm>
          <a:off x="0" y="0"/>
          <a:ext cx="6096000" cy="121920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lvl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800" kern="1200" dirty="0" smtClean="0"/>
            <a:t>Literární druhy</a:t>
          </a:r>
          <a:endParaRPr lang="cs-CZ" sz="5800" kern="1200" dirty="0"/>
        </a:p>
      </dsp:txBody>
      <dsp:txXfrm>
        <a:off x="0" y="0"/>
        <a:ext cx="6096000" cy="1219200"/>
      </dsp:txXfrm>
    </dsp:sp>
    <dsp:sp modelId="{CDBDF8BE-B922-42CF-991C-4321FFA60693}">
      <dsp:nvSpPr>
        <dsp:cNvPr id="0" name=""/>
        <dsp:cNvSpPr/>
      </dsp:nvSpPr>
      <dsp:spPr>
        <a:xfrm>
          <a:off x="2976" y="1219200"/>
          <a:ext cx="2030015" cy="25603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epika</a:t>
          </a:r>
        </a:p>
      </dsp:txBody>
      <dsp:txXfrm>
        <a:off x="2976" y="1219200"/>
        <a:ext cx="2030015" cy="2560320"/>
      </dsp:txXfrm>
    </dsp:sp>
    <dsp:sp modelId="{B059400B-6A11-4313-8FA3-B44C5B0B76C2}">
      <dsp:nvSpPr>
        <dsp:cNvPr id="0" name=""/>
        <dsp:cNvSpPr/>
      </dsp:nvSpPr>
      <dsp:spPr>
        <a:xfrm>
          <a:off x="2032992" y="1219200"/>
          <a:ext cx="2030015" cy="25603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lyrika</a:t>
          </a:r>
          <a:endParaRPr lang="cs-CZ" sz="4600" kern="1200" dirty="0"/>
        </a:p>
      </dsp:txBody>
      <dsp:txXfrm>
        <a:off x="2032992" y="1219200"/>
        <a:ext cx="2030015" cy="2560320"/>
      </dsp:txXfrm>
    </dsp:sp>
    <dsp:sp modelId="{D0487FEE-8163-4843-BBF0-118F75CDD258}">
      <dsp:nvSpPr>
        <dsp:cNvPr id="0" name=""/>
        <dsp:cNvSpPr/>
      </dsp:nvSpPr>
      <dsp:spPr>
        <a:xfrm>
          <a:off x="4063007" y="1219200"/>
          <a:ext cx="2030015" cy="256032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35000"/>
                <a:satMod val="26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tint val="38000"/>
                <a:satMod val="260000"/>
              </a:schemeClr>
            </a:gs>
            <a:gs pos="75000">
              <a:schemeClr val="accent1">
                <a:hueOff val="0"/>
                <a:satOff val="0"/>
                <a:lumOff val="0"/>
                <a:alphaOff val="0"/>
                <a:tint val="55000"/>
                <a:satMod val="25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lvl="0" algn="ctr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600" kern="1200" dirty="0" smtClean="0"/>
            <a:t>drama</a:t>
          </a:r>
          <a:endParaRPr lang="cs-CZ" sz="4600" kern="1200" dirty="0"/>
        </a:p>
      </dsp:txBody>
      <dsp:txXfrm>
        <a:off x="4063007" y="1219200"/>
        <a:ext cx="2030015" cy="2560320"/>
      </dsp:txXfrm>
    </dsp:sp>
    <dsp:sp modelId="{C7B26836-63BB-43B4-8033-1BB64B32AFA9}">
      <dsp:nvSpPr>
        <dsp:cNvPr id="0" name=""/>
        <dsp:cNvSpPr/>
      </dsp:nvSpPr>
      <dsp:spPr>
        <a:xfrm>
          <a:off x="0" y="3779520"/>
          <a:ext cx="6096000" cy="284480"/>
        </a:xfrm>
        <a:prstGeom prst="rect">
          <a:avLst/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50800" dist="25000" dir="5400000" rotWithShape="0">
            <a:srgbClr val="000000">
              <a:alpha val="40000"/>
            </a:srgbClr>
          </a:outerShdw>
        </a:effectLst>
      </dsp:spPr>
      <dsp:style>
        <a:lnRef idx="0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3">
  <dgm:title val=""/>
  <dgm:desc val=""/>
  <dgm:catLst>
    <dgm:cat type="list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1" destId="2" srcOrd="0" destOrd="0"/>
        <dgm:cxn modelId="7" srcId="1" destId="3" srcOrd="1" destOrd="0"/>
        <dgm:cxn modelId="8" srcId="1" destId="4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5" srcId="0" destId="1" srcOrd="0" destOrd="0"/>
        <dgm:cxn modelId="6" srcId="1" destId="2" srcOrd="0" destOrd="0"/>
        <dgm:cxn modelId="7" srcId="1" destId="3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6" srcId="0" destId="1" srcOrd="0" destOrd="0"/>
        <dgm:cxn modelId="7" srcId="1" destId="2" srcOrd="0" destOrd="0"/>
        <dgm:cxn modelId="8" srcId="1" destId="3" srcOrd="1" destOrd="0"/>
        <dgm:cxn modelId="9" srcId="1" destId="4" srcOrd="2" destOrd="0"/>
        <dgm:cxn modelId="10" srcId="1" destId="5" srcOrd="3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roof" refType="w"/>
      <dgm:constr type="h" for="ch" forName="roof" refType="h" fact="0.3"/>
      <dgm:constr type="primFontSz" for="ch" forName="roof" val="65"/>
      <dgm:constr type="w" for="ch" forName="pillars" refType="w"/>
      <dgm:constr type="h" for="ch" forName="pillars" refType="h" fact="0.63"/>
      <dgm:constr type="t" for="ch" forName="pillars" refType="h" fact="0.3"/>
      <dgm:constr type="primFontSz" for="des" forName="pillar1" val="65"/>
      <dgm:constr type="primFontSz" for="des" forName="pillarX" refType="primFontSz" refFor="des" refForName="pillar1" op="equ"/>
      <dgm:constr type="w" for="ch" forName="base" refType="w"/>
      <dgm:constr type="h" for="ch" forName="base" refType="h" fact="0.07"/>
      <dgm:constr type="t" for="ch" forName="base" refType="h" fact="0.93"/>
    </dgm:constrLst>
    <dgm:ruleLst/>
    <dgm:forEach name="Name0" axis="ch" ptType="node" cnt="1">
      <dgm:layoutNode name="roof" styleLbl="dkBgShp">
        <dgm:alg type="tx"/>
        <dgm:shape xmlns:r="http://schemas.openxmlformats.org/officeDocument/2006/relationships" type="rect" r:blip="">
          <dgm:adjLst/>
        </dgm:shape>
        <dgm:presOf axis="self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layoutNode name="pillars" styleLbl="node1">
        <dgm:choose name="Name1">
          <dgm:if name="Name2" func="var" arg="dir" op="equ" val="norm">
            <dgm:alg type="lin">
              <dgm:param type="linDir" val="fromL"/>
            </dgm:alg>
          </dgm:if>
          <dgm:else name="Name3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illar1" refType="w"/>
          <dgm:constr type="h" for="ch" forName="pillar1" refType="h"/>
          <dgm:constr type="w" for="ch" forName="pillarX" refType="w"/>
          <dgm:constr type="h" for="ch" forName="pillarX" refType="h"/>
        </dgm:constrLst>
        <dgm:ruleLst/>
        <dgm:layoutNode name="pillar1" styleLbl="node1">
          <dgm:varLst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forEach name="Name4" axis="ch" ptType="node" st="2">
          <dgm:layoutNode name="pillarX" styleLbl="node1">
            <dgm:varLst>
              <dgm:bulletEnabled val="1"/>
            </dgm:varLst>
            <dgm:alg type="tx"/>
            <dgm:shape xmlns:r="http://schemas.openxmlformats.org/officeDocument/2006/relationships" type="rect" r:blip="">
              <dgm:adjLst/>
            </dgm:shape>
            <dgm:presOf axis="desOrSelf" ptType="node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forEach>
      </dgm:layoutNode>
      <dgm:layoutNode name="base" styleLbl="dkBgShp">
        <dgm:alg type="sp"/>
        <dgm:shape xmlns:r="http://schemas.openxmlformats.org/officeDocument/2006/relationships" type="rect" r:blip="">
          <dgm:adjLst/>
        </dgm:shape>
        <dgm:presOf/>
        <dgm:constrLst/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35DD7AD-D036-49DC-B144-AC6C18C06E1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505A6FA-73D5-445B-953D-EFF93C22E1E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54868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259632" y="1413867"/>
            <a:ext cx="7222194" cy="523220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PŘEDMĚT: ČESKÝ JAZYK </a:t>
            </a:r>
          </a:p>
          <a:p>
            <a:r>
              <a:rPr lang="cs-CZ" dirty="0" smtClean="0"/>
              <a:t>ROČNÍK: 8. ROČNÍK</a:t>
            </a:r>
          </a:p>
          <a:p>
            <a:r>
              <a:rPr lang="cs-CZ" dirty="0" smtClean="0"/>
              <a:t>TÉMA: ŽÁNRY DRAMATU</a:t>
            </a:r>
          </a:p>
          <a:p>
            <a:r>
              <a:rPr lang="cs-CZ" dirty="0" smtClean="0"/>
              <a:t>AUTOR: Mgr. Kateřina Mládková</a:t>
            </a:r>
          </a:p>
          <a:p>
            <a:r>
              <a:rPr lang="cs-CZ" dirty="0" smtClean="0"/>
              <a:t>DATUM VYTVOŘENÍ: 3. 1. 2013</a:t>
            </a:r>
          </a:p>
          <a:p>
            <a:endParaRPr lang="cs-CZ" dirty="0" smtClean="0"/>
          </a:p>
          <a:p>
            <a:endParaRPr lang="cs-CZ" dirty="0" smtClean="0"/>
          </a:p>
          <a:p>
            <a:pPr algn="ctr"/>
            <a:r>
              <a:rPr lang="cs-CZ" sz="2800" b="1" smtClean="0">
                <a:solidFill>
                  <a:srgbClr val="C00000"/>
                </a:solidFill>
              </a:rPr>
              <a:t>VY_32_INOVACE_54_KM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861750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051720" y="548680"/>
            <a:ext cx="5691366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Anotace:</a:t>
            </a:r>
          </a:p>
          <a:p>
            <a:r>
              <a:rPr lang="cs-CZ" dirty="0" smtClean="0"/>
              <a:t>Cílová skupina: 8. ročník</a:t>
            </a:r>
          </a:p>
          <a:p>
            <a:r>
              <a:rPr lang="cs-CZ" dirty="0" smtClean="0"/>
              <a:t>Téma: Žánry dramatu</a:t>
            </a:r>
          </a:p>
          <a:p>
            <a:r>
              <a:rPr lang="cs-CZ" dirty="0" smtClean="0"/>
              <a:t>Cíl: Upevňování znalostí o rozdělování literárních děl</a:t>
            </a:r>
          </a:p>
          <a:p>
            <a:r>
              <a:rPr lang="cs-CZ" dirty="0" smtClean="0"/>
              <a:t>Pomůcky: psací potřeby, školní sešit, pracovní listy,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literární díla – ukázky dramatických žánrů</a:t>
            </a:r>
          </a:p>
          <a:p>
            <a:r>
              <a:rPr lang="cs-CZ" dirty="0" smtClean="0"/>
              <a:t>Pilotáž: Žáci ocenili ucelený stručný přehled učiva.</a:t>
            </a:r>
          </a:p>
        </p:txBody>
      </p:sp>
      <p:pic>
        <p:nvPicPr>
          <p:cNvPr id="1028" name="Picture 4" descr="C:\Users\ZS SLOVAN\AppData\Local\Microsoft\Windows\Temporary Internet Files\Content.IE5\XZIKAPTA\MC90001930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11960" y="3307301"/>
            <a:ext cx="3974471" cy="34689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71800" y="4221088"/>
            <a:ext cx="112562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tragédie</a:t>
            </a:r>
          </a:p>
          <a:p>
            <a:r>
              <a:rPr lang="cs-CZ" b="1" dirty="0" smtClean="0"/>
              <a:t>komedie</a:t>
            </a:r>
          </a:p>
          <a:p>
            <a:r>
              <a:rPr lang="cs-CZ" b="1" dirty="0" smtClean="0"/>
              <a:t>činohra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04980179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31693848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57452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      Drama - žánry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z="2800" b="1" dirty="0" smtClean="0"/>
              <a:t>z řečtiny </a:t>
            </a:r>
            <a:r>
              <a:rPr lang="cs-CZ" sz="2800" b="1" dirty="0" err="1" smtClean="0"/>
              <a:t>dráma</a:t>
            </a:r>
            <a:r>
              <a:rPr lang="cs-CZ" sz="2800" b="1" dirty="0" smtClean="0"/>
              <a:t> = čin, jednání, skutek</a:t>
            </a:r>
          </a:p>
          <a:p>
            <a:r>
              <a:rPr lang="cs-CZ" sz="2800" b="1" dirty="0" smtClean="0"/>
              <a:t>dílo předváděné na scéně (živými osobami, loutkami)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tragédie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komedie (veselohra)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tragikomedie</a:t>
            </a:r>
          </a:p>
          <a:p>
            <a:r>
              <a:rPr lang="cs-CZ" sz="2800" b="1" dirty="0" smtClean="0">
                <a:solidFill>
                  <a:srgbClr val="C00000"/>
                </a:solidFill>
              </a:rPr>
              <a:t>činohra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3075" name="Picture 3" descr="C:\Users\ZS SLOVAN\AppData\Local\Microsoft\Windows\Temporary Internet Files\Content.IE5\SA6SUV74\MC90033417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3717032"/>
            <a:ext cx="2671190" cy="2664296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4982" y="5437228"/>
            <a:ext cx="2525050" cy="923330"/>
          </a:xfrm>
          <a:prstGeom prst="rect">
            <a:avLst/>
          </a:prstGeom>
          <a:effectLst>
            <a:glow rad="228600">
              <a:schemeClr val="accent6">
                <a:satMod val="175000"/>
                <a:alpha val="40000"/>
              </a:schemeClr>
            </a:glow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perspectiveContrastingLeftFacing"/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5400" b="1" dirty="0" smtClean="0"/>
              <a:t>divadlo</a:t>
            </a:r>
            <a:endParaRPr lang="cs-CZ" sz="5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5252562"/>
            <a:ext cx="154401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dialogy</a:t>
            </a:r>
            <a:endParaRPr lang="cs-CZ" sz="32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6088940"/>
            <a:ext cx="2024913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3200" b="1" dirty="0" smtClean="0"/>
              <a:t>monology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4432659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979712" y="4941168"/>
            <a:ext cx="6172200" cy="1013498"/>
          </a:xfrm>
        </p:spPr>
        <p:txBody>
          <a:bodyPr>
            <a:normAutofit/>
          </a:bodyPr>
          <a:lstStyle/>
          <a:p>
            <a:r>
              <a:rPr lang="cs-CZ" sz="6000" dirty="0" smtClean="0"/>
              <a:t>tragédie</a:t>
            </a:r>
            <a:endParaRPr lang="cs-CZ" sz="6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771800" y="116632"/>
            <a:ext cx="436369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• hra s vážným obsahem</a:t>
            </a:r>
          </a:p>
          <a:p>
            <a:r>
              <a:rPr lang="cs-CZ" sz="2400" b="1" dirty="0" smtClean="0"/>
              <a:t>• výjimečný hrdina</a:t>
            </a:r>
          </a:p>
          <a:p>
            <a:r>
              <a:rPr lang="cs-CZ" sz="2400" b="1" dirty="0" smtClean="0"/>
              <a:t>• vznik ve starověkém Řecku</a:t>
            </a:r>
            <a:endParaRPr lang="cs-CZ" sz="24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899592" y="1556792"/>
            <a:ext cx="4224233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       řečtí dramatikové</a:t>
            </a:r>
          </a:p>
          <a:p>
            <a:r>
              <a:rPr lang="cs-CZ" sz="2400" b="1" dirty="0" smtClean="0"/>
              <a:t>• </a:t>
            </a:r>
            <a:r>
              <a:rPr lang="cs-CZ" sz="2400" b="1" dirty="0" err="1" smtClean="0"/>
              <a:t>Aischylos</a:t>
            </a:r>
            <a:r>
              <a:rPr lang="cs-CZ" sz="2400" b="1" dirty="0" smtClean="0"/>
              <a:t> – Oresteia</a:t>
            </a:r>
          </a:p>
          <a:p>
            <a:r>
              <a:rPr lang="cs-CZ" sz="2400" b="1" dirty="0" smtClean="0"/>
              <a:t>• Sofokles – Král Oidipus</a:t>
            </a:r>
          </a:p>
          <a:p>
            <a:r>
              <a:rPr lang="cs-CZ" sz="2400" b="1" dirty="0" smtClean="0"/>
              <a:t>• </a:t>
            </a:r>
            <a:r>
              <a:rPr lang="cs-CZ" sz="2400" b="1" dirty="0" err="1" smtClean="0"/>
              <a:t>Euripides</a:t>
            </a:r>
            <a:r>
              <a:rPr lang="cs-CZ" sz="2400" b="1" dirty="0" smtClean="0"/>
              <a:t> – </a:t>
            </a:r>
            <a:r>
              <a:rPr lang="cs-CZ" sz="2400" b="1" dirty="0" err="1" smtClean="0"/>
              <a:t>Medea</a:t>
            </a:r>
            <a:r>
              <a:rPr lang="cs-CZ" sz="2400" b="1" dirty="0" smtClean="0"/>
              <a:t>, Elektra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12689" y="3284984"/>
            <a:ext cx="6971780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dirty="0" smtClean="0"/>
              <a:t>           </a:t>
            </a:r>
            <a:r>
              <a:rPr lang="cs-CZ" sz="2400" b="1" dirty="0" smtClean="0"/>
              <a:t>        nejslavnější tragédie</a:t>
            </a:r>
          </a:p>
          <a:p>
            <a:r>
              <a:rPr lang="cs-CZ" sz="2400" b="1" dirty="0" smtClean="0"/>
              <a:t>• William Shakespeare – Romeo a Julie, Hamlet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3852450" y="4329969"/>
            <a:ext cx="5128327" cy="830997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           česká nejznámější tragédie</a:t>
            </a:r>
          </a:p>
          <a:p>
            <a:r>
              <a:rPr lang="cs-CZ" sz="2400" b="1" dirty="0" smtClean="0"/>
              <a:t>• Alois a Vilém Mrštíkové - Maryša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968441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doors dir="ver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>
          <a:xfrm>
            <a:off x="1907704" y="5553869"/>
            <a:ext cx="2808312" cy="797474"/>
          </a:xfrm>
        </p:spPr>
        <p:txBody>
          <a:bodyPr>
            <a:noAutofit/>
          </a:bodyPr>
          <a:lstStyle/>
          <a:p>
            <a:r>
              <a:rPr lang="cs-CZ" sz="6000" dirty="0" smtClean="0"/>
              <a:t>komedie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339752" y="-3411"/>
            <a:ext cx="5032147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• veselohra</a:t>
            </a:r>
          </a:p>
          <a:p>
            <a:r>
              <a:rPr lang="cs-CZ" sz="2400" b="1" dirty="0" smtClean="0"/>
              <a:t>• zobrazení života, veselejší svět</a:t>
            </a:r>
          </a:p>
          <a:p>
            <a:r>
              <a:rPr lang="cs-CZ" sz="2400" b="1" dirty="0" smtClean="0"/>
              <a:t>• řešitelný konflikt, smírný konec</a:t>
            </a:r>
          </a:p>
          <a:p>
            <a:r>
              <a:rPr lang="cs-CZ" sz="2400" b="1" dirty="0" smtClean="0"/>
              <a:t>• vznik ve starověkém Řecku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79512" y="1566249"/>
            <a:ext cx="6755375" cy="1200329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              autoři antické komedie</a:t>
            </a:r>
          </a:p>
          <a:p>
            <a:r>
              <a:rPr lang="cs-CZ" sz="2400" b="1" dirty="0" smtClean="0"/>
              <a:t>• Aristofanes – Jezdci, Žáby</a:t>
            </a:r>
          </a:p>
          <a:p>
            <a:r>
              <a:rPr lang="cs-CZ" sz="2400" b="1" dirty="0" smtClean="0"/>
              <a:t>• </a:t>
            </a:r>
            <a:r>
              <a:rPr lang="cs-CZ" sz="2400" b="1" dirty="0" err="1" smtClean="0"/>
              <a:t>Plautus</a:t>
            </a:r>
            <a:r>
              <a:rPr lang="cs-CZ" sz="2400" b="1" dirty="0" smtClean="0"/>
              <a:t> – </a:t>
            </a:r>
            <a:r>
              <a:rPr lang="cs-CZ" sz="2400" b="1" dirty="0" err="1" smtClean="0"/>
              <a:t>Pseudolus</a:t>
            </a:r>
            <a:r>
              <a:rPr lang="cs-CZ" sz="2400" b="1" dirty="0" smtClean="0"/>
              <a:t>  (hlavní postavou otrok)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2278837" y="2792541"/>
            <a:ext cx="6712094" cy="1200329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                 anglická renesanční komedie</a:t>
            </a:r>
          </a:p>
          <a:p>
            <a:r>
              <a:rPr lang="cs-CZ" sz="2400" b="1" dirty="0" smtClean="0"/>
              <a:t>• William Shakespeare – Zkrocení zlé ženy,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Sen noci svatojánské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4166395" y="4051948"/>
            <a:ext cx="4824536" cy="1569660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dirty="0" smtClean="0"/>
              <a:t>         </a:t>
            </a:r>
            <a:r>
              <a:rPr lang="cs-CZ" sz="2400" b="1" dirty="0" smtClean="0"/>
              <a:t>francouzský klasicismus</a:t>
            </a:r>
          </a:p>
          <a:p>
            <a:r>
              <a:rPr lang="cs-CZ" sz="2400" b="1" dirty="0" smtClean="0"/>
              <a:t>• </a:t>
            </a:r>
            <a:r>
              <a:rPr lang="cs-CZ" sz="2400" b="1" dirty="0" err="1" smtClean="0"/>
              <a:t>Moliére</a:t>
            </a:r>
            <a:r>
              <a:rPr lang="cs-CZ" sz="2400" b="1" dirty="0" smtClean="0"/>
              <a:t> – Lakomec, Misantrop,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Zdravý a nemocný,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Don Juan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55825" y="5711023"/>
            <a:ext cx="4129657" cy="707886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/>
              <a:t>č</a:t>
            </a:r>
            <a:r>
              <a:rPr lang="cs-CZ" sz="2000" b="1" dirty="0" smtClean="0"/>
              <a:t>eské divadlo (národní obrození)</a:t>
            </a:r>
          </a:p>
          <a:p>
            <a:r>
              <a:rPr lang="cs-CZ" sz="2000" b="1" dirty="0" smtClean="0"/>
              <a:t>• Václav Kliment Klicpera</a:t>
            </a:r>
          </a:p>
        </p:txBody>
      </p:sp>
    </p:spTree>
    <p:extLst>
      <p:ext uri="{BB962C8B-B14F-4D97-AF65-F5344CB8AC3E}">
        <p14:creationId xmlns:p14="http://schemas.microsoft.com/office/powerpoint/2010/main" val="14132590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051720" y="4869160"/>
            <a:ext cx="4086200" cy="1013498"/>
          </a:xfrm>
        </p:spPr>
        <p:txBody>
          <a:bodyPr>
            <a:normAutofit fontScale="90000"/>
          </a:bodyPr>
          <a:lstStyle/>
          <a:p>
            <a:r>
              <a:rPr lang="cs-CZ" sz="6000" dirty="0" smtClean="0"/>
              <a:t>tragikomedie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835696" y="764704"/>
            <a:ext cx="6792244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• spojení vážného s komickým</a:t>
            </a:r>
          </a:p>
          <a:p>
            <a:r>
              <a:rPr lang="cs-CZ" sz="2400" b="1" dirty="0" smtClean="0"/>
              <a:t>• hry Václava Havla</a:t>
            </a:r>
          </a:p>
          <a:p>
            <a:r>
              <a:rPr lang="cs-CZ" sz="2400" b="1" dirty="0" smtClean="0"/>
              <a:t>• tragikomické prvky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v poválečném světovém absurdním dramatu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084962" y="2852936"/>
            <a:ext cx="6293711" cy="163121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000" b="1" dirty="0" smtClean="0"/>
              <a:t>      české divadlo a drama v 60. letech 20. století</a:t>
            </a:r>
          </a:p>
          <a:p>
            <a:r>
              <a:rPr lang="cs-CZ" sz="2000" b="1" dirty="0" smtClean="0"/>
              <a:t>• Václav Havel – Zahradní slavnosti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Audience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Pokoušení</a:t>
            </a:r>
          </a:p>
          <a:p>
            <a:r>
              <a:rPr lang="cs-CZ" sz="2000" b="1" dirty="0"/>
              <a:t> </a:t>
            </a:r>
            <a:r>
              <a:rPr lang="cs-CZ" sz="2000" b="1" dirty="0" smtClean="0"/>
              <a:t>                         Odcházení (premiéra v roce 2008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94091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2051720" y="4869160"/>
            <a:ext cx="2952328" cy="941490"/>
          </a:xfrm>
        </p:spPr>
        <p:txBody>
          <a:bodyPr>
            <a:noAutofit/>
          </a:bodyPr>
          <a:lstStyle/>
          <a:p>
            <a:r>
              <a:rPr lang="cs-CZ" sz="6000" dirty="0" smtClean="0"/>
              <a:t>činohra</a:t>
            </a:r>
            <a:endParaRPr lang="cs-CZ" sz="60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1979712" y="332656"/>
            <a:ext cx="5905784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• novější žánr</a:t>
            </a:r>
          </a:p>
          <a:p>
            <a:r>
              <a:rPr lang="cs-CZ" sz="2400" b="1" dirty="0" smtClean="0"/>
              <a:t>• vyvinula se v 18. století</a:t>
            </a:r>
          </a:p>
          <a:p>
            <a:r>
              <a:rPr lang="cs-CZ" sz="2400" b="1" dirty="0" smtClean="0"/>
              <a:t>• hra s vážným námětem</a:t>
            </a:r>
          </a:p>
          <a:p>
            <a:r>
              <a:rPr lang="cs-CZ" sz="2400" b="1" dirty="0" smtClean="0"/>
              <a:t>• zachycuje běžný život</a:t>
            </a:r>
          </a:p>
          <a:p>
            <a:r>
              <a:rPr lang="cs-CZ" sz="2400" b="1" dirty="0" smtClean="0"/>
              <a:t>• hrdinové – obyčejní lidé</a:t>
            </a:r>
          </a:p>
          <a:p>
            <a:r>
              <a:rPr lang="cs-CZ" sz="2400" b="1" dirty="0" smtClean="0"/>
              <a:t>• závěr smutný i veselý (nikoli tragický)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2123728" y="3140968"/>
            <a:ext cx="5474576" cy="830997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   slavná dramata norského autora</a:t>
            </a:r>
          </a:p>
          <a:p>
            <a:r>
              <a:rPr lang="cs-CZ" sz="2400" b="1" dirty="0" smtClean="0"/>
              <a:t>• Henrik Ibsen – Divoká kachna, Nora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5076056" y="4365104"/>
            <a:ext cx="3033203" cy="830997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/>
              <a:t>p</a:t>
            </a:r>
            <a:r>
              <a:rPr lang="cs-CZ" sz="2400" b="1" dirty="0" smtClean="0"/>
              <a:t>opulární české hry</a:t>
            </a:r>
          </a:p>
          <a:p>
            <a:r>
              <a:rPr lang="cs-CZ" sz="2400" b="1" dirty="0" smtClean="0"/>
              <a:t>     Karla Čapka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06228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60363"/>
            <a:ext cx="833061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Zdroje:</a:t>
            </a:r>
          </a:p>
          <a:p>
            <a:r>
              <a:rPr lang="cs-CZ" dirty="0" smtClean="0"/>
              <a:t>Vlastní tvorba</a:t>
            </a:r>
          </a:p>
          <a:p>
            <a:r>
              <a:rPr lang="cs-CZ" dirty="0" smtClean="0"/>
              <a:t>Soukal, Josef: Literární výchova pro 2. stupeň základní školy, SPN, Praha 2009,</a:t>
            </a:r>
          </a:p>
          <a:p>
            <a:r>
              <a:rPr lang="cs-CZ" dirty="0" smtClean="0"/>
              <a:t>ISBN 978-80-7235-438-2</a:t>
            </a:r>
          </a:p>
          <a:p>
            <a:r>
              <a:rPr lang="cs-CZ" dirty="0" smtClean="0"/>
              <a:t>www.microsoft.office.cz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835095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NewsPrint">
      <a:dk1>
        <a:sysClr val="windowText" lastClr="000000"/>
      </a:dk1>
      <a:lt1>
        <a:sysClr val="window" lastClr="FFFFFF"/>
      </a:lt1>
      <a:dk2>
        <a:srgbClr val="303030"/>
      </a:dk2>
      <a:lt2>
        <a:srgbClr val="DEDEE0"/>
      </a:lt2>
      <a:accent1>
        <a:srgbClr val="AD0101"/>
      </a:accent1>
      <a:accent2>
        <a:srgbClr val="726056"/>
      </a:accent2>
      <a:accent3>
        <a:srgbClr val="AC956E"/>
      </a:accent3>
      <a:accent4>
        <a:srgbClr val="808DA9"/>
      </a:accent4>
      <a:accent5>
        <a:srgbClr val="424E5B"/>
      </a:accent5>
      <a:accent6>
        <a:srgbClr val="730E00"/>
      </a:accent6>
      <a:hlink>
        <a:srgbClr val="D26900"/>
      </a:hlink>
      <a:folHlink>
        <a:srgbClr val="D89243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204</TotalTime>
  <Words>415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Prezentace aplikace PowerPoint</vt:lpstr>
      <vt:lpstr>Prezentace aplikace PowerPoint</vt:lpstr>
      <vt:lpstr>Prezentace aplikace PowerPoint</vt:lpstr>
      <vt:lpstr>      Drama - žánry</vt:lpstr>
      <vt:lpstr>tragédie</vt:lpstr>
      <vt:lpstr>komedie</vt:lpstr>
      <vt:lpstr>tragikomedie</vt:lpstr>
      <vt:lpstr>činohra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 Koláčková</dc:creator>
  <cp:lastModifiedBy>ZS SLOVAN</cp:lastModifiedBy>
  <cp:revision>26</cp:revision>
  <dcterms:created xsi:type="dcterms:W3CDTF">2011-10-14T09:00:52Z</dcterms:created>
  <dcterms:modified xsi:type="dcterms:W3CDTF">2013-05-23T21:43:12Z</dcterms:modified>
</cp:coreProperties>
</file>