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5" r:id="rId11"/>
    <p:sldId id="266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69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79A87F-1DDC-4169-BFB0-1B63F8EC0F63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FD988C-34CC-4639-8272-7780A9853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920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FD988C-34CC-4639-8272-7780A9853B3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216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265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122123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 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Preromantismus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17. 1. 2013 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VY_32_INOVACE_58_KM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935809"/>
            <a:ext cx="72008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b="1" dirty="0"/>
              <a:t>Cílová skupina: 8. ročník</a:t>
            </a:r>
          </a:p>
          <a:p>
            <a:r>
              <a:rPr lang="cs-CZ" b="1" dirty="0"/>
              <a:t>Téma: </a:t>
            </a:r>
            <a:r>
              <a:rPr lang="cs-CZ" b="1" dirty="0" smtClean="0"/>
              <a:t>Preromantismus</a:t>
            </a:r>
            <a:endParaRPr lang="cs-CZ" b="1" dirty="0"/>
          </a:p>
          <a:p>
            <a:r>
              <a:rPr lang="cs-CZ" b="1" dirty="0"/>
              <a:t>Cíl: Seznámení žáků s literaturou </a:t>
            </a:r>
            <a:r>
              <a:rPr lang="cs-CZ" b="1" dirty="0" smtClean="0"/>
              <a:t>preromantismu</a:t>
            </a:r>
            <a:endParaRPr lang="cs-CZ" b="1" dirty="0"/>
          </a:p>
          <a:p>
            <a:r>
              <a:rPr lang="cs-CZ" b="1" dirty="0"/>
              <a:t>Pomůcky: psací potřeby, pracovní listy, ukázky děl  </a:t>
            </a:r>
          </a:p>
          <a:p>
            <a:r>
              <a:rPr lang="cs-CZ" b="1" dirty="0"/>
              <a:t>Pilotáž: </a:t>
            </a:r>
            <a:r>
              <a:rPr lang="cs-CZ" b="1" dirty="0" smtClean="0"/>
              <a:t> Prezentace </a:t>
            </a:r>
            <a:r>
              <a:rPr lang="cs-CZ" b="1" dirty="0"/>
              <a:t>žákům představila </a:t>
            </a:r>
            <a:r>
              <a:rPr lang="cs-CZ" b="1" dirty="0" smtClean="0"/>
              <a:t>spisovatele</a:t>
            </a:r>
            <a:endParaRPr lang="cs-CZ" b="1" dirty="0"/>
          </a:p>
          <a:p>
            <a:r>
              <a:rPr lang="cs-CZ" b="1" dirty="0"/>
              <a:t>              období </a:t>
            </a:r>
            <a:r>
              <a:rPr lang="cs-CZ" b="1" dirty="0" smtClean="0"/>
              <a:t>preromantismu</a:t>
            </a:r>
            <a:r>
              <a:rPr lang="cs-CZ" b="1" dirty="0"/>
              <a:t>. Žáci </a:t>
            </a:r>
            <a:r>
              <a:rPr lang="cs-CZ" b="1" dirty="0" smtClean="0"/>
              <a:t>aktivně pracovali </a:t>
            </a:r>
            <a:r>
              <a:rPr lang="cs-CZ" b="1" dirty="0"/>
              <a:t>s </a:t>
            </a:r>
            <a:r>
              <a:rPr lang="cs-CZ" b="1" dirty="0" smtClean="0"/>
              <a:t>texty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</a:t>
            </a:r>
            <a:r>
              <a:rPr lang="cs-CZ" b="1" dirty="0"/>
              <a:t>a </a:t>
            </a:r>
            <a:r>
              <a:rPr lang="cs-CZ" b="1" dirty="0" smtClean="0"/>
              <a:t>nahlédli na tvorbu nejvýznamnějšího spisovatele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J. W. Goetha. Žáci ocenili stručný a výstižný zápis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a obsah děl. Prezentace je ukončena činnostním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badatelským úkolem.</a:t>
            </a:r>
          </a:p>
        </p:txBody>
      </p:sp>
      <p:pic>
        <p:nvPicPr>
          <p:cNvPr id="1028" name="Picture 4" descr="C:\Users\ZS SLOVAN\AppData\Local\Microsoft\Windows\Temporary Internet Files\Content.IE5\SMH5XKZ4\MM9003957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948" y="4077072"/>
            <a:ext cx="2100436" cy="173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95583" y="4344478"/>
            <a:ext cx="40158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Jean-Jacques Rousseau</a:t>
            </a:r>
          </a:p>
          <a:p>
            <a:r>
              <a:rPr lang="cs-CZ" sz="2400" b="1" dirty="0" smtClean="0"/>
              <a:t>Friedrich Schiller</a:t>
            </a:r>
          </a:p>
          <a:p>
            <a:r>
              <a:rPr lang="cs-CZ" sz="2400" b="1" dirty="0" smtClean="0"/>
              <a:t>Johann Wolfgang Goethe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2743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23728" y="908720"/>
            <a:ext cx="6120680" cy="82989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b="1" dirty="0" smtClean="0"/>
              <a:t> preromantismus</a:t>
            </a:r>
            <a:endParaRPr lang="cs-CZ" sz="6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55576" y="1988840"/>
            <a:ext cx="7488948" cy="350897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ový umělecký směr poloviny 18. století</a:t>
            </a:r>
          </a:p>
          <a:p>
            <a:r>
              <a:rPr lang="cs-CZ" sz="2800" b="1" dirty="0"/>
              <a:t>p</a:t>
            </a:r>
            <a:r>
              <a:rPr lang="cs-CZ" sz="2800" b="1" dirty="0" smtClean="0"/>
              <a:t>řechod mezi klasicismem a romantismem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pisovatelé povyšují cit nad rozum</a:t>
            </a:r>
          </a:p>
          <a:p>
            <a:r>
              <a:rPr lang="cs-CZ" sz="2800" b="1" dirty="0"/>
              <a:t>k</a:t>
            </a:r>
            <a:r>
              <a:rPr lang="cs-CZ" sz="2800" b="1" dirty="0" smtClean="0"/>
              <a:t>ritika soudobé společnosti</a:t>
            </a:r>
          </a:p>
          <a:p>
            <a:r>
              <a:rPr lang="cs-CZ" sz="2800" b="1" dirty="0"/>
              <a:t>ú</a:t>
            </a:r>
            <a:r>
              <a:rPr lang="cs-CZ" sz="2800" b="1" dirty="0" smtClean="0"/>
              <a:t>nik do přírody a dob minulých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blíbený žánr </a:t>
            </a:r>
            <a:r>
              <a:rPr lang="cs-CZ" sz="2800" b="1" dirty="0" smtClean="0">
                <a:solidFill>
                  <a:srgbClr val="C00000"/>
                </a:solidFill>
              </a:rPr>
              <a:t>román v dopisech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5643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Francouz</a:t>
            </a:r>
          </a:p>
          <a:p>
            <a:r>
              <a:rPr lang="cs-CZ" sz="2800" b="1" dirty="0" smtClean="0"/>
              <a:t>1712 – 1778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pis </a:t>
            </a:r>
            <a:r>
              <a:rPr lang="cs-CZ" sz="2800" b="1" dirty="0" smtClean="0">
                <a:solidFill>
                  <a:srgbClr val="C00000"/>
                </a:solidFill>
              </a:rPr>
              <a:t>Emil čili o vychování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ilostný román v dopisech </a:t>
            </a:r>
            <a:r>
              <a:rPr lang="cs-CZ" sz="2800" b="1" dirty="0" smtClean="0">
                <a:solidFill>
                  <a:srgbClr val="C00000"/>
                </a:solidFill>
              </a:rPr>
              <a:t>Julie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neboli Nová </a:t>
            </a:r>
            <a:r>
              <a:rPr lang="cs-CZ" sz="2800" b="1" dirty="0" err="1" smtClean="0">
                <a:solidFill>
                  <a:srgbClr val="C00000"/>
                </a:solidFill>
              </a:rPr>
              <a:t>Heloisa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39833" y="1844824"/>
            <a:ext cx="3304572" cy="2275763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dirty="0" smtClean="0"/>
              <a:t>   Jean-    Jacques </a:t>
            </a:r>
            <a:br>
              <a:rPr lang="cs-CZ" sz="4800" b="1" dirty="0" smtClean="0"/>
            </a:br>
            <a:r>
              <a:rPr lang="cs-CZ" sz="4800" b="1" dirty="0" smtClean="0"/>
              <a:t>Rousseau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760546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Němec</a:t>
            </a:r>
          </a:p>
          <a:p>
            <a:r>
              <a:rPr lang="cs-CZ" sz="3200" b="1" dirty="0" smtClean="0"/>
              <a:t>1759 – 1805</a:t>
            </a:r>
          </a:p>
          <a:p>
            <a:r>
              <a:rPr lang="cs-CZ" sz="3200" b="1" dirty="0" smtClean="0"/>
              <a:t>dramata: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Loupežníci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Úklady a láska</a:t>
            </a:r>
          </a:p>
          <a:p>
            <a:pPr marL="6858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60032" y="2204864"/>
            <a:ext cx="3184373" cy="1463153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dirty="0" smtClean="0"/>
              <a:t>  Friedrich</a:t>
            </a:r>
            <a:br>
              <a:rPr lang="cs-CZ" sz="4800" b="1" dirty="0" smtClean="0"/>
            </a:br>
            <a:r>
              <a:rPr lang="cs-CZ" sz="4800" b="1" dirty="0"/>
              <a:t> </a:t>
            </a:r>
            <a:r>
              <a:rPr lang="cs-CZ" sz="4800" b="1" dirty="0" smtClean="0"/>
              <a:t> Schiller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50445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ěmecký básník, dramatik, prozaik</a:t>
            </a:r>
          </a:p>
          <a:p>
            <a:r>
              <a:rPr lang="cs-CZ" b="1" dirty="0" smtClean="0"/>
              <a:t>1749 - 1832</a:t>
            </a:r>
          </a:p>
          <a:p>
            <a:r>
              <a:rPr lang="cs-CZ" b="1" dirty="0"/>
              <a:t>p</a:t>
            </a:r>
            <a:r>
              <a:rPr lang="cs-CZ" b="1" dirty="0" smtClean="0"/>
              <a:t>řírodovědec</a:t>
            </a:r>
          </a:p>
          <a:p>
            <a:r>
              <a:rPr lang="cs-CZ" b="1" dirty="0"/>
              <a:t>s</a:t>
            </a:r>
            <a:r>
              <a:rPr lang="cs-CZ" b="1" dirty="0" smtClean="0"/>
              <a:t>tátník (ministr ve Výmaru)</a:t>
            </a:r>
          </a:p>
          <a:p>
            <a:r>
              <a:rPr lang="cs-CZ" b="1" dirty="0"/>
              <a:t>d</a:t>
            </a:r>
            <a:r>
              <a:rPr lang="cs-CZ" b="1" dirty="0" smtClean="0"/>
              <a:t>louhý a bohatý život</a:t>
            </a:r>
          </a:p>
          <a:p>
            <a:r>
              <a:rPr lang="cs-CZ" b="1" dirty="0"/>
              <a:t>b</a:t>
            </a:r>
            <a:r>
              <a:rPr lang="cs-CZ" b="1" dirty="0" smtClean="0"/>
              <a:t>lízký vztah k Čechách (Mariánské lázně)</a:t>
            </a:r>
          </a:p>
          <a:p>
            <a:r>
              <a:rPr lang="cs-CZ" b="1" dirty="0"/>
              <a:t>l</a:t>
            </a:r>
            <a:r>
              <a:rPr lang="cs-CZ" b="1" dirty="0" smtClean="0"/>
              <a:t>áska Ulrika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16016" y="1844824"/>
            <a:ext cx="3304572" cy="1123635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Johann Wolfgang</a:t>
            </a:r>
            <a:br>
              <a:rPr lang="cs-CZ" b="1" dirty="0" smtClean="0"/>
            </a:br>
            <a:r>
              <a:rPr lang="cs-CZ" b="1" dirty="0" smtClean="0"/>
              <a:t>         Goethe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3356992"/>
            <a:ext cx="3506088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• velká osobnost světové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literatury</a:t>
            </a:r>
          </a:p>
          <a:p>
            <a:r>
              <a:rPr lang="cs-CZ" sz="2000" b="1" dirty="0" smtClean="0"/>
              <a:t>• velký ohlas</a:t>
            </a:r>
          </a:p>
          <a:p>
            <a:r>
              <a:rPr lang="cs-CZ" sz="2000" b="1" dirty="0" smtClean="0"/>
              <a:t>• překladatel české lidové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poezie</a:t>
            </a:r>
          </a:p>
          <a:p>
            <a:r>
              <a:rPr lang="cs-CZ" sz="2000" b="1" dirty="0" smtClean="0"/>
              <a:t>• dopisy s českými vědci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89369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Utrpení mladého Werthera </a:t>
            </a:r>
            <a:r>
              <a:rPr lang="cs-CZ" sz="3200" b="1" dirty="0" smtClean="0"/>
              <a:t>(román o nešťastné lásce)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Faust</a:t>
            </a:r>
            <a:r>
              <a:rPr lang="cs-CZ" sz="3200" b="1" dirty="0" smtClean="0"/>
              <a:t> (dvoudílná dramatická báseň)</a:t>
            </a:r>
            <a:endParaRPr lang="cs-CZ" sz="3200" b="1" dirty="0"/>
          </a:p>
        </p:txBody>
      </p:sp>
      <p:pic>
        <p:nvPicPr>
          <p:cNvPr id="1026" name="Picture 2" descr="C:\Users\ZS SLOVAN\AppData\Local\Microsoft\Windows\Temporary Internet Files\Content.IE5\1P8YZH6P\MC900036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710618"/>
            <a:ext cx="2520280" cy="451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35625" y="5013176"/>
            <a:ext cx="2063385" cy="70788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Goethe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26585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endParaRPr lang="cs-CZ" sz="4800" b="1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Utrpení </a:t>
            </a:r>
            <a:r>
              <a:rPr lang="cs-CZ" sz="4800" b="1" dirty="0">
                <a:solidFill>
                  <a:srgbClr val="C00000"/>
                </a:solidFill>
              </a:rPr>
              <a:t>mladého Werthera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727297" y="2708920"/>
            <a:ext cx="3312368" cy="30469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•  světový román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18. století</a:t>
            </a:r>
            <a:endParaRPr lang="cs-CZ" sz="2400" b="1" dirty="0"/>
          </a:p>
          <a:p>
            <a:r>
              <a:rPr lang="cs-CZ" sz="2400" b="1" dirty="0" smtClean="0"/>
              <a:t>•  forma </a:t>
            </a:r>
            <a:r>
              <a:rPr lang="cs-CZ" sz="2400" b="1" dirty="0"/>
              <a:t>dopisů </a:t>
            </a:r>
          </a:p>
          <a:p>
            <a:r>
              <a:rPr lang="cs-CZ" sz="2400" b="1" dirty="0" smtClean="0"/>
              <a:t>•  deník</a:t>
            </a:r>
            <a:endParaRPr lang="cs-CZ" sz="2400" b="1" dirty="0"/>
          </a:p>
          <a:p>
            <a:r>
              <a:rPr lang="cs-CZ" sz="2400" b="1" dirty="0" smtClean="0"/>
              <a:t>•  hrdina </a:t>
            </a:r>
            <a:r>
              <a:rPr lang="cs-CZ" sz="2400" b="1" dirty="0"/>
              <a:t>románu </a:t>
            </a:r>
          </a:p>
          <a:p>
            <a:r>
              <a:rPr lang="cs-CZ" sz="2400" b="1" dirty="0" smtClean="0"/>
              <a:t>    hledá </a:t>
            </a:r>
            <a:r>
              <a:rPr lang="cs-CZ" sz="2400" b="1" dirty="0"/>
              <a:t>místo </a:t>
            </a:r>
            <a:r>
              <a:rPr lang="cs-CZ" sz="2400" b="1" dirty="0" smtClean="0"/>
              <a:t>ve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světě zla, spáchá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sebevraždu</a:t>
            </a:r>
            <a:endParaRPr lang="cs-CZ" sz="2400" b="1" dirty="0"/>
          </a:p>
        </p:txBody>
      </p:sp>
      <p:pic>
        <p:nvPicPr>
          <p:cNvPr id="1026" name="Picture 2" descr="C:\Users\ZS SLOVAN\AppData\Local\Microsoft\Windows\Temporary Internet Files\Content.IE5\VI01YA77\MC900036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64575"/>
            <a:ext cx="1028700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31640" y="4557291"/>
            <a:ext cx="25106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Kristen ITC" pitchFamily="66" charset="0"/>
              </a:rPr>
              <a:t>nešťastná láska</a:t>
            </a:r>
            <a:endParaRPr lang="cs-CZ" sz="2400" b="1" dirty="0">
              <a:latin typeface="Kristen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8641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91909" y="980728"/>
            <a:ext cx="6696744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Faust – je skutečná postava, jejíž existenci máme historicky doloženou. V příběhu vystupuje jako lékař, snažící se poznat celý svět a nebojí se udělat pro to i věci, které by si většina tehdejších lidí nedovolila. Sází se s ďáblem, ale věří si, že </a:t>
            </a:r>
            <a:r>
              <a:rPr lang="cs-CZ" sz="2000" b="1" dirty="0" smtClean="0">
                <a:solidFill>
                  <a:srgbClr val="C00000"/>
                </a:solidFill>
              </a:rPr>
              <a:t>vyhraje, a tudíž se nemá za co stydět.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002060"/>
                </a:solidFill>
              </a:rPr>
              <a:t>Mefistofeles – je ďábel. Sází se s Bohem a Fausta využívá jako zástupce lidstva. S ním se spojí pomocí proměny v psa a nechá si upsat Faustovu duši pod podmínkou, že Faust najde uspokojení. Do té doby je volný.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Markéta – chudá, ale velice pěkná dívka, do níž se Faust zamiluje. Lásku opětuje, ale postupem děje v díle se její život mění v utrpení.</a:t>
            </a:r>
          </a:p>
          <a:p>
            <a:endParaRPr lang="cs-CZ" dirty="0" smtClean="0"/>
          </a:p>
          <a:p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0"/>
            <a:ext cx="1457450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Faust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28770" y="361259"/>
            <a:ext cx="3411511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Dramatická báseň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014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6"/>
            <a:ext cx="835292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/>
          </a:p>
          <a:p>
            <a:r>
              <a:rPr lang="cs-CZ" sz="2400" b="1" dirty="0"/>
              <a:t>Doktor Faust je stále nespokojený, touží po novém dobrodružství. </a:t>
            </a:r>
          </a:p>
          <a:p>
            <a:r>
              <a:rPr lang="cs-CZ" sz="2400" b="1" dirty="0"/>
              <a:t>Mefistofeles, který představuje ďábla, mu nabídne své služby. </a:t>
            </a:r>
          </a:p>
          <a:p>
            <a:r>
              <a:rPr lang="cs-CZ" sz="2400" b="1" dirty="0"/>
              <a:t>Faust se rozhodne dát mu svou duši.</a:t>
            </a:r>
          </a:p>
          <a:p>
            <a:r>
              <a:rPr lang="cs-CZ" sz="2400" b="1" dirty="0"/>
              <a:t>Mefistofeles na Fausta nalíčí různé svody světa, chce tím odvézt jeho pozornost od touhy po vědění. </a:t>
            </a:r>
          </a:p>
          <a:p>
            <a:r>
              <a:rPr lang="cs-CZ" sz="2400" b="1" dirty="0"/>
              <a:t>Omladí ho a pošle mu do cesty měšťanku Markétku. Do té se Faust okamžitě zamiluje. </a:t>
            </a:r>
          </a:p>
          <a:p>
            <a:r>
              <a:rPr lang="cs-CZ" sz="2400" b="1" dirty="0"/>
              <a:t>V souboji s ním umírá Markétčin bratr a poté zemře i její matka. </a:t>
            </a:r>
          </a:p>
          <a:p>
            <a:r>
              <a:rPr lang="cs-CZ" sz="2400" b="1" dirty="0"/>
              <a:t>Markétka bojuje s pocitem provinění. Ze zoufalství utopí své a Faustovo </a:t>
            </a:r>
            <a:r>
              <a:rPr lang="cs-CZ" sz="2400" b="1" dirty="0" smtClean="0"/>
              <a:t>dítě.  Za </a:t>
            </a:r>
            <a:r>
              <a:rPr lang="cs-CZ" sz="2400" b="1" dirty="0"/>
              <a:t>tento </a:t>
            </a:r>
            <a:r>
              <a:rPr lang="cs-CZ" sz="2400" b="1" dirty="0" smtClean="0"/>
              <a:t>čin je </a:t>
            </a:r>
            <a:r>
              <a:rPr lang="cs-CZ" sz="2400" b="1" dirty="0"/>
              <a:t>uvězněna a odsouzena k smrti.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16632"/>
            <a:ext cx="157447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/>
              <a:t>1. díl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664416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40768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Faust </a:t>
            </a:r>
            <a:r>
              <a:rPr lang="cs-CZ" sz="2400" b="1" dirty="0"/>
              <a:t>je z Markétčiny smrti zoufalý, Mefistofeles ho tedy odvede na císařský dvůr. </a:t>
            </a:r>
          </a:p>
          <a:p>
            <a:r>
              <a:rPr lang="cs-CZ" sz="2400" b="1" dirty="0"/>
              <a:t>Tam má zapomenout na své trápení. </a:t>
            </a:r>
          </a:p>
          <a:p>
            <a:r>
              <a:rPr lang="cs-CZ" sz="2400" b="1" dirty="0"/>
              <a:t>Faust se zabere do své vědecké práce a vynalezne papírové peníze. </a:t>
            </a:r>
          </a:p>
          <a:p>
            <a:r>
              <a:rPr lang="cs-CZ" sz="2400" b="1" dirty="0"/>
              <a:t>Zachrání tím říši před úpadkem a získá si císařovu důvěru a vděčnost.</a:t>
            </a:r>
          </a:p>
          <a:p>
            <a:r>
              <a:rPr lang="cs-CZ" sz="2400" b="1" dirty="0"/>
              <a:t>Žádá od císaře za odměnu bažinatou krajinu u moře. Má v plánu tuto krajinu proměnit v úrodnou půdu, na které budou žít lidé. </a:t>
            </a:r>
          </a:p>
          <a:p>
            <a:r>
              <a:rPr lang="cs-CZ" sz="2400" b="1" dirty="0"/>
              <a:t>Podle smlouvy měl Faust svou duši odevzdat Mefistofelovi, ale snaha pomáhat lidem ho zachrání.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508104" y="149731"/>
            <a:ext cx="157447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/>
              <a:t>2. díl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520587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268760"/>
            <a:ext cx="6022803" cy="52322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Činnostní učení – badatelský úkol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700669"/>
            <a:ext cx="7587333" cy="163121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/>
              <a:t>Mohli být Němec Goethe a Čech Jungmann současníci?</a:t>
            </a:r>
          </a:p>
          <a:p>
            <a:pPr marL="342900" indent="-342900">
              <a:buAutoNum type="arabicPeriod"/>
            </a:pPr>
            <a:endParaRPr lang="cs-CZ" sz="2000" b="1" dirty="0" smtClean="0"/>
          </a:p>
          <a:p>
            <a:pPr marL="342900" indent="-342900">
              <a:buAutoNum type="arabicPeriod"/>
            </a:pPr>
            <a:r>
              <a:rPr lang="cs-CZ" sz="2000" b="1" dirty="0" smtClean="0"/>
              <a:t>Jaké informace o Josefu Jungmannovi znáte?</a:t>
            </a:r>
          </a:p>
          <a:p>
            <a:pPr marL="342900" indent="-342900">
              <a:buAutoNum type="arabicPeriod"/>
            </a:pPr>
            <a:endParaRPr lang="cs-CZ" sz="2000" b="1" dirty="0" smtClean="0"/>
          </a:p>
          <a:p>
            <a:pPr marL="342900" indent="-342900">
              <a:buAutoNum type="arabicPeriod"/>
            </a:pPr>
            <a:r>
              <a:rPr lang="cs-CZ" sz="2000" b="1" dirty="0" smtClean="0"/>
              <a:t>Jaký vztah měl Jungmann ke Goethově tvorbě?</a:t>
            </a:r>
            <a:endParaRPr lang="cs-CZ" sz="2000" b="1" dirty="0"/>
          </a:p>
        </p:txBody>
      </p:sp>
      <p:pic>
        <p:nvPicPr>
          <p:cNvPr id="2052" name="Picture 4" descr="C:\Users\ZS SLOVAN\AppData\Local\Microsoft\Windows\Temporary Internet Files\Content.IE5\LOQVELFT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650" y="403368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6477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28328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b="1" dirty="0" smtClean="0"/>
              <a:t>Archiv autora</a:t>
            </a:r>
          </a:p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www.microsoft.office.cz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714739" y="2331181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Kovalčík, </a:t>
            </a:r>
            <a:r>
              <a:rPr lang="cs-CZ" b="1" dirty="0" smtClean="0"/>
              <a:t>Zdeněk; Sieglová</a:t>
            </a:r>
            <a:r>
              <a:rPr lang="cs-CZ" b="1" dirty="0"/>
              <a:t>, Naděžda: Čítanka 8 Alter, Alter 2000, Praha 4. ISBN 80-7245-009-3</a:t>
            </a:r>
          </a:p>
        </p:txBody>
      </p:sp>
      <p:sp>
        <p:nvSpPr>
          <p:cNvPr id="4" name="Obdélník 3"/>
          <p:cNvSpPr/>
          <p:nvPr/>
        </p:nvSpPr>
        <p:spPr>
          <a:xfrm>
            <a:off x="714738" y="2967335"/>
            <a:ext cx="71696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Soukal, Josef: Literární výchova pro 2. stupeň základní školy, SPN, Praha 2009.ISBN 978-80-7235-438-2</a:t>
            </a:r>
          </a:p>
        </p:txBody>
      </p:sp>
    </p:spTree>
    <p:extLst>
      <p:ext uri="{BB962C8B-B14F-4D97-AF65-F5344CB8AC3E}">
        <p14:creationId xmlns:p14="http://schemas.microsoft.com/office/powerpoint/2010/main" val="110186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155</TotalTime>
  <Words>720</Words>
  <Application>Microsoft Office PowerPoint</Application>
  <PresentationFormat>Předvádění na obrazovce (4:3)</PresentationFormat>
  <Paragraphs>117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Prezentace aplikace PowerPoint</vt:lpstr>
      <vt:lpstr> preromantismus</vt:lpstr>
      <vt:lpstr>   Jean-    Jacques  Rousseau</vt:lpstr>
      <vt:lpstr>  Friedrich   Schiller</vt:lpstr>
      <vt:lpstr>Johann Wolfgang          Goethe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24</cp:revision>
  <dcterms:created xsi:type="dcterms:W3CDTF">2011-10-14T09:00:52Z</dcterms:created>
  <dcterms:modified xsi:type="dcterms:W3CDTF">2013-05-23T20:04:35Z</dcterms:modified>
</cp:coreProperties>
</file>