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5" r:id="rId4"/>
    <p:sldId id="267" r:id="rId5"/>
    <p:sldId id="268" r:id="rId6"/>
    <p:sldId id="269" r:id="rId7"/>
    <p:sldId id="271" r:id="rId8"/>
    <p:sldId id="272" r:id="rId9"/>
    <p:sldId id="273" r:id="rId10"/>
    <p:sldId id="274" r:id="rId11"/>
    <p:sldId id="275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FE01D5-2633-4F13-89C3-929F89DC1618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4DA49A3-DF21-45FC-BD14-16FD9BA2D6B7}">
      <dgm:prSet phldrT="[Text]"/>
      <dgm:spPr/>
      <dgm:t>
        <a:bodyPr/>
        <a:lstStyle/>
        <a:p>
          <a:r>
            <a:rPr lang="cs-CZ" dirty="0" smtClean="0"/>
            <a:t>Činnostní učení</a:t>
          </a:r>
          <a:endParaRPr lang="cs-CZ" dirty="0"/>
        </a:p>
      </dgm:t>
    </dgm:pt>
    <dgm:pt modelId="{AFDD01E4-3D69-49B6-A2C3-9CA230359A38}" type="parTrans" cxnId="{B2D4203B-9DC2-4776-8890-C4160B625FB4}">
      <dgm:prSet/>
      <dgm:spPr/>
      <dgm:t>
        <a:bodyPr/>
        <a:lstStyle/>
        <a:p>
          <a:endParaRPr lang="cs-CZ"/>
        </a:p>
      </dgm:t>
    </dgm:pt>
    <dgm:pt modelId="{196B2B5F-55EA-445E-AAF8-335F854562F7}" type="sibTrans" cxnId="{B2D4203B-9DC2-4776-8890-C4160B625FB4}">
      <dgm:prSet/>
      <dgm:spPr/>
      <dgm:t>
        <a:bodyPr/>
        <a:lstStyle/>
        <a:p>
          <a:endParaRPr lang="cs-CZ"/>
        </a:p>
      </dgm:t>
    </dgm:pt>
    <dgm:pt modelId="{A9C0347A-3E2F-403A-AFF8-637C313D7C4D}">
      <dgm:prSet phldrT="[Text]" custT="1"/>
      <dgm:spPr/>
      <dgm:t>
        <a:bodyPr/>
        <a:lstStyle/>
        <a:p>
          <a:r>
            <a:rPr lang="cs-CZ" sz="2000" b="1" dirty="0" smtClean="0"/>
            <a:t>Četba ukázek</a:t>
          </a:r>
          <a:endParaRPr lang="cs-CZ" sz="2000" b="1" dirty="0"/>
        </a:p>
      </dgm:t>
    </dgm:pt>
    <dgm:pt modelId="{5733CF63-36CF-4E8F-ACD1-BCA2F6BFED5E}" type="parTrans" cxnId="{C1C0B32D-E18E-4DEA-89B5-F1C0CCBF3B85}">
      <dgm:prSet/>
      <dgm:spPr/>
      <dgm:t>
        <a:bodyPr/>
        <a:lstStyle/>
        <a:p>
          <a:endParaRPr lang="cs-CZ"/>
        </a:p>
      </dgm:t>
    </dgm:pt>
    <dgm:pt modelId="{85EBD6D4-20DF-479E-B574-C9A6B9F6AF09}" type="sibTrans" cxnId="{C1C0B32D-E18E-4DEA-89B5-F1C0CCBF3B85}">
      <dgm:prSet/>
      <dgm:spPr/>
      <dgm:t>
        <a:bodyPr/>
        <a:lstStyle/>
        <a:p>
          <a:endParaRPr lang="cs-CZ"/>
        </a:p>
      </dgm:t>
    </dgm:pt>
    <dgm:pt modelId="{368159BF-E459-4446-84C6-65D810E05139}">
      <dgm:prSet phldrT="[Text]" custT="1"/>
      <dgm:spPr/>
      <dgm:t>
        <a:bodyPr/>
        <a:lstStyle/>
        <a:p>
          <a:r>
            <a:rPr lang="cs-CZ" sz="2000" b="1" dirty="0" smtClean="0"/>
            <a:t>Medailonky autorů</a:t>
          </a:r>
          <a:endParaRPr lang="cs-CZ" sz="2000" b="1" dirty="0"/>
        </a:p>
      </dgm:t>
    </dgm:pt>
    <dgm:pt modelId="{C1F5233B-29D8-4867-BBE3-706A7217B49B}" type="parTrans" cxnId="{AF35C0C5-FE3C-43A4-94D8-5AA9A19ED4F2}">
      <dgm:prSet/>
      <dgm:spPr/>
      <dgm:t>
        <a:bodyPr/>
        <a:lstStyle/>
        <a:p>
          <a:endParaRPr lang="cs-CZ"/>
        </a:p>
      </dgm:t>
    </dgm:pt>
    <dgm:pt modelId="{0DAA09A7-7C8D-49C9-B238-1A8E0B58A10F}" type="sibTrans" cxnId="{AF35C0C5-FE3C-43A4-94D8-5AA9A19ED4F2}">
      <dgm:prSet/>
      <dgm:spPr/>
      <dgm:t>
        <a:bodyPr/>
        <a:lstStyle/>
        <a:p>
          <a:endParaRPr lang="cs-CZ"/>
        </a:p>
      </dgm:t>
    </dgm:pt>
    <dgm:pt modelId="{D8C3DC3E-6400-4075-B409-64CC274D1AD7}">
      <dgm:prSet phldrT="[Text]" custT="1"/>
      <dgm:spPr/>
      <dgm:t>
        <a:bodyPr/>
        <a:lstStyle/>
        <a:p>
          <a:r>
            <a:rPr lang="cs-CZ" sz="2000" b="1" dirty="0" smtClean="0"/>
            <a:t>Děj a hlavní hrdinové některých významných děl</a:t>
          </a:r>
          <a:endParaRPr lang="cs-CZ" sz="2000" b="1" dirty="0"/>
        </a:p>
      </dgm:t>
    </dgm:pt>
    <dgm:pt modelId="{8B05EBA9-F934-487E-8B35-999A42CF1081}" type="parTrans" cxnId="{ACBC4220-445B-4DF5-91A4-AFE005ECD098}">
      <dgm:prSet/>
      <dgm:spPr/>
      <dgm:t>
        <a:bodyPr/>
        <a:lstStyle/>
        <a:p>
          <a:endParaRPr lang="cs-CZ"/>
        </a:p>
      </dgm:t>
    </dgm:pt>
    <dgm:pt modelId="{03E55662-59BB-4A92-9F15-A3BAFF717A66}" type="sibTrans" cxnId="{ACBC4220-445B-4DF5-91A4-AFE005ECD098}">
      <dgm:prSet/>
      <dgm:spPr/>
      <dgm:t>
        <a:bodyPr/>
        <a:lstStyle/>
        <a:p>
          <a:endParaRPr lang="cs-CZ"/>
        </a:p>
      </dgm:t>
    </dgm:pt>
    <dgm:pt modelId="{203F916E-9A3D-49DB-BAD5-CD8BCA17DFC9}" type="pres">
      <dgm:prSet presAssocID="{B4FE01D5-2633-4F13-89C3-929F89DC1618}" presName="Name0" presStyleCnt="0">
        <dgm:presLayoutVars>
          <dgm:chMax val="1"/>
          <dgm:chPref val="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BF1157FD-A7EC-475C-BE91-6C1A62F1536D}" type="pres">
      <dgm:prSet presAssocID="{74DA49A3-DF21-45FC-BD14-16FD9BA2D6B7}" presName="Parent" presStyleLbl="node1" presStyleIdx="0" presStyleCnt="2">
        <dgm:presLayoutVars>
          <dgm:chMax val="4"/>
          <dgm:chPref val="3"/>
        </dgm:presLayoutVars>
      </dgm:prSet>
      <dgm:spPr/>
      <dgm:t>
        <a:bodyPr/>
        <a:lstStyle/>
        <a:p>
          <a:endParaRPr lang="cs-CZ"/>
        </a:p>
      </dgm:t>
    </dgm:pt>
    <dgm:pt modelId="{5D76FB2D-FBE0-4F05-8B56-F78EFF9FE7C9}" type="pres">
      <dgm:prSet presAssocID="{A9C0347A-3E2F-403A-AFF8-637C313D7C4D}" presName="Accent" presStyleLbl="node1" presStyleIdx="1" presStyleCnt="2"/>
      <dgm:spPr/>
    </dgm:pt>
    <dgm:pt modelId="{CC1482FE-7659-45EF-A62E-97A9B6CF15D0}" type="pres">
      <dgm:prSet presAssocID="{A9C0347A-3E2F-403A-AFF8-637C313D7C4D}" presName="Image1" presStyleLbl="fgImgPlace1" presStyleIdx="0" presStyleCnt="3"/>
      <dgm:spPr/>
    </dgm:pt>
    <dgm:pt modelId="{33B3E606-0AE7-498B-ACB9-9AAEA06BF125}" type="pres">
      <dgm:prSet presAssocID="{A9C0347A-3E2F-403A-AFF8-637C313D7C4D}" presName="Child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FE0CF5-2C82-4B2B-B65A-4BCBE4646C66}" type="pres">
      <dgm:prSet presAssocID="{368159BF-E459-4446-84C6-65D810E05139}" presName="Image2" presStyleCnt="0"/>
      <dgm:spPr/>
    </dgm:pt>
    <dgm:pt modelId="{78C662CA-1A1D-4DA3-9F79-DD37ADAFC279}" type="pres">
      <dgm:prSet presAssocID="{368159BF-E459-4446-84C6-65D810E05139}" presName="Image" presStyleLbl="fgImgPlace1" presStyleIdx="1" presStyleCnt="3"/>
      <dgm:spPr/>
    </dgm:pt>
    <dgm:pt modelId="{6C38AF2B-28CA-404A-AFF9-9F8EB57D0A9F}" type="pres">
      <dgm:prSet presAssocID="{368159BF-E459-4446-84C6-65D810E05139}" presName="Child2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2C9CA1-8B56-42EE-BF1D-E3735937E634}" type="pres">
      <dgm:prSet presAssocID="{D8C3DC3E-6400-4075-B409-64CC274D1AD7}" presName="Image3" presStyleCnt="0"/>
      <dgm:spPr/>
    </dgm:pt>
    <dgm:pt modelId="{8177A164-D962-4D08-80B0-AF39F67B84AD}" type="pres">
      <dgm:prSet presAssocID="{D8C3DC3E-6400-4075-B409-64CC274D1AD7}" presName="Image" presStyleLbl="fgImgPlace1" presStyleIdx="2" presStyleCnt="3"/>
      <dgm:spPr/>
    </dgm:pt>
    <dgm:pt modelId="{1FEBF96C-F6AF-4466-B0E5-A1116C7A5538}" type="pres">
      <dgm:prSet presAssocID="{D8C3DC3E-6400-4075-B409-64CC274D1AD7}" presName="Child3" presStyleLbl="revTx" presStyleIdx="2" presStyleCnt="3" custLinFactNeighborX="22625" custLinFactNeighborY="1573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35C0C5-FE3C-43A4-94D8-5AA9A19ED4F2}" srcId="{74DA49A3-DF21-45FC-BD14-16FD9BA2D6B7}" destId="{368159BF-E459-4446-84C6-65D810E05139}" srcOrd="1" destOrd="0" parTransId="{C1F5233B-29D8-4867-BBE3-706A7217B49B}" sibTransId="{0DAA09A7-7C8D-49C9-B238-1A8E0B58A10F}"/>
    <dgm:cxn modelId="{F66FED6B-2967-4F2E-BBF4-B6B76265BF30}" type="presOf" srcId="{368159BF-E459-4446-84C6-65D810E05139}" destId="{6C38AF2B-28CA-404A-AFF9-9F8EB57D0A9F}" srcOrd="0" destOrd="0" presId="urn:microsoft.com/office/officeart/2011/layout/RadialPictureList"/>
    <dgm:cxn modelId="{F6F5E8CF-D187-477D-B6AD-D8DAF99ED99D}" type="presOf" srcId="{74DA49A3-DF21-45FC-BD14-16FD9BA2D6B7}" destId="{BF1157FD-A7EC-475C-BE91-6C1A62F1536D}" srcOrd="0" destOrd="0" presId="urn:microsoft.com/office/officeart/2011/layout/RadialPictureList"/>
    <dgm:cxn modelId="{ACBC4220-445B-4DF5-91A4-AFE005ECD098}" srcId="{74DA49A3-DF21-45FC-BD14-16FD9BA2D6B7}" destId="{D8C3DC3E-6400-4075-B409-64CC274D1AD7}" srcOrd="2" destOrd="0" parTransId="{8B05EBA9-F934-487E-8B35-999A42CF1081}" sibTransId="{03E55662-59BB-4A92-9F15-A3BAFF717A66}"/>
    <dgm:cxn modelId="{C5EDEE54-2C8D-42C4-B5AE-62D80620091D}" type="presOf" srcId="{B4FE01D5-2633-4F13-89C3-929F89DC1618}" destId="{203F916E-9A3D-49DB-BAD5-CD8BCA17DFC9}" srcOrd="0" destOrd="0" presId="urn:microsoft.com/office/officeart/2011/layout/RadialPictureList"/>
    <dgm:cxn modelId="{B2D4203B-9DC2-4776-8890-C4160B625FB4}" srcId="{B4FE01D5-2633-4F13-89C3-929F89DC1618}" destId="{74DA49A3-DF21-45FC-BD14-16FD9BA2D6B7}" srcOrd="0" destOrd="0" parTransId="{AFDD01E4-3D69-49B6-A2C3-9CA230359A38}" sibTransId="{196B2B5F-55EA-445E-AAF8-335F854562F7}"/>
    <dgm:cxn modelId="{D2C6AD0E-A392-4CC3-9725-4EC7696AA18A}" type="presOf" srcId="{D8C3DC3E-6400-4075-B409-64CC274D1AD7}" destId="{1FEBF96C-F6AF-4466-B0E5-A1116C7A5538}" srcOrd="0" destOrd="0" presId="urn:microsoft.com/office/officeart/2011/layout/RadialPictureList"/>
    <dgm:cxn modelId="{9BE71601-7E40-4BCE-BCF0-647313783A0D}" type="presOf" srcId="{A9C0347A-3E2F-403A-AFF8-637C313D7C4D}" destId="{33B3E606-0AE7-498B-ACB9-9AAEA06BF125}" srcOrd="0" destOrd="0" presId="urn:microsoft.com/office/officeart/2011/layout/RadialPictureList"/>
    <dgm:cxn modelId="{C1C0B32D-E18E-4DEA-89B5-F1C0CCBF3B85}" srcId="{74DA49A3-DF21-45FC-BD14-16FD9BA2D6B7}" destId="{A9C0347A-3E2F-403A-AFF8-637C313D7C4D}" srcOrd="0" destOrd="0" parTransId="{5733CF63-36CF-4E8F-ACD1-BCA2F6BFED5E}" sibTransId="{85EBD6D4-20DF-479E-B574-C9A6B9F6AF09}"/>
    <dgm:cxn modelId="{6F28D3AE-AB87-48AE-A207-72AF58DC4175}" type="presParOf" srcId="{203F916E-9A3D-49DB-BAD5-CD8BCA17DFC9}" destId="{BF1157FD-A7EC-475C-BE91-6C1A62F1536D}" srcOrd="0" destOrd="0" presId="urn:microsoft.com/office/officeart/2011/layout/RadialPictureList"/>
    <dgm:cxn modelId="{B5D421CB-F500-43D2-BEF0-AA76AD51BFEA}" type="presParOf" srcId="{203F916E-9A3D-49DB-BAD5-CD8BCA17DFC9}" destId="{5D76FB2D-FBE0-4F05-8B56-F78EFF9FE7C9}" srcOrd="1" destOrd="0" presId="urn:microsoft.com/office/officeart/2011/layout/RadialPictureList"/>
    <dgm:cxn modelId="{A3345F0A-71AF-44DE-8687-BDC7306CA7DA}" type="presParOf" srcId="{203F916E-9A3D-49DB-BAD5-CD8BCA17DFC9}" destId="{CC1482FE-7659-45EF-A62E-97A9B6CF15D0}" srcOrd="2" destOrd="0" presId="urn:microsoft.com/office/officeart/2011/layout/RadialPictureList"/>
    <dgm:cxn modelId="{C604A75C-6629-4CF1-A652-6636DFEA153D}" type="presParOf" srcId="{203F916E-9A3D-49DB-BAD5-CD8BCA17DFC9}" destId="{33B3E606-0AE7-498B-ACB9-9AAEA06BF125}" srcOrd="3" destOrd="0" presId="urn:microsoft.com/office/officeart/2011/layout/RadialPictureList"/>
    <dgm:cxn modelId="{6226520D-33A5-45E5-BCE9-D98CD3027DCB}" type="presParOf" srcId="{203F916E-9A3D-49DB-BAD5-CD8BCA17DFC9}" destId="{27FE0CF5-2C82-4B2B-B65A-4BCBE4646C66}" srcOrd="4" destOrd="0" presId="urn:microsoft.com/office/officeart/2011/layout/RadialPictureList"/>
    <dgm:cxn modelId="{0AB22A84-C554-4F3C-9038-B697A7CC236B}" type="presParOf" srcId="{27FE0CF5-2C82-4B2B-B65A-4BCBE4646C66}" destId="{78C662CA-1A1D-4DA3-9F79-DD37ADAFC279}" srcOrd="0" destOrd="0" presId="urn:microsoft.com/office/officeart/2011/layout/RadialPictureList"/>
    <dgm:cxn modelId="{9AD544FC-1045-4E46-A712-25A3160F5CDC}" type="presParOf" srcId="{203F916E-9A3D-49DB-BAD5-CD8BCA17DFC9}" destId="{6C38AF2B-28CA-404A-AFF9-9F8EB57D0A9F}" srcOrd="5" destOrd="0" presId="urn:microsoft.com/office/officeart/2011/layout/RadialPictureList"/>
    <dgm:cxn modelId="{BD61720C-1E16-4255-AB64-CE5A5C6F1982}" type="presParOf" srcId="{203F916E-9A3D-49DB-BAD5-CD8BCA17DFC9}" destId="{992C9CA1-8B56-42EE-BF1D-E3735937E634}" srcOrd="6" destOrd="0" presId="urn:microsoft.com/office/officeart/2011/layout/RadialPictureList"/>
    <dgm:cxn modelId="{38656C6A-F530-4668-8921-742C35C9A62E}" type="presParOf" srcId="{992C9CA1-8B56-42EE-BF1D-E3735937E634}" destId="{8177A164-D962-4D08-80B0-AF39F67B84AD}" srcOrd="0" destOrd="0" presId="urn:microsoft.com/office/officeart/2011/layout/RadialPictureList"/>
    <dgm:cxn modelId="{DE3E63CB-468A-4926-B0E6-DC2869F1ABD7}" type="presParOf" srcId="{203F916E-9A3D-49DB-BAD5-CD8BCA17DFC9}" destId="{1FEBF96C-F6AF-4466-B0E5-A1116C7A5538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1157FD-A7EC-475C-BE91-6C1A62F1536D}">
      <dsp:nvSpPr>
        <dsp:cNvPr id="0" name=""/>
        <dsp:cNvSpPr/>
      </dsp:nvSpPr>
      <dsp:spPr>
        <a:xfrm>
          <a:off x="1156218" y="1075334"/>
          <a:ext cx="1933961" cy="19340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Činnostní učení</a:t>
          </a:r>
          <a:endParaRPr lang="cs-CZ" sz="2600" kern="1200" dirty="0"/>
        </a:p>
      </dsp:txBody>
      <dsp:txXfrm>
        <a:off x="1439440" y="1358570"/>
        <a:ext cx="1367517" cy="1367585"/>
      </dsp:txXfrm>
    </dsp:sp>
    <dsp:sp modelId="{5D76FB2D-FBE0-4F05-8B56-F78EFF9FE7C9}">
      <dsp:nvSpPr>
        <dsp:cNvPr id="0" name=""/>
        <dsp:cNvSpPr/>
      </dsp:nvSpPr>
      <dsp:spPr>
        <a:xfrm>
          <a:off x="158902" y="0"/>
          <a:ext cx="3898548" cy="4064000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482FE-7659-45EF-A62E-97A9B6CF15D0}">
      <dsp:nvSpPr>
        <dsp:cNvPr id="0" name=""/>
        <dsp:cNvSpPr/>
      </dsp:nvSpPr>
      <dsp:spPr>
        <a:xfrm>
          <a:off x="3029509" y="342595"/>
          <a:ext cx="1036030" cy="10363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3E606-0AE7-498B-ACB9-9AAEA06BF125}">
      <dsp:nvSpPr>
        <dsp:cNvPr id="0" name=""/>
        <dsp:cNvSpPr/>
      </dsp:nvSpPr>
      <dsp:spPr>
        <a:xfrm>
          <a:off x="4144123" y="359257"/>
          <a:ext cx="1386766" cy="100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2000" b="1" kern="1200" dirty="0" smtClean="0"/>
            <a:t>Četba ukázek</a:t>
          </a:r>
          <a:endParaRPr lang="cs-CZ" sz="2000" b="1" kern="1200" dirty="0"/>
        </a:p>
      </dsp:txBody>
      <dsp:txXfrm>
        <a:off x="4144123" y="359257"/>
        <a:ext cx="1386766" cy="1002995"/>
      </dsp:txXfrm>
    </dsp:sp>
    <dsp:sp modelId="{78C662CA-1A1D-4DA3-9F79-DD37ADAFC279}">
      <dsp:nvSpPr>
        <dsp:cNvPr id="0" name=""/>
        <dsp:cNvSpPr/>
      </dsp:nvSpPr>
      <dsp:spPr>
        <a:xfrm>
          <a:off x="3429938" y="1521561"/>
          <a:ext cx="1036030" cy="10363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38AF2B-28CA-404A-AFF9-9F8EB57D0A9F}">
      <dsp:nvSpPr>
        <dsp:cNvPr id="0" name=""/>
        <dsp:cNvSpPr/>
      </dsp:nvSpPr>
      <dsp:spPr>
        <a:xfrm>
          <a:off x="4550330" y="1536192"/>
          <a:ext cx="1386766" cy="100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2000" b="1" kern="1200" dirty="0" smtClean="0"/>
            <a:t>Medailonky autorů</a:t>
          </a:r>
          <a:endParaRPr lang="cs-CZ" sz="2000" b="1" kern="1200" dirty="0"/>
        </a:p>
      </dsp:txBody>
      <dsp:txXfrm>
        <a:off x="4550330" y="1536192"/>
        <a:ext cx="1386766" cy="1002995"/>
      </dsp:txXfrm>
    </dsp:sp>
    <dsp:sp modelId="{8177A164-D962-4D08-80B0-AF39F67B84AD}">
      <dsp:nvSpPr>
        <dsp:cNvPr id="0" name=""/>
        <dsp:cNvSpPr/>
      </dsp:nvSpPr>
      <dsp:spPr>
        <a:xfrm>
          <a:off x="3029509" y="2717190"/>
          <a:ext cx="1036030" cy="10363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EBF96C-F6AF-4466-B0E5-A1116C7A5538}">
      <dsp:nvSpPr>
        <dsp:cNvPr id="0" name=""/>
        <dsp:cNvSpPr/>
      </dsp:nvSpPr>
      <dsp:spPr>
        <a:xfrm>
          <a:off x="4457879" y="2896094"/>
          <a:ext cx="1386766" cy="100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2000" b="1" kern="1200" dirty="0" smtClean="0"/>
            <a:t>Děj a hlavní hrdinové některých významných děl</a:t>
          </a:r>
          <a:endParaRPr lang="cs-CZ" sz="2000" b="1" kern="1200" dirty="0"/>
        </a:p>
      </dsp:txBody>
      <dsp:txXfrm>
        <a:off x="4457879" y="2896094"/>
        <a:ext cx="1386766" cy="1002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Paprskový seznam obrázků"/>
  <dgm:desc val="Umožňuje znázornit vztah k centrální myšlence. Tvar úrovně 1 obsahuje text a všechny tvary úrovně 2 obsahují obrázek s odpovídajícím textem. Omezeno na čtyři obrázky úrovně 2.  Nepoužité obrázky se nezobrazí, ale budou stále k dispozici, pokud přepnete rozložení. Nejlepších výsledků dosáhnete s malým množstvím textu úrovně 2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6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>
                <a:solidFill>
                  <a:srgbClr val="002060"/>
                </a:solidFill>
              </a:rPr>
              <a:t>ČESKÝ JAZYK </a:t>
            </a:r>
          </a:p>
          <a:p>
            <a:r>
              <a:rPr lang="cs-CZ" dirty="0" smtClean="0"/>
              <a:t>ROČNÍK: </a:t>
            </a:r>
            <a:r>
              <a:rPr lang="cs-CZ" b="1" dirty="0" smtClean="0">
                <a:solidFill>
                  <a:srgbClr val="002060"/>
                </a:solidFill>
              </a:rPr>
              <a:t>8. ročník </a:t>
            </a:r>
          </a:p>
          <a:p>
            <a:r>
              <a:rPr lang="cs-CZ" dirty="0" smtClean="0"/>
              <a:t>TÉMA: </a:t>
            </a:r>
            <a:r>
              <a:rPr lang="cs-CZ" b="1" dirty="0" smtClean="0">
                <a:solidFill>
                  <a:srgbClr val="002060"/>
                </a:solidFill>
              </a:rPr>
              <a:t>Romantismus</a:t>
            </a:r>
          </a:p>
          <a:p>
            <a:r>
              <a:rPr lang="cs-CZ" dirty="0" smtClean="0"/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>
                <a:solidFill>
                  <a:srgbClr val="002060"/>
                </a:solidFill>
              </a:rPr>
              <a:t>17. 1. 2013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VY_32_INOVACE_59_KM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332656"/>
            <a:ext cx="8556701" cy="3693319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r>
              <a:rPr lang="cs-CZ" b="1" dirty="0" smtClean="0"/>
              <a:t>Cílová skupina: 8. ročník</a:t>
            </a:r>
          </a:p>
          <a:p>
            <a:r>
              <a:rPr lang="cs-CZ" b="1" dirty="0" smtClean="0"/>
              <a:t>Téma: Romantismus</a:t>
            </a:r>
          </a:p>
          <a:p>
            <a:r>
              <a:rPr lang="cs-CZ" b="1" dirty="0" smtClean="0"/>
              <a:t>Cíl: Seznámení žáků s literaturou romantismu. Souhrnné opakování.</a:t>
            </a:r>
          </a:p>
          <a:p>
            <a:r>
              <a:rPr lang="cs-CZ" b="1" dirty="0" smtClean="0"/>
              <a:t>Pomůcky: psací potřeby, pracovní listy, ukázky děl – úryvky z tvorby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romantických autorů, interaktivní tabule, Čítanka 8 Alter</a:t>
            </a:r>
          </a:p>
          <a:p>
            <a:r>
              <a:rPr lang="cs-CZ" b="1" dirty="0" smtClean="0"/>
              <a:t>Pilotáž: Prezentace žákům představila přehled světových literárních spisovatelů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období romantismu. Žáci aktivně pracovali s texty v čítance pro 8. ročník,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využívali znalostí z předcházejících prezentací o literárních žánrech a autorech,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ocenili stručný a výstižný přehled romantické literatury. Část prezentace (snímek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č. 10) propojíme do hodin slohu. Závěrečné přiřazování autorů a jejich tvorby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slouží k ověření znalostí a přípravu na další studium.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149080"/>
            <a:ext cx="5409686" cy="1200329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63500" dist="38100" dir="8100000" rotWithShape="0">
              <a:srgbClr val="000000">
                <a:alpha val="45000"/>
              </a:srgbClr>
            </a:outerShdw>
          </a:effectLst>
          <a:scene3d>
            <a:camera prst="perspectiveRelaxed"/>
            <a:lightRig rig="threePt" dir="t"/>
          </a:scene3d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2060"/>
                </a:solidFill>
              </a:rPr>
              <a:t>Romantismus</a:t>
            </a:r>
            <a:endParaRPr lang="cs-CZ" sz="7200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WIK4YJYH\MM9003957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410" y="4149080"/>
            <a:ext cx="1453030" cy="12003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30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5297016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467600" cy="44196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yšlenkové hnutí 19. století</a:t>
            </a:r>
          </a:p>
          <a:p>
            <a:r>
              <a:rPr lang="cs-CZ" b="1" dirty="0"/>
              <a:t>e</a:t>
            </a:r>
            <a:r>
              <a:rPr lang="cs-CZ" b="1" dirty="0" smtClean="0"/>
              <a:t>vropské výtvarné, hudební a literární umění</a:t>
            </a:r>
          </a:p>
          <a:p>
            <a:r>
              <a:rPr lang="cs-CZ" b="1" dirty="0"/>
              <a:t>r</a:t>
            </a:r>
            <a:r>
              <a:rPr lang="cs-CZ" b="1" dirty="0" smtClean="0"/>
              <a:t>uší rozumové hodnoty klasicismu a osvícenství</a:t>
            </a:r>
          </a:p>
          <a:p>
            <a:r>
              <a:rPr lang="cs-CZ" b="1" dirty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FF0000"/>
                </a:solidFill>
              </a:rPr>
              <a:t>it, vášeň, fantazie a vůle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stojí proti </a:t>
            </a:r>
            <a:r>
              <a:rPr lang="cs-CZ" b="1" dirty="0" smtClean="0">
                <a:solidFill>
                  <a:srgbClr val="002060"/>
                </a:solidFill>
              </a:rPr>
              <a:t>rozumu</a:t>
            </a:r>
          </a:p>
          <a:p>
            <a:r>
              <a:rPr lang="cs-CZ" b="1" dirty="0"/>
              <a:t>s</a:t>
            </a:r>
            <a:r>
              <a:rPr lang="cs-CZ" b="1" dirty="0" smtClean="0"/>
              <a:t>ubjektivní, citový pohled na svět</a:t>
            </a:r>
          </a:p>
          <a:p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ýjimečný</a:t>
            </a:r>
            <a:r>
              <a:rPr lang="cs-CZ" b="1" dirty="0" smtClean="0"/>
              <a:t> romantický hrdina</a:t>
            </a:r>
          </a:p>
          <a:p>
            <a:r>
              <a:rPr lang="cs-CZ" b="1" dirty="0"/>
              <a:t>ú</a:t>
            </a:r>
            <a:r>
              <a:rPr lang="cs-CZ" b="1" dirty="0" smtClean="0"/>
              <a:t>stní slovesnost</a:t>
            </a:r>
          </a:p>
          <a:p>
            <a:r>
              <a:rPr lang="cs-CZ" b="1" dirty="0"/>
              <a:t>v</a:t>
            </a:r>
            <a:r>
              <a:rPr lang="cs-CZ" b="1" dirty="0" smtClean="0"/>
              <a:t>yzdvihuje hodnoty středověku</a:t>
            </a:r>
          </a:p>
          <a:p>
            <a:r>
              <a:rPr lang="cs-CZ" b="1" dirty="0"/>
              <a:t>v</a:t>
            </a:r>
            <a:r>
              <a:rPr lang="cs-CZ" b="1" dirty="0" smtClean="0"/>
              <a:t> 19. století vystřídán postupně realismem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6451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5517232"/>
            <a:ext cx="7239000" cy="95557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000" dirty="0"/>
              <a:t>r</a:t>
            </a:r>
            <a:r>
              <a:rPr lang="cs-CZ" sz="6000" dirty="0" smtClean="0"/>
              <a:t>omantická literatura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83568" y="836712"/>
            <a:ext cx="3730752" cy="43891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svoboda umělce</a:t>
            </a:r>
          </a:p>
          <a:p>
            <a:r>
              <a:rPr lang="cs-CZ" b="1" dirty="0"/>
              <a:t>l</a:t>
            </a:r>
            <a:r>
              <a:rPr lang="cs-CZ" b="1" dirty="0" smtClean="0"/>
              <a:t>idové umění, tradice</a:t>
            </a:r>
          </a:p>
          <a:p>
            <a:r>
              <a:rPr lang="cs-CZ" b="1" dirty="0"/>
              <a:t>i</a:t>
            </a:r>
            <a:r>
              <a:rPr lang="cs-CZ" b="1" dirty="0" smtClean="0"/>
              <a:t>dealizace minulosti</a:t>
            </a:r>
          </a:p>
          <a:p>
            <a:r>
              <a:rPr lang="cs-CZ" b="1" dirty="0">
                <a:solidFill>
                  <a:srgbClr val="C00000"/>
                </a:solidFill>
              </a:rPr>
              <a:t>b</a:t>
            </a:r>
            <a:r>
              <a:rPr lang="cs-CZ" b="1" dirty="0" smtClean="0">
                <a:solidFill>
                  <a:srgbClr val="C00000"/>
                </a:solidFill>
              </a:rPr>
              <a:t>alada, poéma, básnická povídka, román ve verších, historický román, povídka</a:t>
            </a:r>
          </a:p>
          <a:p>
            <a:r>
              <a:rPr lang="cs-CZ" b="1" dirty="0">
                <a:solidFill>
                  <a:srgbClr val="002060"/>
                </a:solidFill>
              </a:rPr>
              <a:t>p</a:t>
            </a:r>
            <a:r>
              <a:rPr lang="cs-CZ" b="1" dirty="0" smtClean="0">
                <a:solidFill>
                  <a:srgbClr val="002060"/>
                </a:solidFill>
              </a:rPr>
              <a:t>rolínání prvků realismu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60032" y="836712"/>
            <a:ext cx="3730752" cy="43891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George </a:t>
            </a:r>
            <a:r>
              <a:rPr lang="cs-CZ" b="1" dirty="0" err="1" smtClean="0">
                <a:solidFill>
                  <a:srgbClr val="C00000"/>
                </a:solidFill>
              </a:rPr>
              <a:t>Gordon</a:t>
            </a:r>
            <a:r>
              <a:rPr lang="cs-CZ" b="1" dirty="0" smtClean="0">
                <a:solidFill>
                  <a:srgbClr val="C00000"/>
                </a:solidFill>
              </a:rPr>
              <a:t> Byron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Walter </a:t>
            </a:r>
            <a:r>
              <a:rPr lang="cs-CZ" b="1" dirty="0" err="1" smtClean="0">
                <a:solidFill>
                  <a:srgbClr val="C00000"/>
                </a:solidFill>
              </a:rPr>
              <a:t>Scott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A. S. Puškin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M. J. </a:t>
            </a:r>
            <a:r>
              <a:rPr lang="cs-CZ" b="1" dirty="0" err="1" smtClean="0">
                <a:solidFill>
                  <a:srgbClr val="C00000"/>
                </a:solidFill>
              </a:rPr>
              <a:t>Lermontov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Victor Hugo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A. </a:t>
            </a:r>
            <a:r>
              <a:rPr lang="cs-CZ" b="1" dirty="0" err="1" smtClean="0">
                <a:solidFill>
                  <a:srgbClr val="C00000"/>
                </a:solidFill>
              </a:rPr>
              <a:t>Mickiewicz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K. H. Mácha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J. K. Tyl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K. J. Erben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B. Němcová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436096" y="188640"/>
            <a:ext cx="3086101" cy="523220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o</a:t>
            </a:r>
            <a:r>
              <a:rPr lang="cs-CZ" sz="2800" b="1" dirty="0" smtClean="0">
                <a:solidFill>
                  <a:schemeClr val="tx1"/>
                </a:solidFill>
              </a:rPr>
              <a:t>pakovací jednotka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571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99592" y="5517232"/>
            <a:ext cx="7239000" cy="883568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5400" dirty="0"/>
              <a:t>d</a:t>
            </a:r>
            <a:r>
              <a:rPr lang="cs-CZ" sz="5400" dirty="0" smtClean="0"/>
              <a:t>alší autoři romantismu</a:t>
            </a:r>
            <a:endParaRPr lang="cs-CZ" sz="5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692696"/>
            <a:ext cx="7924800" cy="4419600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Jacob</a:t>
            </a:r>
            <a:r>
              <a:rPr lang="cs-CZ" sz="3200" b="1" dirty="0" smtClean="0">
                <a:solidFill>
                  <a:srgbClr val="002060"/>
                </a:solidFill>
              </a:rPr>
              <a:t> a Wilhelm Grimmové: Pohádky pro děti a celou rodinu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Jane Austenová: Rozum a cit, Pýcha a předsudek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Charlotte </a:t>
            </a:r>
            <a:r>
              <a:rPr lang="cs-CZ" sz="3200" b="1" dirty="0" err="1" smtClean="0">
                <a:solidFill>
                  <a:srgbClr val="C00000"/>
                </a:solidFill>
              </a:rPr>
              <a:t>Bront</a:t>
            </a:r>
            <a:r>
              <a:rPr lang="cs-CZ" sz="3200" b="1" dirty="0" err="1" smtClean="0">
                <a:solidFill>
                  <a:srgbClr val="C00000"/>
                </a:solidFill>
                <a:latin typeface="Franklin Gothic Book"/>
              </a:rPr>
              <a:t>ë</a:t>
            </a:r>
            <a:r>
              <a:rPr lang="cs-CZ" sz="3200" b="1" dirty="0" err="1" smtClean="0">
                <a:solidFill>
                  <a:srgbClr val="C00000"/>
                </a:solidFill>
              </a:rPr>
              <a:t>ová</a:t>
            </a:r>
            <a:r>
              <a:rPr lang="cs-CZ" sz="3200" b="1" dirty="0" smtClean="0">
                <a:solidFill>
                  <a:srgbClr val="C00000"/>
                </a:solidFill>
              </a:rPr>
              <a:t>: Jana Eyrová aneb Sirotek </a:t>
            </a:r>
            <a:r>
              <a:rPr lang="cs-CZ" sz="3200" b="1" dirty="0" err="1" smtClean="0">
                <a:solidFill>
                  <a:srgbClr val="C00000"/>
                </a:solidFill>
              </a:rPr>
              <a:t>lowoodský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Emily </a:t>
            </a:r>
            <a:r>
              <a:rPr lang="cs-CZ" sz="3200" b="1" dirty="0" err="1" smtClean="0">
                <a:solidFill>
                  <a:srgbClr val="FF0000"/>
                </a:solidFill>
              </a:rPr>
              <a:t>Bront</a:t>
            </a:r>
            <a:r>
              <a:rPr lang="cs-CZ" sz="3200" b="1" dirty="0" err="1" smtClean="0">
                <a:solidFill>
                  <a:srgbClr val="FF0000"/>
                </a:solidFill>
                <a:latin typeface="Franklin Gothic Book"/>
              </a:rPr>
              <a:t>ëová</a:t>
            </a:r>
            <a:r>
              <a:rPr lang="cs-CZ" sz="3200" b="1" dirty="0" smtClean="0">
                <a:solidFill>
                  <a:srgbClr val="FF0000"/>
                </a:solidFill>
                <a:latin typeface="Franklin Gothic Book"/>
              </a:rPr>
              <a:t>: Na Větrné hůrce</a:t>
            </a:r>
          </a:p>
          <a:p>
            <a:r>
              <a:rPr lang="cs-CZ" sz="3200" b="1" dirty="0" smtClean="0">
                <a:solidFill>
                  <a:schemeClr val="tx1"/>
                </a:solidFill>
                <a:latin typeface="Franklin Gothic Book"/>
              </a:rPr>
              <a:t>Edgar Allan </a:t>
            </a:r>
            <a:r>
              <a:rPr lang="cs-CZ" sz="3200" b="1" dirty="0" err="1" smtClean="0">
                <a:solidFill>
                  <a:schemeClr val="tx1"/>
                </a:solidFill>
                <a:latin typeface="Franklin Gothic Book"/>
              </a:rPr>
              <a:t>Poe</a:t>
            </a:r>
            <a:r>
              <a:rPr lang="cs-CZ" sz="3200" b="1" dirty="0" smtClean="0">
                <a:solidFill>
                  <a:schemeClr val="tx1"/>
                </a:solidFill>
                <a:latin typeface="Franklin Gothic Book"/>
              </a:rPr>
              <a:t>: Havran, Jáma a kyvadlo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58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186723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ZS SLOVAN\AppData\Local\Microsoft\Windows\Temporary Internet Files\Content.IE5\1P8YZH6P\MM900395712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772" y="1789975"/>
            <a:ext cx="1029863" cy="8507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SMH5XKZ4\MC9002979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536" y="4293096"/>
            <a:ext cx="1780337" cy="63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DE598V2P\MC9003703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339" y="2613547"/>
            <a:ext cx="1297534" cy="18507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3258" y="6241229"/>
            <a:ext cx="9062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Kovalčík, Zdeněk; Sieglová, Naděžda: Čítanka 8 Alter, Alter 2000, Praha 4. ISBN 80-7245-009-3</a:t>
            </a:r>
            <a:endParaRPr lang="cs-CZ" b="1" dirty="0"/>
          </a:p>
        </p:txBody>
      </p:sp>
      <p:pic>
        <p:nvPicPr>
          <p:cNvPr id="3" name="Picture 2" descr="C:\Users\ZS SLOVAN\AppData\Local\Microsoft\Windows\Temporary Internet Files\Content.IE5\OR8V9HNL\MC900441368[1].png"/>
          <p:cNvPicPr>
            <a:picLocks noChangeAspect="1" noChangeArrowheads="1"/>
          </p:cNvPicPr>
          <p:nvPr/>
        </p:nvPicPr>
        <p:blipFill>
          <a:blip r:embed="rId10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0502" y="908719"/>
            <a:ext cx="2606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Práce ve skupinách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58545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613089"/>
            <a:ext cx="4648944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Victor Hugo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332656"/>
            <a:ext cx="3730752" cy="43891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/>
              <a:t>f</a:t>
            </a:r>
            <a:r>
              <a:rPr lang="cs-CZ" b="1" dirty="0" smtClean="0"/>
              <a:t>rancouzský básník, prozaik, dramatik, esejista</a:t>
            </a:r>
          </a:p>
          <a:p>
            <a:r>
              <a:rPr lang="cs-CZ" b="1" dirty="0" smtClean="0"/>
              <a:t>1802 – 1885</a:t>
            </a:r>
          </a:p>
          <a:p>
            <a:r>
              <a:rPr lang="cs-CZ" b="1" dirty="0"/>
              <a:t>v</a:t>
            </a:r>
            <a:r>
              <a:rPr lang="cs-CZ" b="1" dirty="0" smtClean="0"/>
              <a:t>e svém díle napadl císaře</a:t>
            </a:r>
          </a:p>
          <a:p>
            <a:r>
              <a:rPr lang="cs-CZ" b="1" dirty="0"/>
              <a:t>o</a:t>
            </a:r>
            <a:r>
              <a:rPr lang="cs-CZ" b="1" dirty="0" smtClean="0"/>
              <a:t>dešel dobrovolně do vyhnanství</a:t>
            </a:r>
          </a:p>
          <a:p>
            <a:r>
              <a:rPr lang="cs-CZ" b="1" dirty="0"/>
              <a:t>r</a:t>
            </a:r>
            <a:r>
              <a:rPr lang="cs-CZ" b="1" dirty="0" smtClean="0"/>
              <a:t>omantismus spojuje s humanismem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076056" y="332656"/>
            <a:ext cx="3730752" cy="43891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romány: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Chrám Matky Boží v Paříži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Ubožáci (Bídníci)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Dělníci moře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Muž, který se směje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Devadesát tři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dramata: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Cromwell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Král se baví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b</a:t>
            </a:r>
            <a:r>
              <a:rPr lang="cs-CZ" b="1" dirty="0" smtClean="0">
                <a:solidFill>
                  <a:srgbClr val="00B050"/>
                </a:solidFill>
              </a:rPr>
              <a:t>ásnické sbírky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3968" y="4797152"/>
            <a:ext cx="4572000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000" b="1" dirty="0"/>
              <a:t>„Den, kdy se člověk ani jednou nezasmál, </a:t>
            </a:r>
          </a:p>
          <a:p>
            <a:r>
              <a:rPr lang="cs-CZ" sz="2000" b="1" dirty="0"/>
              <a:t>by měl považovat za ztracený.“ </a:t>
            </a:r>
          </a:p>
        </p:txBody>
      </p:sp>
    </p:spTree>
    <p:extLst>
      <p:ext uri="{BB962C8B-B14F-4D97-AF65-F5344CB8AC3E}">
        <p14:creationId xmlns:p14="http://schemas.microsoft.com/office/powerpoint/2010/main" val="34249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66280"/>
            <a:ext cx="2848744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Puškin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/>
              <a:t>r</a:t>
            </a:r>
            <a:r>
              <a:rPr lang="cs-CZ" b="1" dirty="0" smtClean="0"/>
              <a:t>uský spisovatel a básník</a:t>
            </a:r>
          </a:p>
          <a:p>
            <a:r>
              <a:rPr lang="cs-CZ" b="1" dirty="0" smtClean="0"/>
              <a:t>1799 – 1837</a:t>
            </a:r>
          </a:p>
          <a:p>
            <a:r>
              <a:rPr lang="cs-CZ" b="1" dirty="0"/>
              <a:t>s</a:t>
            </a:r>
            <a:r>
              <a:rPr lang="cs-CZ" b="1" dirty="0" smtClean="0"/>
              <a:t>tarý šlechtický rod</a:t>
            </a:r>
          </a:p>
          <a:p>
            <a:r>
              <a:rPr lang="cs-CZ" b="1" dirty="0"/>
              <a:t>d</a:t>
            </a:r>
            <a:r>
              <a:rPr lang="cs-CZ" b="1" dirty="0" smtClean="0"/>
              <a:t>obré vzdělání</a:t>
            </a:r>
          </a:p>
          <a:p>
            <a:r>
              <a:rPr lang="cs-CZ" b="1" dirty="0"/>
              <a:t>s</a:t>
            </a:r>
            <a:r>
              <a:rPr lang="cs-CZ" b="1" dirty="0" smtClean="0"/>
              <a:t>vobodomyslný</a:t>
            </a:r>
          </a:p>
          <a:p>
            <a:r>
              <a:rPr lang="cs-CZ" b="1" dirty="0"/>
              <a:t>v</a:t>
            </a:r>
            <a:r>
              <a:rPr lang="cs-CZ" b="1" dirty="0" smtClean="0"/>
              <a:t>yhnán z Petrohradu</a:t>
            </a:r>
          </a:p>
          <a:p>
            <a:r>
              <a:rPr lang="cs-CZ" b="1" dirty="0"/>
              <a:t>z</a:t>
            </a:r>
            <a:r>
              <a:rPr lang="cs-CZ" b="1" dirty="0" smtClean="0"/>
              <a:t>emřel v souboji s francouzským emigrantem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p</a:t>
            </a:r>
            <a:r>
              <a:rPr lang="cs-CZ" b="1" dirty="0" smtClean="0">
                <a:solidFill>
                  <a:srgbClr val="002060"/>
                </a:solidFill>
              </a:rPr>
              <a:t>oéma Ruslan a Ludmila</a:t>
            </a:r>
          </a:p>
          <a:p>
            <a:r>
              <a:rPr lang="cs-CZ" b="1" dirty="0">
                <a:solidFill>
                  <a:srgbClr val="002060"/>
                </a:solidFill>
              </a:rPr>
              <a:t>t</a:t>
            </a:r>
            <a:r>
              <a:rPr lang="cs-CZ" b="1" dirty="0" smtClean="0">
                <a:solidFill>
                  <a:srgbClr val="002060"/>
                </a:solidFill>
              </a:rPr>
              <a:t>ragédie Boris </a:t>
            </a:r>
            <a:r>
              <a:rPr lang="cs-CZ" b="1" dirty="0" err="1" smtClean="0">
                <a:solidFill>
                  <a:srgbClr val="002060"/>
                </a:solidFill>
              </a:rPr>
              <a:t>Godunov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n</a:t>
            </a:r>
            <a:r>
              <a:rPr lang="cs-CZ" b="1" dirty="0" smtClean="0">
                <a:solidFill>
                  <a:srgbClr val="002060"/>
                </a:solidFill>
              </a:rPr>
              <a:t>ovela Kapitánská dcerka</a:t>
            </a:r>
          </a:p>
          <a:p>
            <a:r>
              <a:rPr lang="cs-CZ" b="1" dirty="0">
                <a:solidFill>
                  <a:srgbClr val="002060"/>
                </a:solidFill>
              </a:rPr>
              <a:t>p</a:t>
            </a:r>
            <a:r>
              <a:rPr lang="cs-CZ" b="1" dirty="0" smtClean="0">
                <a:solidFill>
                  <a:srgbClr val="002060"/>
                </a:solidFill>
              </a:rPr>
              <a:t>ovídka Kavkazský zajatec</a:t>
            </a:r>
          </a:p>
          <a:p>
            <a:r>
              <a:rPr lang="cs-CZ" b="1" dirty="0">
                <a:solidFill>
                  <a:srgbClr val="C00000"/>
                </a:solidFill>
              </a:rPr>
              <a:t>r</a:t>
            </a:r>
            <a:r>
              <a:rPr lang="cs-CZ" b="1" dirty="0" smtClean="0">
                <a:solidFill>
                  <a:srgbClr val="C00000"/>
                </a:solidFill>
              </a:rPr>
              <a:t>omán ve verších Evžen Oněgin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7984" y="5733256"/>
            <a:ext cx="3528392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/>
              <a:t>„Nikde nenajdete poezii, </a:t>
            </a:r>
          </a:p>
          <a:p>
            <a:r>
              <a:rPr lang="cs-CZ" sz="2400" b="1" dirty="0"/>
              <a:t>jestliže ji nenosíte v sobě.“ </a:t>
            </a:r>
          </a:p>
        </p:txBody>
      </p:sp>
    </p:spTree>
    <p:extLst>
      <p:ext uri="{BB962C8B-B14F-4D97-AF65-F5344CB8AC3E}">
        <p14:creationId xmlns:p14="http://schemas.microsoft.com/office/powerpoint/2010/main" val="818578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445224"/>
            <a:ext cx="648072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Edgar Allan </a:t>
            </a:r>
            <a:r>
              <a:rPr lang="cs-CZ" dirty="0" err="1" smtClean="0"/>
              <a:t>Poe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a</a:t>
            </a:r>
            <a:r>
              <a:rPr lang="cs-CZ" b="1" dirty="0" smtClean="0"/>
              <a:t>merický básník a prozaik</a:t>
            </a:r>
          </a:p>
          <a:p>
            <a:r>
              <a:rPr lang="cs-CZ" b="1" dirty="0" smtClean="0"/>
              <a:t>1809 – 1849</a:t>
            </a:r>
          </a:p>
          <a:p>
            <a:r>
              <a:rPr lang="cs-CZ" b="1" dirty="0"/>
              <a:t>h</a:t>
            </a:r>
            <a:r>
              <a:rPr lang="cs-CZ" b="1" dirty="0" smtClean="0"/>
              <a:t>erecká rodina</a:t>
            </a:r>
          </a:p>
          <a:p>
            <a:r>
              <a:rPr lang="cs-CZ" b="1" dirty="0"/>
              <a:t>ž</a:t>
            </a:r>
            <a:r>
              <a:rPr lang="cs-CZ" b="1" dirty="0" smtClean="0"/>
              <a:t>ivot v bídě</a:t>
            </a:r>
          </a:p>
          <a:p>
            <a:r>
              <a:rPr lang="cs-CZ" b="1" dirty="0"/>
              <a:t>m</a:t>
            </a:r>
            <a:r>
              <a:rPr lang="cs-CZ" b="1" dirty="0" smtClean="0"/>
              <a:t>istr literárního hororu a detektivních příběhů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b</a:t>
            </a:r>
            <a:r>
              <a:rPr lang="cs-CZ" b="1" dirty="0" smtClean="0"/>
              <a:t>áseň Havran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Kristen ITC" pitchFamily="66" charset="0"/>
              </a:rPr>
              <a:t>         „</a:t>
            </a:r>
            <a:r>
              <a:rPr lang="cs-CZ" sz="2400" b="1" dirty="0" err="1" smtClean="0">
                <a:solidFill>
                  <a:srgbClr val="002060"/>
                </a:solidFill>
                <a:latin typeface="Kristen ITC" pitchFamily="66" charset="0"/>
              </a:rPr>
              <a:t>nevermore</a:t>
            </a:r>
            <a:r>
              <a:rPr lang="cs-CZ" sz="2400" b="1" dirty="0" smtClean="0">
                <a:solidFill>
                  <a:srgbClr val="002060"/>
                </a:solidFill>
                <a:latin typeface="Kristen ITC" pitchFamily="66" charset="0"/>
              </a:rPr>
              <a:t>“</a:t>
            </a:r>
            <a:endParaRPr lang="cs-CZ" b="1" dirty="0" smtClean="0">
              <a:solidFill>
                <a:srgbClr val="002060"/>
              </a:solidFill>
              <a:latin typeface="Kristen ITC" pitchFamily="66" charset="0"/>
            </a:endParaRPr>
          </a:p>
          <a:p>
            <a:r>
              <a:rPr lang="cs-CZ" b="1" dirty="0"/>
              <a:t>p</a:t>
            </a:r>
            <a:r>
              <a:rPr lang="cs-CZ" b="1" dirty="0" smtClean="0"/>
              <a:t>ovídky </a:t>
            </a:r>
          </a:p>
          <a:p>
            <a:pPr marL="0" indent="0">
              <a:buNone/>
            </a:pPr>
            <a:r>
              <a:rPr lang="cs-CZ" b="1" dirty="0" smtClean="0"/>
              <a:t>Zlatý brouk</a:t>
            </a:r>
          </a:p>
          <a:p>
            <a:pPr marL="0" indent="0">
              <a:buNone/>
            </a:pPr>
            <a:r>
              <a:rPr lang="cs-CZ" b="1" dirty="0" smtClean="0"/>
              <a:t>Jáma a kyvadlo</a:t>
            </a:r>
          </a:p>
          <a:p>
            <a:pPr marL="0" indent="0">
              <a:buNone/>
            </a:pPr>
            <a:r>
              <a:rPr lang="cs-CZ" b="1" dirty="0" smtClean="0"/>
              <a:t>Vraždy v ulici </a:t>
            </a:r>
            <a:r>
              <a:rPr lang="cs-CZ" b="1" dirty="0" err="1" smtClean="0"/>
              <a:t>Morgue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Zánik domu </a:t>
            </a:r>
            <a:r>
              <a:rPr lang="cs-CZ" b="1" dirty="0" err="1" smtClean="0"/>
              <a:t>Usherů</a:t>
            </a:r>
            <a:endParaRPr lang="cs-CZ" b="1" dirty="0"/>
          </a:p>
        </p:txBody>
      </p:sp>
      <p:pic>
        <p:nvPicPr>
          <p:cNvPr id="3075" name="Picture 3" descr="C:\Users\ZS SLOVAN\AppData\Local\Microsoft\Windows\Temporary Internet Files\Content.IE5\1P8YZH6P\MC90032038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22133">
            <a:off x="7648993" y="1482771"/>
            <a:ext cx="743629" cy="153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088" y="290838"/>
            <a:ext cx="334033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a</a:t>
            </a:r>
            <a:r>
              <a:rPr lang="cs-CZ" sz="2400" b="1" dirty="0" smtClean="0">
                <a:solidFill>
                  <a:srgbClr val="002060"/>
                </a:solidFill>
              </a:rPr>
              <a:t>nglicky </a:t>
            </a:r>
            <a:r>
              <a:rPr lang="cs-CZ" sz="2400" b="1" dirty="0" err="1" smtClean="0">
                <a:solidFill>
                  <a:srgbClr val="002060"/>
                </a:solidFill>
              </a:rPr>
              <a:t>Raven</a:t>
            </a:r>
            <a:r>
              <a:rPr lang="cs-CZ" sz="2400" b="1" dirty="0" smtClean="0">
                <a:solidFill>
                  <a:srgbClr val="002060"/>
                </a:solidFill>
              </a:rPr>
              <a:t> = krkavec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887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VI01YA77\MC900370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26" y="2996952"/>
            <a:ext cx="2644480" cy="377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58547" y="4431000"/>
            <a:ext cx="5690789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Detektivka přežila útoky kritiků i brakových</a:t>
            </a:r>
          </a:p>
          <a:p>
            <a:r>
              <a:rPr lang="cs-CZ" sz="2400" b="1" dirty="0" smtClean="0"/>
              <a:t> edicí. Je dnes masově rozšířenou četbou</a:t>
            </a:r>
          </a:p>
          <a:p>
            <a:r>
              <a:rPr lang="cs-CZ" sz="2400" b="1" dirty="0" smtClean="0"/>
              <a:t> mezi lidem, vzdělanci, politiky i umělci.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01406" y="150248"/>
            <a:ext cx="6243312" cy="273921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C00000"/>
                </a:solidFill>
              </a:rPr>
              <a:t>Činnostní učení k čtenářské besedě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Napište vlastní detektivní příběh na volné téma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002060"/>
                </a:solidFill>
              </a:rPr>
              <a:t>• při hodině žáci čtou své vlastní příběhy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• před posluchači (ostatními žáky třídy) se snaží</a:t>
            </a:r>
          </a:p>
          <a:p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 své dílo i postupy zdůvodnit, obhájit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58547" y="3141424"/>
            <a:ext cx="1069973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logika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74029" y="3743160"/>
            <a:ext cx="1371081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fantazie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11579" y="3036728"/>
            <a:ext cx="165872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obraznost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3720876"/>
            <a:ext cx="1139223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napětí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8699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573635"/>
            <a:ext cx="3528392" cy="48320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George </a:t>
            </a:r>
            <a:r>
              <a:rPr lang="cs-CZ" sz="2800" b="1" dirty="0" err="1">
                <a:solidFill>
                  <a:srgbClr val="002060"/>
                </a:solidFill>
              </a:rPr>
              <a:t>Gordon</a:t>
            </a:r>
            <a:r>
              <a:rPr lang="cs-CZ" sz="2800" b="1" dirty="0">
                <a:solidFill>
                  <a:srgbClr val="002060"/>
                </a:solidFill>
              </a:rPr>
              <a:t> Byron</a:t>
            </a:r>
          </a:p>
          <a:p>
            <a:r>
              <a:rPr lang="cs-CZ" sz="2800" b="1" dirty="0">
                <a:solidFill>
                  <a:srgbClr val="002060"/>
                </a:solidFill>
              </a:rPr>
              <a:t>Walter </a:t>
            </a:r>
            <a:r>
              <a:rPr lang="cs-CZ" sz="2800" b="1" dirty="0" err="1">
                <a:solidFill>
                  <a:srgbClr val="002060"/>
                </a:solidFill>
              </a:rPr>
              <a:t>Scott</a:t>
            </a:r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>
                <a:solidFill>
                  <a:srgbClr val="002060"/>
                </a:solidFill>
              </a:rPr>
              <a:t>A. S. Puškin</a:t>
            </a:r>
          </a:p>
          <a:p>
            <a:r>
              <a:rPr lang="cs-CZ" sz="2800" b="1" dirty="0">
                <a:solidFill>
                  <a:srgbClr val="002060"/>
                </a:solidFill>
              </a:rPr>
              <a:t>M. J. </a:t>
            </a:r>
            <a:r>
              <a:rPr lang="cs-CZ" sz="2800" b="1" dirty="0" err="1">
                <a:solidFill>
                  <a:srgbClr val="002060"/>
                </a:solidFill>
              </a:rPr>
              <a:t>Lermontov</a:t>
            </a:r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>
                <a:solidFill>
                  <a:srgbClr val="002060"/>
                </a:solidFill>
              </a:rPr>
              <a:t>Victor Hugo</a:t>
            </a:r>
          </a:p>
          <a:p>
            <a:r>
              <a:rPr lang="cs-CZ" sz="2800" b="1" dirty="0">
                <a:solidFill>
                  <a:srgbClr val="002060"/>
                </a:solidFill>
              </a:rPr>
              <a:t>A. </a:t>
            </a:r>
            <a:r>
              <a:rPr lang="cs-CZ" sz="2800" b="1" dirty="0" err="1">
                <a:solidFill>
                  <a:srgbClr val="002060"/>
                </a:solidFill>
              </a:rPr>
              <a:t>Mickiewicz</a:t>
            </a:r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>
                <a:solidFill>
                  <a:srgbClr val="002060"/>
                </a:solidFill>
              </a:rPr>
              <a:t>K. H. Mácha</a:t>
            </a:r>
          </a:p>
          <a:p>
            <a:r>
              <a:rPr lang="cs-CZ" sz="2800" b="1" dirty="0">
                <a:solidFill>
                  <a:srgbClr val="002060"/>
                </a:solidFill>
              </a:rPr>
              <a:t>J. K. Tyl</a:t>
            </a:r>
          </a:p>
          <a:p>
            <a:r>
              <a:rPr lang="cs-CZ" sz="2800" b="1" dirty="0">
                <a:solidFill>
                  <a:srgbClr val="002060"/>
                </a:solidFill>
              </a:rPr>
              <a:t>K. J. Erben</a:t>
            </a:r>
          </a:p>
          <a:p>
            <a:r>
              <a:rPr lang="cs-CZ" sz="2800" b="1" dirty="0">
                <a:solidFill>
                  <a:srgbClr val="002060"/>
                </a:solidFill>
              </a:rPr>
              <a:t>B. </a:t>
            </a:r>
            <a:r>
              <a:rPr lang="cs-CZ" sz="2800" b="1" dirty="0" smtClean="0">
                <a:solidFill>
                  <a:srgbClr val="002060"/>
                </a:solidFill>
              </a:rPr>
              <a:t>Němcová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E. Allan </a:t>
            </a:r>
            <a:r>
              <a:rPr lang="cs-CZ" sz="2800" b="1" dirty="0" err="1" smtClean="0">
                <a:solidFill>
                  <a:srgbClr val="002060"/>
                </a:solidFill>
              </a:rPr>
              <a:t>Poe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188640"/>
            <a:ext cx="50778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                    </a:t>
            </a:r>
            <a:r>
              <a:rPr lang="cs-CZ" sz="3600" b="1" dirty="0" smtClean="0">
                <a:solidFill>
                  <a:srgbClr val="C00000"/>
                </a:solidFill>
              </a:rPr>
              <a:t>Přiřaďte správně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91283" y="1573635"/>
            <a:ext cx="3522696" cy="483209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Strakonický dudák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Pan učitel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Ivanhoe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Kytice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Balady a romance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Evžen Oněgin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Hrdina naší doby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Máj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Childe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Haroldova</a:t>
            </a:r>
            <a:r>
              <a:rPr lang="cs-CZ" sz="2800" b="1" dirty="0" smtClean="0">
                <a:solidFill>
                  <a:srgbClr val="FF0000"/>
                </a:solidFill>
              </a:rPr>
              <a:t> pouť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Bídníci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Havran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54320"/>
            <a:ext cx="2536656" cy="95410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innostní učení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věření znalostí</a:t>
            </a:r>
            <a:endParaRPr lang="cs-CZ" sz="2800" b="1" dirty="0"/>
          </a:p>
        </p:txBody>
      </p:sp>
      <p:pic>
        <p:nvPicPr>
          <p:cNvPr id="2051" name="Picture 3" descr="C:\Users\ZS SLOVAN\AppData\Local\Microsoft\Windows\Temporary Internet Files\Content.IE5\PRYYHAFP\MC90019620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88" y="6836"/>
            <a:ext cx="1775765" cy="163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619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27794"/>
            <a:ext cx="25083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b="1" dirty="0" smtClean="0"/>
              <a:t>Archiv autora</a:t>
            </a:r>
          </a:p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www.microsoft.office.cz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549557" y="1671288"/>
            <a:ext cx="80483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Soukal, Josef: Literární výchova pro 2. stupeň základní školy, SPN, Praha 2009.ISBN 978-80-7235-438-2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559562" y="2296393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Kovalčík, Zdeněk; Sieglová, Naděžda: Čítanka 8 Alter, Alter 2000, Praha 4. ISBN 80-7245-009-3</a:t>
            </a:r>
          </a:p>
        </p:txBody>
      </p:sp>
    </p:spTree>
    <p:extLst>
      <p:ext uri="{BB962C8B-B14F-4D97-AF65-F5344CB8AC3E}">
        <p14:creationId xmlns:p14="http://schemas.microsoft.com/office/powerpoint/2010/main" val="989273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379</TotalTime>
  <Words>733</Words>
  <Application>Microsoft Office PowerPoint</Application>
  <PresentationFormat>Předvádění na obrazovce (4:3)</PresentationFormat>
  <Paragraphs>164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Thermal</vt:lpstr>
      <vt:lpstr>Prezentace aplikace PowerPoint</vt:lpstr>
      <vt:lpstr>Prezentace aplikace PowerPoint</vt:lpstr>
      <vt:lpstr>romantismus</vt:lpstr>
      <vt:lpstr>romantická literatura</vt:lpstr>
      <vt:lpstr>další autoři romantismu</vt:lpstr>
      <vt:lpstr>Prezentace aplikace PowerPoint</vt:lpstr>
      <vt:lpstr>Victor Hugo</vt:lpstr>
      <vt:lpstr>Puškin</vt:lpstr>
      <vt:lpstr>Edgar Allan Poe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45</cp:revision>
  <dcterms:created xsi:type="dcterms:W3CDTF">2011-10-14T09:00:52Z</dcterms:created>
  <dcterms:modified xsi:type="dcterms:W3CDTF">2013-05-23T19:57:05Z</dcterms:modified>
</cp:coreProperties>
</file>