
<file path=[Content_Types].xml><?xml version="1.0" encoding="utf-8"?>
<Types xmlns="http://schemas.openxmlformats.org/package/2006/content-types">
  <Default Extension="png" ContentType="image/png"/>
  <Default Extension="bmp" ContentType="image/bmp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05T11:14:25.328" idx="1">
    <p:pos x="10" y="10"/>
    <p:text>Řešení: Lukáš dostal dárek, slaví svátek. Co mu dáme?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05T11:15:38.351" idx="2">
    <p:pos x="10" y="10"/>
    <p:text>Řešení: mikinu, veverku, pejska, kostky.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A6DBD6-AE49-4AC9-8586-CE5BE62147A8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771447-BD1E-45F3-BAAD-187E2A1DF9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087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1D5C3-A001-45F2-A67F-C564C4D4E0DD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993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DD520-70BA-47D0-9B3A-94488BCAB432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460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01EF0-46FB-4796-95D6-76C430E864E1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236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BBE96-6E81-462A-8640-9B8C154BF36A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349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1E6E4-FA37-4054-A142-35C84C8B90F2}" type="datetime1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373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7F9F5-98CF-45EF-B696-76C8552C64EA}" type="datetime1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52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7A9A-0D0B-4C3F-A426-9AB37E5132A8}" type="datetime1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7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D8883-B4B4-4271-917B-EBD7E7CCCE9E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064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40AE6-946F-4729-8AD8-B786EE038A31}" type="datetime1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647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8A81C-C92D-4370-A5EF-33A8055A76C6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868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7B838-09CF-4708-AF38-5B19D3775CB0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175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42C87-A151-4382-B316-624ACFE8AAFE}" type="datetime1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FD51CE-4271-4A26-9BE8-5233B4B0C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795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bmp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2.xml"/><Relationship Id="rId5" Type="http://schemas.openxmlformats.org/officeDocument/2006/relationships/image" Target="../media/image6.bmp"/><Relationship Id="rId4" Type="http://schemas.openxmlformats.org/officeDocument/2006/relationships/image" Target="../media/image5.bm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110362" y="584528"/>
            <a:ext cx="8923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VY_12_INOVACE _02_ ROZVOJ ČTENÁŘSKÝCH DOVEDNOSTÍ </a:t>
            </a:r>
            <a:endParaRPr lang="cs-CZ" sz="2800" dirty="0"/>
          </a:p>
        </p:txBody>
      </p:sp>
      <p:sp>
        <p:nvSpPr>
          <p:cNvPr id="6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029754" y="3401648"/>
            <a:ext cx="7056784" cy="1229221"/>
          </a:xfrm>
        </p:spPr>
        <p:txBody>
          <a:bodyPr/>
          <a:lstStyle/>
          <a:p>
            <a:r>
              <a:rPr lang="cs-CZ" sz="2000" dirty="0" smtClean="0"/>
              <a:t>Autorem materiálu a všech jeho částí, není-li uvedeno jinak, je Mgr. Marie Nováková, financováno z ESF a státního rozpočtu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755576" y="1556792"/>
            <a:ext cx="7772400" cy="1470025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SLOVA A VYTVOŘ VĚTU, OTÁZKU A ODPOVĚĎ</a:t>
            </a:r>
            <a:endParaRPr lang="cs-CZ" sz="40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941168"/>
            <a:ext cx="3767138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614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SLOVA A VYTVOŘ VĚTU, OTÁZKU A ODPOVĚĎ</a:t>
            </a:r>
            <a:endParaRPr lang="cs-CZ" sz="28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276872"/>
            <a:ext cx="79380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Lu</a:t>
            </a:r>
            <a:endParaRPr lang="cs-CZ" b="1" dirty="0" smtClean="0"/>
          </a:p>
          <a:p>
            <a:r>
              <a:rPr lang="cs-CZ" b="1" dirty="0" err="1"/>
              <a:t>d</a:t>
            </a:r>
            <a:r>
              <a:rPr lang="cs-CZ" b="1" dirty="0" err="1" smtClean="0"/>
              <a:t>os</a:t>
            </a:r>
            <a:endParaRPr lang="cs-CZ" b="1" dirty="0" smtClean="0"/>
          </a:p>
          <a:p>
            <a:r>
              <a:rPr lang="cs-CZ" b="1" dirty="0"/>
              <a:t>d</a:t>
            </a:r>
            <a:r>
              <a:rPr lang="cs-CZ" b="1" dirty="0" smtClean="0"/>
              <a:t>á</a:t>
            </a:r>
          </a:p>
          <a:p>
            <a:r>
              <a:rPr lang="cs-CZ" b="1" dirty="0"/>
              <a:t>s</a:t>
            </a:r>
            <a:r>
              <a:rPr lang="cs-CZ" b="1" dirty="0" smtClean="0"/>
              <a:t>vá</a:t>
            </a:r>
          </a:p>
          <a:p>
            <a:r>
              <a:rPr lang="cs-CZ" b="1" dirty="0" err="1"/>
              <a:t>s</a:t>
            </a:r>
            <a:r>
              <a:rPr lang="cs-CZ" b="1" dirty="0" err="1" smtClean="0"/>
              <a:t>la</a:t>
            </a:r>
            <a:endParaRPr lang="cs-CZ" b="1" dirty="0" smtClean="0"/>
          </a:p>
          <a:p>
            <a:r>
              <a:rPr lang="cs-CZ" b="1" dirty="0" smtClean="0"/>
              <a:t>Co mu</a:t>
            </a:r>
          </a:p>
          <a:p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45195" y="2951460"/>
            <a:ext cx="497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káš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2276872"/>
            <a:ext cx="549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r</a:t>
            </a:r>
            <a:r>
              <a:rPr lang="cs-CZ" b="1" dirty="0" smtClean="0"/>
              <a:t>ek,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67466" y="2923202"/>
            <a:ext cx="548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t</a:t>
            </a:r>
            <a:r>
              <a:rPr lang="cs-CZ" b="1" dirty="0" smtClean="0"/>
              <a:t>ek.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2276872"/>
            <a:ext cx="349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ví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91559" y="3501008"/>
            <a:ext cx="376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tá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16479" y="3131676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áme ?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56535" y="3501008"/>
            <a:ext cx="432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tal</a:t>
            </a:r>
            <a:endParaRPr lang="cs-CZ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577" y="1885138"/>
            <a:ext cx="2405649" cy="323174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281876" y="445283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218004" y="6093296"/>
            <a:ext cx="7197706" cy="509141"/>
          </a:xfrm>
        </p:spPr>
        <p:txBody>
          <a:bodyPr/>
          <a:lstStyle/>
          <a:p>
            <a:pPr algn="l"/>
            <a:r>
              <a:rPr lang="cs-CZ" dirty="0" smtClean="0"/>
              <a:t>Autorem materiálu a všech jeho součástí, není-li  uvedeno jinak, je Mgr. Marie Nováková, financováno z ESF a státního rozpočtu ČR.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688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3300"/>
                </a:solidFill>
              </a:rPr>
              <a:t>CO DÁME LUKÁŠOVI K SVÁTKU ?</a:t>
            </a:r>
            <a:endParaRPr lang="cs-CZ" sz="2800" b="1" dirty="0">
              <a:solidFill>
                <a:srgbClr val="FF33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340768"/>
            <a:ext cx="1209524" cy="1219048"/>
          </a:xfr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4367484"/>
              </p:ext>
            </p:extLst>
          </p:nvPr>
        </p:nvGraphicFramePr>
        <p:xfrm>
          <a:off x="611560" y="2852936"/>
          <a:ext cx="3336030" cy="37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6005"/>
                <a:gridCol w="556005"/>
                <a:gridCol w="556005"/>
                <a:gridCol w="556005"/>
                <a:gridCol w="556005"/>
                <a:gridCol w="556005"/>
              </a:tblGrid>
              <a:tr h="375816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779912" y="2145053"/>
            <a:ext cx="24237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0270" y="1844824"/>
            <a:ext cx="304892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11960" y="1844824"/>
            <a:ext cx="242374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454334" y="2996952"/>
            <a:ext cx="333746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287440"/>
            <a:ext cx="1508766" cy="1484100"/>
          </a:xfrm>
          <a:prstGeom prst="rect">
            <a:avLst/>
          </a:prstGeom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1747449"/>
              </p:ext>
            </p:extLst>
          </p:nvPr>
        </p:nvGraphicFramePr>
        <p:xfrm>
          <a:off x="5396259" y="2916364"/>
          <a:ext cx="309720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458"/>
                <a:gridCol w="442458"/>
                <a:gridCol w="442458"/>
                <a:gridCol w="442458"/>
                <a:gridCol w="442458"/>
                <a:gridCol w="442458"/>
                <a:gridCol w="442458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7308304" y="1844824"/>
            <a:ext cx="296876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28251" y="2276750"/>
            <a:ext cx="296876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2514385"/>
            <a:ext cx="304892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501008"/>
            <a:ext cx="1342857" cy="1733333"/>
          </a:xfrm>
          <a:prstGeom prst="rect">
            <a:avLst/>
          </a:prstGeom>
        </p:spPr>
      </p:pic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7726353"/>
              </p:ext>
            </p:extLst>
          </p:nvPr>
        </p:nvGraphicFramePr>
        <p:xfrm>
          <a:off x="666286" y="5373216"/>
          <a:ext cx="280914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191"/>
                <a:gridCol w="468191"/>
                <a:gridCol w="468191"/>
                <a:gridCol w="468191"/>
                <a:gridCol w="468191"/>
                <a:gridCol w="468191"/>
              </a:tblGrid>
              <a:tr h="23180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3035953" y="4130225"/>
            <a:ext cx="290464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4367674"/>
            <a:ext cx="296876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99792" y="4737006"/>
            <a:ext cx="258404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5106338"/>
            <a:ext cx="304892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K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2799" y="3702624"/>
            <a:ext cx="1152381" cy="1219048"/>
          </a:xfrm>
          <a:prstGeom prst="rect">
            <a:avLst/>
          </a:prstGeom>
        </p:spPr>
      </p:pic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1941651"/>
              </p:ext>
            </p:extLst>
          </p:nvPr>
        </p:nvGraphicFramePr>
        <p:xfrm>
          <a:off x="5624332" y="5306623"/>
          <a:ext cx="293589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316"/>
                <a:gridCol w="489316"/>
                <a:gridCol w="489316"/>
                <a:gridCol w="489316"/>
                <a:gridCol w="489316"/>
                <a:gridCol w="489316"/>
              </a:tblGrid>
              <a:tr h="29645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7737106" y="3998342"/>
            <a:ext cx="336952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O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4552340"/>
            <a:ext cx="290464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125127" y="4737006"/>
            <a:ext cx="296876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268068" y="4737006"/>
            <a:ext cx="304892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Zástupný symbol pro zápatí 25"/>
          <p:cNvSpPr>
            <a:spLocks noGrp="1"/>
          </p:cNvSpPr>
          <p:nvPr>
            <p:ph type="ftr" sz="quarter" idx="11"/>
          </p:nvPr>
        </p:nvSpPr>
        <p:spPr>
          <a:xfrm>
            <a:off x="683567" y="6021288"/>
            <a:ext cx="7738435" cy="700187"/>
          </a:xfrm>
        </p:spPr>
        <p:txBody>
          <a:bodyPr/>
          <a:lstStyle/>
          <a:p>
            <a:pPr algn="l"/>
            <a:r>
              <a:rPr lang="cs-CZ" dirty="0"/>
              <a:t>Autorem materiálu a všech jeho součástí, není-li  uvedeno jinak, je Mgr. Marie Nováková, financováno z ESF a státního rozpočtu ČR.</a:t>
            </a:r>
          </a:p>
          <a:p>
            <a:r>
              <a:rPr lang="cs-CZ" dirty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260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150</Words>
  <Application>Microsoft Office PowerPoint</Application>
  <PresentationFormat>Předvádění na obrazovce (4:3)</PresentationFormat>
  <Paragraphs>48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VY_12_INOVACE _02_ ROZVOJ ČTENÁŘSKÝCH DOVEDNOSTÍ </vt:lpstr>
      <vt:lpstr>SPOJ SLOVA A VYTVOŘ VĚTU, OTÁZKU A ODPOVĚĎ</vt:lpstr>
      <vt:lpstr>CO DÁME LUKÁŠOVI K SVÁTKU 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15</cp:revision>
  <dcterms:created xsi:type="dcterms:W3CDTF">2011-03-21T11:15:10Z</dcterms:created>
  <dcterms:modified xsi:type="dcterms:W3CDTF">2011-04-27T12:37:24Z</dcterms:modified>
</cp:coreProperties>
</file>