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7" r:id="rId2"/>
    <p:sldId id="256" r:id="rId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c" initials="p"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39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1-03-21T14:15:29.253" idx="1">
    <p:pos x="4315" y="2832"/>
    <p:text>Řešení: Žáci doplňují interaktivním perem na interaktivní tabuli písmena do textu podle zvukového záznamu.
Naše koza Doris je skoro stále venku. Na pastvu ji vede Erik. Erik také na koze jede po louce. Koza má jízdu ráda. Má kamaráda. Koza volá:Mé,né, mé, né!
Erda ji do stáje vede.</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4B0C3D-82B6-44F6-8475-4258B1E79382}" type="datetimeFigureOut">
              <a:rPr lang="cs-CZ" smtClean="0"/>
              <a:t>27.4.2011</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7B4B09-2037-47A0-899F-BFDFB840B706}" type="slidenum">
              <a:rPr lang="cs-CZ" smtClean="0"/>
              <a:t>‹#›</a:t>
            </a:fld>
            <a:endParaRPr lang="cs-CZ"/>
          </a:p>
        </p:txBody>
      </p:sp>
    </p:spTree>
    <p:extLst>
      <p:ext uri="{BB962C8B-B14F-4D97-AF65-F5344CB8AC3E}">
        <p14:creationId xmlns:p14="http://schemas.microsoft.com/office/powerpoint/2010/main" val="1198084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cs-CZ"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Autorem materiálu a všech jeho částí, není-li uvedeno jinak, je Mgr. Marie Nováková, financováno z ESF a státního rozpočtu ČR.</a:t>
            </a:r>
          </a:p>
          <a:p>
            <a:endParaRPr lang="cs-CZ" dirty="0"/>
          </a:p>
        </p:txBody>
      </p:sp>
      <p:sp>
        <p:nvSpPr>
          <p:cNvPr id="4" name="Zástupný symbol pro číslo snímku 3"/>
          <p:cNvSpPr>
            <a:spLocks noGrp="1"/>
          </p:cNvSpPr>
          <p:nvPr>
            <p:ph type="sldNum" sz="quarter" idx="10"/>
          </p:nvPr>
        </p:nvSpPr>
        <p:spPr/>
        <p:txBody>
          <a:bodyPr/>
          <a:lstStyle/>
          <a:p>
            <a:fld id="{567B4B09-2037-47A0-899F-BFDFB840B706}" type="slidenum">
              <a:rPr lang="cs-CZ" smtClean="0"/>
              <a:t>2</a:t>
            </a:fld>
            <a:endParaRPr lang="cs-CZ"/>
          </a:p>
        </p:txBody>
      </p:sp>
    </p:spTree>
    <p:extLst>
      <p:ext uri="{BB962C8B-B14F-4D97-AF65-F5344CB8AC3E}">
        <p14:creationId xmlns:p14="http://schemas.microsoft.com/office/powerpoint/2010/main" val="229700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cs-CZ" smtClean="0"/>
              <a:t>Kliknutím lze upravit styl.</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D11E0AF7-B762-46F2-850A-B48CA22F5F05}" type="datetime1">
              <a:rPr lang="cs-CZ" smtClean="0"/>
              <a:t>27.4.2011</a:t>
            </a:fld>
            <a:endParaRPr lang="cs-CZ"/>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06508BC1-4F63-4144-8155-B3CE36A7C11B}" type="slidenum">
              <a:rPr lang="cs-CZ" smtClean="0"/>
              <a:t>‹#›</a:t>
            </a:fld>
            <a:endParaRPr lang="cs-CZ"/>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398736F5-E188-42EC-9675-DCECC8A21424}" type="datetime1">
              <a:rPr lang="cs-CZ" smtClean="0"/>
              <a:t>27.4.2011</a:t>
            </a:fld>
            <a:endParaRPr lang="cs-CZ"/>
          </a:p>
        </p:txBody>
      </p:sp>
      <p:sp>
        <p:nvSpPr>
          <p:cNvPr id="5" name="Footer Placeholder 4"/>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6" name="Slide Number Placeholder 5"/>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D3F48E32-074A-4E8E-A8D1-C9A0CA683268}" type="datetime1">
              <a:rPr lang="cs-CZ" smtClean="0"/>
              <a:t>27.4.2011</a:t>
            </a:fld>
            <a:endParaRPr lang="cs-CZ"/>
          </a:p>
        </p:txBody>
      </p:sp>
      <p:sp>
        <p:nvSpPr>
          <p:cNvPr id="5" name="Footer Placeholder 4"/>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6" name="Slide Number Placeholder 5"/>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EA5F1FE2-F80B-439C-A3C9-25F9E8567126}" type="datetime1">
              <a:rPr lang="cs-CZ" smtClean="0"/>
              <a:t>27.4.2011</a:t>
            </a:fld>
            <a:endParaRPr lang="cs-CZ"/>
          </a:p>
        </p:txBody>
      </p:sp>
      <p:sp>
        <p:nvSpPr>
          <p:cNvPr id="6" name="Footer Placeholder 5"/>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7" name="Slide Number Placeholder 6"/>
          <p:cNvSpPr>
            <a:spLocks noGrp="1"/>
          </p:cNvSpPr>
          <p:nvPr>
            <p:ph type="sldNum" sz="quarter" idx="12"/>
          </p:nvPr>
        </p:nvSpPr>
        <p:spPr/>
        <p:txBody>
          <a:bodyPr/>
          <a:lstStyle/>
          <a:p>
            <a:fld id="{06508BC1-4F63-4144-8155-B3CE36A7C11B}" type="slidenum">
              <a:rPr lang="cs-CZ" smtClean="0"/>
              <a:t>‹#›</a:t>
            </a:fld>
            <a:endParaRPr lang="cs-CZ"/>
          </a:p>
        </p:txBody>
      </p:sp>
      <p:sp>
        <p:nvSpPr>
          <p:cNvPr id="9" name="Content Placeholder 8"/>
          <p:cNvSpPr>
            <a:spLocks noGrp="1"/>
          </p:cNvSpPr>
          <p:nvPr>
            <p:ph sz="quarter" idx="13"/>
          </p:nvPr>
        </p:nvSpPr>
        <p:spPr>
          <a:xfrm>
            <a:off x="1042416" y="2313432"/>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46FEB956-3CB6-4659-8927-7F4894DFB737}" type="datetime1">
              <a:rPr lang="cs-CZ" smtClean="0"/>
              <a:t>27.4.2011</a:t>
            </a:fld>
            <a:endParaRPr lang="cs-CZ"/>
          </a:p>
        </p:txBody>
      </p:sp>
      <p:sp>
        <p:nvSpPr>
          <p:cNvPr id="8" name="Footer Placeholder 7"/>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9" name="Slide Number Placeholder 8"/>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FE4BB95E-70ED-44FA-B662-DD8667949B08}" type="datetime1">
              <a:rPr lang="cs-CZ" smtClean="0"/>
              <a:t>27.4.2011</a:t>
            </a:fld>
            <a:endParaRPr lang="cs-CZ"/>
          </a:p>
        </p:txBody>
      </p:sp>
      <p:sp>
        <p:nvSpPr>
          <p:cNvPr id="4" name="Footer Placeholder 3"/>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5" name="Slide Number Placeholder 4"/>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4D8FC2-6654-452D-BB64-CB80C5EA70B5}" type="datetime1">
              <a:rPr lang="cs-CZ" smtClean="0"/>
              <a:t>27.4.2011</a:t>
            </a:fld>
            <a:endParaRPr lang="cs-CZ"/>
          </a:p>
        </p:txBody>
      </p:sp>
      <p:sp>
        <p:nvSpPr>
          <p:cNvPr id="3" name="Footer Placeholder 2"/>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4" name="Slide Number Placeholder 3"/>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DCF051D-DC22-4CA6-BF71-30EA0787506A}" type="datetime1">
              <a:rPr lang="cs-CZ" smtClean="0"/>
              <a:t>27.4.2011</a:t>
            </a:fld>
            <a:endParaRPr lang="cs-CZ"/>
          </a:p>
        </p:txBody>
      </p:sp>
      <p:sp>
        <p:nvSpPr>
          <p:cNvPr id="7" name="Slide Number Placeholder 6"/>
          <p:cNvSpPr>
            <a:spLocks noGrp="1"/>
          </p:cNvSpPr>
          <p:nvPr>
            <p:ph type="sldNum" sz="quarter" idx="12"/>
          </p:nvPr>
        </p:nvSpPr>
        <p:spPr/>
        <p:txBody>
          <a:bodyPr/>
          <a:lstStyle/>
          <a:p>
            <a:fld id="{06508BC1-4F63-4144-8155-B3CE36A7C11B}" type="slidenum">
              <a:rPr lang="cs-CZ" smtClean="0"/>
              <a:t>‹#›</a:t>
            </a:fld>
            <a:endParaRPr lang="cs-CZ"/>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cs-CZ" smtClean="0"/>
              <a:t>Kliknutím lze upravit styl.</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cs-CZ" smtClean="0"/>
              <a:t>Kliknutím lze upravit styl.</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F97B5D08-F1BD-4948-BAF8-71C1941AA201}" type="datetime1">
              <a:rPr lang="cs-CZ" smtClean="0"/>
              <a:t>27.4.2011</a:t>
            </a:fld>
            <a:endParaRPr lang="cs-CZ"/>
          </a:p>
        </p:txBody>
      </p:sp>
      <p:sp>
        <p:nvSpPr>
          <p:cNvPr id="6" name="Footer Placeholder 5"/>
          <p:cNvSpPr>
            <a:spLocks noGrp="1"/>
          </p:cNvSpPr>
          <p:nvPr>
            <p:ph type="ftr" sz="quarter" idx="11"/>
          </p:nvPr>
        </p:nvSpPr>
        <p:spPr>
          <a:xfrm>
            <a:off x="4641448" y="5724835"/>
            <a:ext cx="3493664" cy="365125"/>
          </a:xfrm>
        </p:spPr>
        <p:txBody>
          <a:bodyPr>
            <a:normAutofit/>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7" name="Slide Number Placeholder 6"/>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60229E4A-1B97-4F8F-B554-E23F8286AF92}" type="datetime1">
              <a:rPr lang="cs-CZ" smtClean="0"/>
              <a:t>27.4.2011</a:t>
            </a:fld>
            <a:endParaRPr lang="cs-CZ"/>
          </a:p>
        </p:txBody>
      </p:sp>
      <p:sp>
        <p:nvSpPr>
          <p:cNvPr id="5" name="Footer Placeholder 4"/>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6" name="Slide Number Placeholder 5"/>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cs-CZ" smtClean="0"/>
              <a:t>Kliknutím lze upravit styl.</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D5E00DFB-776F-48EF-993E-E048EE9E2B2F}" type="datetime1">
              <a:rPr lang="cs-CZ" smtClean="0"/>
              <a:t>27.4.2011</a:t>
            </a:fld>
            <a:endParaRPr lang="cs-CZ"/>
          </a:p>
        </p:txBody>
      </p:sp>
      <p:sp>
        <p:nvSpPr>
          <p:cNvPr id="5" name="Footer Placeholder 4"/>
          <p:cNvSpPr>
            <a:spLocks noGrp="1"/>
          </p:cNvSpPr>
          <p:nvPr>
            <p:ph type="ftr" sz="quarter" idx="11"/>
          </p:nvPr>
        </p:nvSpPr>
        <p:spPr/>
        <p:txBody>
          <a:body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6" name="Slide Number Placeholder 5"/>
          <p:cNvSpPr>
            <a:spLocks noGrp="1"/>
          </p:cNvSpPr>
          <p:nvPr>
            <p:ph type="sldNum" sz="quarter" idx="12"/>
          </p:nvPr>
        </p:nvSpPr>
        <p:spPr/>
        <p:txBody>
          <a:bodyPr/>
          <a:lstStyle/>
          <a:p>
            <a:fld id="{06508BC1-4F63-4144-8155-B3CE36A7C11B}"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CC1A955-CF3B-479F-8397-2DA99837F192}" type="datetime1">
              <a:rPr lang="cs-CZ" smtClean="0"/>
              <a:t>27.4.2011</a:t>
            </a:fld>
            <a:endParaRPr lang="cs-CZ"/>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r>
              <a:rPr lang="cs-CZ" smtClean="0"/>
              <a:t>Autorem materiálu a všech jeho částí, není-li uvedeno jinak, Autorem materiálu a všech jeho částí, není-li uvedeno jinak, je Mgr. Marie Nováková, finaancováno z ESF a Autorem materiálu a všech jeho částí, neníuvedeno jinak, je Mgr. Marie Nováková, financováno z ESF a státního rozpočtu ČR. státního rozpočtu ČR. je Mgr. Marie Nováková, financováno z ESF a státního rozpočtu ČR. </a:t>
            </a:r>
            <a:endParaRPr lang="cs-CZ"/>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06508BC1-4F63-4144-8155-B3CE36A7C11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comments" Target="../comments/commen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ovéPole 4"/>
          <p:cNvSpPr txBox="1"/>
          <p:nvPr/>
        </p:nvSpPr>
        <p:spPr>
          <a:xfrm>
            <a:off x="755576" y="436602"/>
            <a:ext cx="7457491" cy="400110"/>
          </a:xfrm>
          <a:prstGeom prst="rect">
            <a:avLst/>
          </a:prstGeom>
          <a:noFill/>
        </p:spPr>
        <p:txBody>
          <a:bodyPr wrap="none" rtlCol="0">
            <a:spAutoFit/>
          </a:bodyPr>
          <a:lstStyle/>
          <a:p>
            <a:r>
              <a:rPr lang="cs-CZ" sz="2000" dirty="0" smtClean="0"/>
              <a:t>VY_12_INOVACE_04_ROZVOJ ČTENÁŘSKÝCH DOVEDNOSTÍ </a:t>
            </a:r>
            <a:endParaRPr lang="cs-CZ" sz="2000" dirty="0"/>
          </a:p>
        </p:txBody>
      </p:sp>
      <p:sp>
        <p:nvSpPr>
          <p:cNvPr id="6" name="TextovéPole 5"/>
          <p:cNvSpPr txBox="1"/>
          <p:nvPr/>
        </p:nvSpPr>
        <p:spPr>
          <a:xfrm>
            <a:off x="2339752" y="1116033"/>
            <a:ext cx="4301177" cy="707886"/>
          </a:xfrm>
          <a:prstGeom prst="rect">
            <a:avLst/>
          </a:prstGeom>
          <a:solidFill>
            <a:schemeClr val="bg1"/>
          </a:solidFill>
        </p:spPr>
        <p:txBody>
          <a:bodyPr wrap="none" rtlCol="0">
            <a:spAutoFit/>
          </a:bodyPr>
          <a:lstStyle/>
          <a:p>
            <a:r>
              <a:rPr lang="cs-CZ" sz="4000" dirty="0" smtClean="0"/>
              <a:t>Doplňujeme text</a:t>
            </a:r>
            <a:endParaRPr lang="cs-CZ" sz="4000" dirty="0"/>
          </a:p>
        </p:txBody>
      </p:sp>
      <p:sp>
        <p:nvSpPr>
          <p:cNvPr id="7" name="Zástupný symbol pro zápatí 16"/>
          <p:cNvSpPr>
            <a:spLocks noGrp="1"/>
          </p:cNvSpPr>
          <p:nvPr>
            <p:ph type="ftr" sz="quarter" idx="11"/>
          </p:nvPr>
        </p:nvSpPr>
        <p:spPr>
          <a:xfrm>
            <a:off x="1340208" y="2780928"/>
            <a:ext cx="6288226" cy="486833"/>
          </a:xfrm>
        </p:spPr>
        <p:txBody>
          <a:bodyPr/>
          <a:lstStyle/>
          <a:p>
            <a:pPr algn="l"/>
            <a:r>
              <a:rPr lang="cs-CZ" sz="2800" dirty="0" smtClean="0">
                <a:solidFill>
                  <a:schemeClr val="accent1">
                    <a:lumMod val="40000"/>
                    <a:lumOff val="60000"/>
                  </a:schemeClr>
                </a:solidFill>
              </a:rPr>
              <a:t>Autorem materiálu a všech jeho částí, není-li uvedeno jinak, je Mgr. Marie Nováková, financováno z ESF a státního rozpočtu ČR.</a:t>
            </a:r>
            <a:endParaRPr lang="cs-CZ" sz="2800" dirty="0">
              <a:solidFill>
                <a:schemeClr val="accent1">
                  <a:lumMod val="40000"/>
                  <a:lumOff val="60000"/>
                </a:schemeClr>
              </a:solidFill>
            </a:endParaRP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7054" y="4798076"/>
            <a:ext cx="3767138" cy="132715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25006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1122831" y="546398"/>
            <a:ext cx="6211272" cy="769441"/>
          </a:xfrm>
          <a:prstGeom prst="rect">
            <a:avLst/>
          </a:prstGeom>
          <a:noFill/>
        </p:spPr>
        <p:txBody>
          <a:bodyPr wrap="square" lIns="91440" tIns="45720" rIns="91440" bIns="45720">
            <a:spAutoFit/>
          </a:bodyPr>
          <a:lstStyle/>
          <a:p>
            <a:pPr algn="ctr"/>
            <a:r>
              <a:rPr lang="cs-CZ" sz="4400" b="1" dirty="0" smtClean="0">
                <a:ln w="1905"/>
                <a:solidFill>
                  <a:srgbClr val="00B050"/>
                </a:solidFill>
                <a:effectLst>
                  <a:innerShdw blurRad="69850" dist="43180" dir="5400000">
                    <a:srgbClr val="000000">
                      <a:alpha val="65000"/>
                    </a:srgbClr>
                  </a:innerShdw>
                </a:effectLst>
              </a:rPr>
              <a:t>Máme doma kozu </a:t>
            </a:r>
            <a:endParaRPr lang="cs-CZ" sz="4400" b="1" cap="none" spc="0" dirty="0">
              <a:ln w="1905"/>
              <a:solidFill>
                <a:srgbClr val="00B050"/>
              </a:solidFill>
              <a:effectLst>
                <a:innerShdw blurRad="69850" dist="43180" dir="5400000">
                  <a:srgbClr val="000000">
                    <a:alpha val="65000"/>
                  </a:srgbClr>
                </a:innerShdw>
              </a:effectLst>
            </a:endParaRPr>
          </a:p>
        </p:txBody>
      </p:sp>
      <p:pic>
        <p:nvPicPr>
          <p:cNvPr id="6" name="Obrázek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365629" y="397467"/>
            <a:ext cx="5013886" cy="6696744"/>
          </a:xfrm>
          <a:prstGeom prst="rect">
            <a:avLst/>
          </a:prstGeom>
        </p:spPr>
      </p:pic>
      <p:sp>
        <p:nvSpPr>
          <p:cNvPr id="7" name="TextovéPole 6"/>
          <p:cNvSpPr txBox="1"/>
          <p:nvPr/>
        </p:nvSpPr>
        <p:spPr>
          <a:xfrm>
            <a:off x="513231" y="1266605"/>
            <a:ext cx="5170005" cy="461665"/>
          </a:xfrm>
          <a:prstGeom prst="rect">
            <a:avLst/>
          </a:prstGeom>
          <a:noFill/>
        </p:spPr>
        <p:txBody>
          <a:bodyPr wrap="none" rtlCol="0">
            <a:spAutoFit/>
          </a:bodyPr>
          <a:lstStyle/>
          <a:p>
            <a:r>
              <a:rPr lang="cs-CZ" sz="2400" b="1" dirty="0" smtClean="0">
                <a:solidFill>
                  <a:srgbClr val="FFFF00"/>
                </a:solidFill>
              </a:rPr>
              <a:t>N-</a:t>
            </a:r>
            <a:r>
              <a:rPr lang="cs-CZ" sz="2400" b="1" dirty="0" err="1" smtClean="0">
                <a:solidFill>
                  <a:srgbClr val="FFFF00"/>
                </a:solidFill>
              </a:rPr>
              <a:t>še</a:t>
            </a:r>
            <a:r>
              <a:rPr lang="cs-CZ" sz="2400" b="1" dirty="0" smtClean="0">
                <a:solidFill>
                  <a:srgbClr val="FFFF00"/>
                </a:solidFill>
              </a:rPr>
              <a:t> –</a:t>
            </a:r>
            <a:r>
              <a:rPr lang="cs-CZ" sz="2400" b="1" dirty="0" err="1" smtClean="0">
                <a:solidFill>
                  <a:srgbClr val="FFFF00"/>
                </a:solidFill>
              </a:rPr>
              <a:t>oza</a:t>
            </a:r>
            <a:r>
              <a:rPr lang="cs-CZ" sz="2400" b="1" dirty="0" smtClean="0">
                <a:solidFill>
                  <a:srgbClr val="FFFF00"/>
                </a:solidFill>
              </a:rPr>
              <a:t> D-</a:t>
            </a:r>
            <a:r>
              <a:rPr lang="cs-CZ" sz="2400" b="1" dirty="0" err="1" smtClean="0">
                <a:solidFill>
                  <a:srgbClr val="FFFF00"/>
                </a:solidFill>
              </a:rPr>
              <a:t>ris</a:t>
            </a:r>
            <a:r>
              <a:rPr lang="cs-CZ" sz="2400" b="1" dirty="0" smtClean="0">
                <a:solidFill>
                  <a:srgbClr val="FFFF00"/>
                </a:solidFill>
              </a:rPr>
              <a:t> j- </a:t>
            </a:r>
            <a:r>
              <a:rPr lang="cs-CZ" sz="2400" b="1" dirty="0" err="1" smtClean="0">
                <a:solidFill>
                  <a:srgbClr val="FFFF00"/>
                </a:solidFill>
              </a:rPr>
              <a:t>sk</a:t>
            </a:r>
            <a:r>
              <a:rPr lang="cs-CZ" sz="2400" b="1" dirty="0" smtClean="0">
                <a:solidFill>
                  <a:srgbClr val="FFFF00"/>
                </a:solidFill>
              </a:rPr>
              <a:t>-r- st-</a:t>
            </a:r>
            <a:r>
              <a:rPr lang="cs-CZ" sz="2400" b="1" dirty="0" err="1" smtClean="0">
                <a:solidFill>
                  <a:srgbClr val="FFFF00"/>
                </a:solidFill>
              </a:rPr>
              <a:t>le</a:t>
            </a:r>
            <a:r>
              <a:rPr lang="cs-CZ" sz="2400" b="1" dirty="0" smtClean="0">
                <a:solidFill>
                  <a:srgbClr val="FFFF00"/>
                </a:solidFill>
              </a:rPr>
              <a:t> v-</a:t>
            </a:r>
            <a:r>
              <a:rPr lang="cs-CZ" sz="2400" b="1" dirty="0" err="1" smtClean="0">
                <a:solidFill>
                  <a:srgbClr val="FFFF00"/>
                </a:solidFill>
              </a:rPr>
              <a:t>nku</a:t>
            </a:r>
            <a:r>
              <a:rPr lang="cs-CZ" sz="2000" b="1" dirty="0" smtClean="0">
                <a:solidFill>
                  <a:srgbClr val="FFFF00"/>
                </a:solidFill>
              </a:rPr>
              <a:t>.</a:t>
            </a:r>
            <a:endParaRPr lang="cs-CZ" sz="2000" b="1" dirty="0">
              <a:solidFill>
                <a:srgbClr val="FFFF00"/>
              </a:solidFill>
            </a:endParaRPr>
          </a:p>
        </p:txBody>
      </p:sp>
      <p:pic>
        <p:nvPicPr>
          <p:cNvPr id="8" name="Nahraný zvuk">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49236" y="510279"/>
            <a:ext cx="609600" cy="609600"/>
          </a:xfrm>
          <a:prstGeom prst="rect">
            <a:avLst/>
          </a:prstGeom>
        </p:spPr>
      </p:pic>
      <p:sp>
        <p:nvSpPr>
          <p:cNvPr id="10" name="TextovéPole 9"/>
          <p:cNvSpPr txBox="1"/>
          <p:nvPr/>
        </p:nvSpPr>
        <p:spPr>
          <a:xfrm>
            <a:off x="524199" y="1636559"/>
            <a:ext cx="5163593" cy="1938992"/>
          </a:xfrm>
          <a:prstGeom prst="rect">
            <a:avLst/>
          </a:prstGeom>
          <a:noFill/>
        </p:spPr>
        <p:txBody>
          <a:bodyPr wrap="none" rtlCol="0">
            <a:spAutoFit/>
          </a:bodyPr>
          <a:lstStyle/>
          <a:p>
            <a:r>
              <a:rPr lang="cs-CZ" sz="2400" b="1" dirty="0" smtClean="0">
                <a:solidFill>
                  <a:srgbClr val="FFFF00"/>
                </a:solidFill>
              </a:rPr>
              <a:t>-a </a:t>
            </a:r>
            <a:r>
              <a:rPr lang="cs-CZ" sz="2400" b="1" dirty="0" err="1" smtClean="0">
                <a:solidFill>
                  <a:srgbClr val="FFFF00"/>
                </a:solidFill>
              </a:rPr>
              <a:t>pa-tvu</a:t>
            </a:r>
            <a:r>
              <a:rPr lang="cs-CZ" sz="2400" b="1" dirty="0" smtClean="0">
                <a:solidFill>
                  <a:srgbClr val="FFFF00"/>
                </a:solidFill>
              </a:rPr>
              <a:t> ji vede E-</a:t>
            </a:r>
            <a:r>
              <a:rPr lang="cs-CZ" sz="2400" b="1" dirty="0" err="1" smtClean="0">
                <a:solidFill>
                  <a:srgbClr val="FFFF00"/>
                </a:solidFill>
              </a:rPr>
              <a:t>ik</a:t>
            </a:r>
            <a:r>
              <a:rPr lang="cs-CZ" sz="2400" b="1" dirty="0" smtClean="0">
                <a:solidFill>
                  <a:srgbClr val="FFFF00"/>
                </a:solidFill>
              </a:rPr>
              <a:t>.</a:t>
            </a:r>
          </a:p>
          <a:p>
            <a:r>
              <a:rPr lang="cs-CZ" sz="2400" b="1" dirty="0" err="1" smtClean="0">
                <a:solidFill>
                  <a:srgbClr val="FFFF00"/>
                </a:solidFill>
              </a:rPr>
              <a:t>Eri</a:t>
            </a:r>
            <a:r>
              <a:rPr lang="cs-CZ" sz="2400" b="1" dirty="0" smtClean="0">
                <a:solidFill>
                  <a:srgbClr val="FFFF00"/>
                </a:solidFill>
              </a:rPr>
              <a:t>- také n- </a:t>
            </a:r>
            <a:r>
              <a:rPr lang="cs-CZ" sz="2400" b="1" dirty="0" err="1" smtClean="0">
                <a:solidFill>
                  <a:srgbClr val="FFFF00"/>
                </a:solidFill>
              </a:rPr>
              <a:t>ko</a:t>
            </a:r>
            <a:r>
              <a:rPr lang="cs-CZ" sz="2400" b="1" dirty="0" smtClean="0">
                <a:solidFill>
                  <a:srgbClr val="FFFF00"/>
                </a:solidFill>
              </a:rPr>
              <a:t>-e jede po </a:t>
            </a:r>
            <a:r>
              <a:rPr lang="cs-CZ" sz="2400" b="1" dirty="0" err="1" smtClean="0">
                <a:solidFill>
                  <a:srgbClr val="FFFF00"/>
                </a:solidFill>
              </a:rPr>
              <a:t>louc</a:t>
            </a:r>
            <a:r>
              <a:rPr lang="cs-CZ" sz="2400" b="1" dirty="0" smtClean="0">
                <a:solidFill>
                  <a:srgbClr val="FFFF00"/>
                </a:solidFill>
              </a:rPr>
              <a:t>-.</a:t>
            </a:r>
          </a:p>
          <a:p>
            <a:r>
              <a:rPr lang="cs-CZ" sz="2400" b="1" dirty="0" err="1" smtClean="0">
                <a:solidFill>
                  <a:srgbClr val="FFFF00"/>
                </a:solidFill>
              </a:rPr>
              <a:t>Ko</a:t>
            </a:r>
            <a:r>
              <a:rPr lang="cs-CZ" sz="2400" b="1" dirty="0" smtClean="0">
                <a:solidFill>
                  <a:srgbClr val="FFFF00"/>
                </a:solidFill>
              </a:rPr>
              <a:t>-a má </a:t>
            </a:r>
            <a:r>
              <a:rPr lang="cs-CZ" sz="2400" b="1" dirty="0" err="1" smtClean="0">
                <a:solidFill>
                  <a:srgbClr val="FFFF00"/>
                </a:solidFill>
              </a:rPr>
              <a:t>jíz</a:t>
            </a:r>
            <a:r>
              <a:rPr lang="cs-CZ" sz="2400" b="1" dirty="0" smtClean="0">
                <a:solidFill>
                  <a:srgbClr val="FFFF00"/>
                </a:solidFill>
              </a:rPr>
              <a:t>-u rád-. </a:t>
            </a:r>
            <a:r>
              <a:rPr lang="cs-CZ" sz="2400" b="1" dirty="0" smtClean="0"/>
              <a:t>Má</a:t>
            </a:r>
            <a:r>
              <a:rPr lang="cs-CZ" sz="2400" b="1" dirty="0" smtClean="0">
                <a:solidFill>
                  <a:srgbClr val="FFFF00"/>
                </a:solidFill>
              </a:rPr>
              <a:t> </a:t>
            </a:r>
            <a:r>
              <a:rPr lang="cs-CZ" sz="2400" b="1" dirty="0" smtClean="0"/>
              <a:t>k-</a:t>
            </a:r>
            <a:r>
              <a:rPr lang="cs-CZ" sz="2400" b="1" dirty="0" err="1" smtClean="0"/>
              <a:t>mar</a:t>
            </a:r>
            <a:r>
              <a:rPr lang="cs-CZ" sz="2400" b="1" dirty="0" smtClean="0"/>
              <a:t>-da.</a:t>
            </a:r>
          </a:p>
          <a:p>
            <a:r>
              <a:rPr lang="cs-CZ" sz="2400" b="1" dirty="0" smtClean="0">
                <a:solidFill>
                  <a:srgbClr val="FFFF00"/>
                </a:solidFill>
              </a:rPr>
              <a:t>-</a:t>
            </a:r>
            <a:r>
              <a:rPr lang="cs-CZ" sz="2400" b="1" dirty="0" err="1" smtClean="0">
                <a:solidFill>
                  <a:srgbClr val="FFFF00"/>
                </a:solidFill>
              </a:rPr>
              <a:t>oza</a:t>
            </a:r>
            <a:r>
              <a:rPr lang="cs-CZ" sz="2400" b="1" dirty="0" smtClean="0">
                <a:solidFill>
                  <a:srgbClr val="FFFF00"/>
                </a:solidFill>
              </a:rPr>
              <a:t> volá: „M-, </a:t>
            </a:r>
            <a:r>
              <a:rPr lang="cs-CZ" sz="2400" b="1" dirty="0" err="1" smtClean="0">
                <a:solidFill>
                  <a:srgbClr val="FFFF00"/>
                </a:solidFill>
              </a:rPr>
              <a:t>né</a:t>
            </a:r>
            <a:r>
              <a:rPr lang="cs-CZ" sz="2400" b="1" dirty="0" smtClean="0"/>
              <a:t>, mé, n-!“</a:t>
            </a:r>
          </a:p>
          <a:p>
            <a:r>
              <a:rPr lang="cs-CZ" sz="2400" b="1" dirty="0" err="1" smtClean="0">
                <a:solidFill>
                  <a:srgbClr val="FFFF00"/>
                </a:solidFill>
              </a:rPr>
              <a:t>Erda</a:t>
            </a:r>
            <a:r>
              <a:rPr lang="cs-CZ" sz="2400" b="1" dirty="0" smtClean="0">
                <a:solidFill>
                  <a:srgbClr val="FFFF00"/>
                </a:solidFill>
              </a:rPr>
              <a:t> j- do s-</a:t>
            </a:r>
            <a:r>
              <a:rPr lang="cs-CZ" sz="2400" b="1" dirty="0" err="1" smtClean="0">
                <a:solidFill>
                  <a:srgbClr val="FFFF00"/>
                </a:solidFill>
              </a:rPr>
              <a:t>áje</a:t>
            </a:r>
            <a:r>
              <a:rPr lang="cs-CZ" sz="2400" b="1" dirty="0" smtClean="0">
                <a:solidFill>
                  <a:srgbClr val="FFFF00"/>
                </a:solidFill>
              </a:rPr>
              <a:t> v-</a:t>
            </a:r>
            <a:r>
              <a:rPr lang="cs-CZ" sz="2400" b="1" dirty="0" smtClean="0"/>
              <a:t>de.</a:t>
            </a:r>
            <a:endParaRPr lang="cs-CZ" sz="2400" b="1" dirty="0">
              <a:solidFill>
                <a:srgbClr val="FFFF00"/>
              </a:solidFill>
            </a:endParaRPr>
          </a:p>
        </p:txBody>
      </p:sp>
      <p:sp>
        <p:nvSpPr>
          <p:cNvPr id="2" name="TextovéPole 1"/>
          <p:cNvSpPr txBox="1"/>
          <p:nvPr/>
        </p:nvSpPr>
        <p:spPr>
          <a:xfrm>
            <a:off x="8340107" y="315566"/>
            <a:ext cx="388248" cy="461665"/>
          </a:xfrm>
          <a:prstGeom prst="rect">
            <a:avLst/>
          </a:prstGeom>
          <a:noFill/>
        </p:spPr>
        <p:txBody>
          <a:bodyPr wrap="none" rtlCol="0">
            <a:spAutoFit/>
          </a:bodyPr>
          <a:lstStyle/>
          <a:p>
            <a:r>
              <a:rPr lang="cs-CZ" sz="2400" b="1" dirty="0" smtClean="0">
                <a:solidFill>
                  <a:srgbClr val="FFFF00"/>
                </a:solidFill>
              </a:rPr>
              <a:t>a</a:t>
            </a:r>
            <a:endParaRPr lang="cs-CZ" sz="2400" b="1" dirty="0">
              <a:solidFill>
                <a:srgbClr val="FFFF00"/>
              </a:solidFill>
            </a:endParaRPr>
          </a:p>
        </p:txBody>
      </p:sp>
      <p:sp>
        <p:nvSpPr>
          <p:cNvPr id="5" name="TextovéPole 4"/>
          <p:cNvSpPr txBox="1"/>
          <p:nvPr/>
        </p:nvSpPr>
        <p:spPr>
          <a:xfrm>
            <a:off x="8346519" y="777231"/>
            <a:ext cx="381836" cy="461665"/>
          </a:xfrm>
          <a:prstGeom prst="rect">
            <a:avLst/>
          </a:prstGeom>
          <a:noFill/>
        </p:spPr>
        <p:txBody>
          <a:bodyPr wrap="none" rtlCol="0">
            <a:spAutoFit/>
          </a:bodyPr>
          <a:lstStyle/>
          <a:p>
            <a:r>
              <a:rPr lang="cs-CZ" sz="2400" b="1" dirty="0">
                <a:solidFill>
                  <a:srgbClr val="FFFF00"/>
                </a:solidFill>
              </a:rPr>
              <a:t>o</a:t>
            </a:r>
          </a:p>
        </p:txBody>
      </p:sp>
      <p:sp>
        <p:nvSpPr>
          <p:cNvPr id="11" name="TextovéPole 10"/>
          <p:cNvSpPr txBox="1"/>
          <p:nvPr/>
        </p:nvSpPr>
        <p:spPr>
          <a:xfrm>
            <a:off x="8367976" y="1202943"/>
            <a:ext cx="362600" cy="461665"/>
          </a:xfrm>
          <a:prstGeom prst="rect">
            <a:avLst/>
          </a:prstGeom>
          <a:noFill/>
        </p:spPr>
        <p:txBody>
          <a:bodyPr wrap="none" rtlCol="0">
            <a:spAutoFit/>
          </a:bodyPr>
          <a:lstStyle/>
          <a:p>
            <a:r>
              <a:rPr lang="cs-CZ" sz="2400" b="1" dirty="0">
                <a:solidFill>
                  <a:srgbClr val="FFFF00"/>
                </a:solidFill>
              </a:rPr>
              <a:t>k</a:t>
            </a:r>
          </a:p>
        </p:txBody>
      </p:sp>
      <p:sp>
        <p:nvSpPr>
          <p:cNvPr id="12" name="TextovéPole 11"/>
          <p:cNvSpPr txBox="1"/>
          <p:nvPr/>
        </p:nvSpPr>
        <p:spPr>
          <a:xfrm>
            <a:off x="8367976" y="1664608"/>
            <a:ext cx="381836" cy="461665"/>
          </a:xfrm>
          <a:prstGeom prst="rect">
            <a:avLst/>
          </a:prstGeom>
          <a:noFill/>
        </p:spPr>
        <p:txBody>
          <a:bodyPr wrap="none" rtlCol="0">
            <a:spAutoFit/>
          </a:bodyPr>
          <a:lstStyle/>
          <a:p>
            <a:r>
              <a:rPr lang="cs-CZ" sz="2400" b="1" dirty="0" smtClean="0">
                <a:solidFill>
                  <a:srgbClr val="FFFF00"/>
                </a:solidFill>
              </a:rPr>
              <a:t>o</a:t>
            </a:r>
            <a:endParaRPr lang="cs-CZ" sz="2400" b="1" dirty="0">
              <a:solidFill>
                <a:srgbClr val="FFFF00"/>
              </a:solidFill>
            </a:endParaRPr>
          </a:p>
        </p:txBody>
      </p:sp>
      <p:sp>
        <p:nvSpPr>
          <p:cNvPr id="13" name="TextovéPole 12"/>
          <p:cNvSpPr txBox="1"/>
          <p:nvPr/>
        </p:nvSpPr>
        <p:spPr>
          <a:xfrm>
            <a:off x="8358358" y="2089633"/>
            <a:ext cx="381836" cy="461665"/>
          </a:xfrm>
          <a:prstGeom prst="rect">
            <a:avLst/>
          </a:prstGeom>
          <a:noFill/>
        </p:spPr>
        <p:txBody>
          <a:bodyPr wrap="none" rtlCol="0">
            <a:spAutoFit/>
          </a:bodyPr>
          <a:lstStyle/>
          <a:p>
            <a:r>
              <a:rPr lang="cs-CZ" sz="2400" b="1" dirty="0" smtClean="0">
                <a:solidFill>
                  <a:srgbClr val="FFFF00"/>
                </a:solidFill>
              </a:rPr>
              <a:t>e</a:t>
            </a:r>
            <a:endParaRPr lang="cs-CZ" sz="2400" b="1" dirty="0">
              <a:solidFill>
                <a:srgbClr val="FFFF00"/>
              </a:solidFill>
            </a:endParaRPr>
          </a:p>
        </p:txBody>
      </p:sp>
      <p:sp>
        <p:nvSpPr>
          <p:cNvPr id="14" name="TextovéPole 13"/>
          <p:cNvSpPr txBox="1"/>
          <p:nvPr/>
        </p:nvSpPr>
        <p:spPr>
          <a:xfrm>
            <a:off x="8367976" y="2551298"/>
            <a:ext cx="381836" cy="461665"/>
          </a:xfrm>
          <a:prstGeom prst="rect">
            <a:avLst/>
          </a:prstGeom>
          <a:noFill/>
        </p:spPr>
        <p:txBody>
          <a:bodyPr wrap="none" rtlCol="0">
            <a:spAutoFit/>
          </a:bodyPr>
          <a:lstStyle/>
          <a:p>
            <a:r>
              <a:rPr lang="cs-CZ" sz="2400" b="1" dirty="0">
                <a:solidFill>
                  <a:srgbClr val="FFFF00"/>
                </a:solidFill>
              </a:rPr>
              <a:t>o</a:t>
            </a:r>
          </a:p>
        </p:txBody>
      </p:sp>
      <p:sp>
        <p:nvSpPr>
          <p:cNvPr id="15" name="TextovéPole 14"/>
          <p:cNvSpPr txBox="1"/>
          <p:nvPr/>
        </p:nvSpPr>
        <p:spPr>
          <a:xfrm>
            <a:off x="8383997" y="2924944"/>
            <a:ext cx="381836" cy="461665"/>
          </a:xfrm>
          <a:prstGeom prst="rect">
            <a:avLst/>
          </a:prstGeom>
          <a:noFill/>
        </p:spPr>
        <p:txBody>
          <a:bodyPr wrap="none" rtlCol="0">
            <a:spAutoFit/>
          </a:bodyPr>
          <a:lstStyle/>
          <a:p>
            <a:r>
              <a:rPr lang="cs-CZ" sz="2400" b="1" dirty="0" smtClean="0">
                <a:solidFill>
                  <a:srgbClr val="FFFF00"/>
                </a:solidFill>
              </a:rPr>
              <a:t>e</a:t>
            </a:r>
            <a:endParaRPr lang="cs-CZ" sz="2400" b="1" dirty="0">
              <a:solidFill>
                <a:srgbClr val="FFFF00"/>
              </a:solidFill>
            </a:endParaRPr>
          </a:p>
        </p:txBody>
      </p:sp>
      <p:sp>
        <p:nvSpPr>
          <p:cNvPr id="16" name="TextovéPole 15"/>
          <p:cNvSpPr txBox="1"/>
          <p:nvPr/>
        </p:nvSpPr>
        <p:spPr>
          <a:xfrm>
            <a:off x="8383997" y="3325045"/>
            <a:ext cx="388248" cy="461665"/>
          </a:xfrm>
          <a:prstGeom prst="rect">
            <a:avLst/>
          </a:prstGeom>
          <a:noFill/>
        </p:spPr>
        <p:txBody>
          <a:bodyPr wrap="none" rtlCol="0">
            <a:spAutoFit/>
          </a:bodyPr>
          <a:lstStyle/>
          <a:p>
            <a:r>
              <a:rPr lang="cs-CZ" sz="2400" b="1" dirty="0" smtClean="0">
                <a:solidFill>
                  <a:srgbClr val="FFFF00"/>
                </a:solidFill>
              </a:rPr>
              <a:t>á</a:t>
            </a:r>
            <a:endParaRPr lang="cs-CZ" sz="2400" b="1" dirty="0">
              <a:solidFill>
                <a:srgbClr val="FFFF00"/>
              </a:solidFill>
            </a:endParaRPr>
          </a:p>
        </p:txBody>
      </p:sp>
      <p:sp>
        <p:nvSpPr>
          <p:cNvPr id="17" name="TextovéPole 16"/>
          <p:cNvSpPr txBox="1"/>
          <p:nvPr/>
        </p:nvSpPr>
        <p:spPr>
          <a:xfrm>
            <a:off x="8436896" y="3777275"/>
            <a:ext cx="282450" cy="461665"/>
          </a:xfrm>
          <a:prstGeom prst="rect">
            <a:avLst/>
          </a:prstGeom>
          <a:noFill/>
        </p:spPr>
        <p:txBody>
          <a:bodyPr wrap="none" rtlCol="0">
            <a:spAutoFit/>
          </a:bodyPr>
          <a:lstStyle/>
          <a:p>
            <a:r>
              <a:rPr lang="cs-CZ" sz="2400" b="1" dirty="0" smtClean="0">
                <a:solidFill>
                  <a:srgbClr val="FFFF00"/>
                </a:solidFill>
              </a:rPr>
              <a:t>r</a:t>
            </a:r>
            <a:endParaRPr lang="cs-CZ" sz="2400" b="1" dirty="0">
              <a:solidFill>
                <a:srgbClr val="FFFF00"/>
              </a:solidFill>
            </a:endParaRPr>
          </a:p>
        </p:txBody>
      </p:sp>
      <p:sp>
        <p:nvSpPr>
          <p:cNvPr id="18" name="TextovéPole 17"/>
          <p:cNvSpPr txBox="1"/>
          <p:nvPr/>
        </p:nvSpPr>
        <p:spPr>
          <a:xfrm>
            <a:off x="8369297" y="4210680"/>
            <a:ext cx="412292" cy="461665"/>
          </a:xfrm>
          <a:prstGeom prst="rect">
            <a:avLst/>
          </a:prstGeom>
          <a:noFill/>
        </p:spPr>
        <p:txBody>
          <a:bodyPr wrap="none" rtlCol="0">
            <a:spAutoFit/>
          </a:bodyPr>
          <a:lstStyle/>
          <a:p>
            <a:r>
              <a:rPr lang="cs-CZ" sz="2400" b="1" dirty="0" smtClean="0">
                <a:solidFill>
                  <a:srgbClr val="FFFF00"/>
                </a:solidFill>
              </a:rPr>
              <a:t>N</a:t>
            </a:r>
            <a:endParaRPr lang="cs-CZ" sz="2400" b="1" dirty="0">
              <a:solidFill>
                <a:srgbClr val="FFFF00"/>
              </a:solidFill>
            </a:endParaRPr>
          </a:p>
        </p:txBody>
      </p:sp>
      <p:sp>
        <p:nvSpPr>
          <p:cNvPr id="19" name="TextovéPole 18"/>
          <p:cNvSpPr txBox="1"/>
          <p:nvPr/>
        </p:nvSpPr>
        <p:spPr>
          <a:xfrm>
            <a:off x="8411697" y="4669943"/>
            <a:ext cx="319318" cy="461665"/>
          </a:xfrm>
          <a:prstGeom prst="rect">
            <a:avLst/>
          </a:prstGeom>
          <a:noFill/>
        </p:spPr>
        <p:txBody>
          <a:bodyPr wrap="none" rtlCol="0">
            <a:spAutoFit/>
          </a:bodyPr>
          <a:lstStyle/>
          <a:p>
            <a:r>
              <a:rPr lang="cs-CZ" sz="2400" b="1" dirty="0">
                <a:solidFill>
                  <a:srgbClr val="FFFF00"/>
                </a:solidFill>
              </a:rPr>
              <a:t>s</a:t>
            </a:r>
          </a:p>
        </p:txBody>
      </p:sp>
      <p:sp>
        <p:nvSpPr>
          <p:cNvPr id="20" name="TextovéPole 19"/>
          <p:cNvSpPr txBox="1"/>
          <p:nvPr/>
        </p:nvSpPr>
        <p:spPr>
          <a:xfrm>
            <a:off x="8396821" y="5131608"/>
            <a:ext cx="362600" cy="461665"/>
          </a:xfrm>
          <a:prstGeom prst="rect">
            <a:avLst/>
          </a:prstGeom>
          <a:noFill/>
        </p:spPr>
        <p:txBody>
          <a:bodyPr wrap="none" rtlCol="0">
            <a:spAutoFit/>
          </a:bodyPr>
          <a:lstStyle/>
          <a:p>
            <a:r>
              <a:rPr lang="cs-CZ" sz="2400" b="1" dirty="0">
                <a:solidFill>
                  <a:srgbClr val="FFFF00"/>
                </a:solidFill>
              </a:rPr>
              <a:t>k</a:t>
            </a:r>
          </a:p>
        </p:txBody>
      </p:sp>
      <p:sp>
        <p:nvSpPr>
          <p:cNvPr id="21" name="TextovéPole 20"/>
          <p:cNvSpPr txBox="1"/>
          <p:nvPr/>
        </p:nvSpPr>
        <p:spPr>
          <a:xfrm>
            <a:off x="8418989" y="5604725"/>
            <a:ext cx="325730" cy="461665"/>
          </a:xfrm>
          <a:prstGeom prst="rect">
            <a:avLst/>
          </a:prstGeom>
          <a:noFill/>
        </p:spPr>
        <p:txBody>
          <a:bodyPr wrap="none" rtlCol="0">
            <a:spAutoFit/>
          </a:bodyPr>
          <a:lstStyle/>
          <a:p>
            <a:r>
              <a:rPr lang="cs-CZ" sz="2400" b="1" dirty="0" smtClean="0">
                <a:solidFill>
                  <a:srgbClr val="FFFF00"/>
                </a:solidFill>
              </a:rPr>
              <a:t>z</a:t>
            </a:r>
            <a:endParaRPr lang="cs-CZ" sz="2400" b="1" dirty="0">
              <a:solidFill>
                <a:srgbClr val="FFFF00"/>
              </a:solidFill>
            </a:endParaRPr>
          </a:p>
        </p:txBody>
      </p:sp>
      <p:sp>
        <p:nvSpPr>
          <p:cNvPr id="22" name="TextovéPole 21"/>
          <p:cNvSpPr txBox="1"/>
          <p:nvPr/>
        </p:nvSpPr>
        <p:spPr>
          <a:xfrm>
            <a:off x="8742526" y="315566"/>
            <a:ext cx="388248" cy="461665"/>
          </a:xfrm>
          <a:prstGeom prst="rect">
            <a:avLst/>
          </a:prstGeom>
          <a:noFill/>
        </p:spPr>
        <p:txBody>
          <a:bodyPr wrap="none" rtlCol="0">
            <a:spAutoFit/>
          </a:bodyPr>
          <a:lstStyle/>
          <a:p>
            <a:r>
              <a:rPr lang="cs-CZ" sz="2400" b="1" dirty="0" smtClean="0">
                <a:solidFill>
                  <a:srgbClr val="FFFF00"/>
                </a:solidFill>
              </a:rPr>
              <a:t>a</a:t>
            </a:r>
            <a:endParaRPr lang="cs-CZ" sz="2400" b="1" dirty="0">
              <a:solidFill>
                <a:srgbClr val="FFFF00"/>
              </a:solidFill>
            </a:endParaRPr>
          </a:p>
        </p:txBody>
      </p:sp>
      <p:sp>
        <p:nvSpPr>
          <p:cNvPr id="23" name="TextovéPole 22"/>
          <p:cNvSpPr txBox="1"/>
          <p:nvPr/>
        </p:nvSpPr>
        <p:spPr>
          <a:xfrm>
            <a:off x="8762164" y="777231"/>
            <a:ext cx="381836" cy="461665"/>
          </a:xfrm>
          <a:prstGeom prst="rect">
            <a:avLst/>
          </a:prstGeom>
          <a:noFill/>
        </p:spPr>
        <p:txBody>
          <a:bodyPr wrap="none" rtlCol="0">
            <a:spAutoFit/>
          </a:bodyPr>
          <a:lstStyle/>
          <a:p>
            <a:r>
              <a:rPr lang="cs-CZ" sz="2400" b="1" dirty="0">
                <a:solidFill>
                  <a:srgbClr val="FFFF00"/>
                </a:solidFill>
              </a:rPr>
              <a:t>e</a:t>
            </a:r>
          </a:p>
        </p:txBody>
      </p:sp>
      <p:sp>
        <p:nvSpPr>
          <p:cNvPr id="24" name="TextovéPole 23"/>
          <p:cNvSpPr txBox="1"/>
          <p:nvPr/>
        </p:nvSpPr>
        <p:spPr>
          <a:xfrm>
            <a:off x="8768174" y="1186686"/>
            <a:ext cx="388248" cy="461665"/>
          </a:xfrm>
          <a:prstGeom prst="rect">
            <a:avLst/>
          </a:prstGeom>
          <a:noFill/>
        </p:spPr>
        <p:txBody>
          <a:bodyPr wrap="none" rtlCol="0">
            <a:spAutoFit/>
          </a:bodyPr>
          <a:lstStyle/>
          <a:p>
            <a:r>
              <a:rPr lang="cs-CZ" sz="2400" b="1" dirty="0" smtClean="0">
                <a:solidFill>
                  <a:srgbClr val="FFFF00"/>
                </a:solidFill>
              </a:rPr>
              <a:t>d</a:t>
            </a:r>
            <a:endParaRPr lang="cs-CZ" sz="2400" b="1" dirty="0">
              <a:solidFill>
                <a:srgbClr val="FFFF00"/>
              </a:solidFill>
            </a:endParaRPr>
          </a:p>
        </p:txBody>
      </p:sp>
      <p:sp>
        <p:nvSpPr>
          <p:cNvPr id="25" name="TextovéPole 24"/>
          <p:cNvSpPr txBox="1"/>
          <p:nvPr/>
        </p:nvSpPr>
        <p:spPr>
          <a:xfrm>
            <a:off x="8714500" y="1662769"/>
            <a:ext cx="388248" cy="461665"/>
          </a:xfrm>
          <a:prstGeom prst="rect">
            <a:avLst/>
          </a:prstGeom>
          <a:noFill/>
        </p:spPr>
        <p:txBody>
          <a:bodyPr wrap="none" rtlCol="0">
            <a:spAutoFit/>
          </a:bodyPr>
          <a:lstStyle/>
          <a:p>
            <a:r>
              <a:rPr lang="cs-CZ" sz="2400" b="1" dirty="0" smtClean="0">
                <a:solidFill>
                  <a:srgbClr val="FFFF00"/>
                </a:solidFill>
              </a:rPr>
              <a:t>a</a:t>
            </a:r>
            <a:endParaRPr lang="cs-CZ" sz="2400" b="1" dirty="0">
              <a:solidFill>
                <a:srgbClr val="FFFF00"/>
              </a:solidFill>
            </a:endParaRPr>
          </a:p>
        </p:txBody>
      </p:sp>
      <p:sp>
        <p:nvSpPr>
          <p:cNvPr id="26" name="TextovéPole 25"/>
          <p:cNvSpPr txBox="1"/>
          <p:nvPr/>
        </p:nvSpPr>
        <p:spPr>
          <a:xfrm>
            <a:off x="8769054" y="2073376"/>
            <a:ext cx="325730" cy="461665"/>
          </a:xfrm>
          <a:prstGeom prst="rect">
            <a:avLst/>
          </a:prstGeom>
          <a:noFill/>
        </p:spPr>
        <p:txBody>
          <a:bodyPr wrap="none" rtlCol="0">
            <a:spAutoFit/>
          </a:bodyPr>
          <a:lstStyle/>
          <a:p>
            <a:r>
              <a:rPr lang="cs-CZ" sz="2400" b="1" dirty="0" smtClean="0">
                <a:solidFill>
                  <a:srgbClr val="FFFF00"/>
                </a:solidFill>
              </a:rPr>
              <a:t>z</a:t>
            </a:r>
            <a:endParaRPr lang="cs-CZ" sz="2400" b="1" dirty="0">
              <a:solidFill>
                <a:srgbClr val="FFFF00"/>
              </a:solidFill>
            </a:endParaRPr>
          </a:p>
        </p:txBody>
      </p:sp>
      <p:sp>
        <p:nvSpPr>
          <p:cNvPr id="27" name="TextovéPole 26"/>
          <p:cNvSpPr txBox="1"/>
          <p:nvPr/>
        </p:nvSpPr>
        <p:spPr>
          <a:xfrm>
            <a:off x="8781589" y="2535041"/>
            <a:ext cx="375424" cy="461665"/>
          </a:xfrm>
          <a:prstGeom prst="rect">
            <a:avLst/>
          </a:prstGeom>
          <a:noFill/>
        </p:spPr>
        <p:txBody>
          <a:bodyPr wrap="none" rtlCol="0">
            <a:spAutoFit/>
          </a:bodyPr>
          <a:lstStyle/>
          <a:p>
            <a:r>
              <a:rPr lang="cs-CZ" sz="2400" b="1" dirty="0">
                <a:solidFill>
                  <a:srgbClr val="FFFF00"/>
                </a:solidFill>
              </a:rPr>
              <a:t>K</a:t>
            </a:r>
          </a:p>
        </p:txBody>
      </p:sp>
      <p:sp>
        <p:nvSpPr>
          <p:cNvPr id="28" name="TextovéPole 27"/>
          <p:cNvSpPr txBox="1"/>
          <p:nvPr/>
        </p:nvSpPr>
        <p:spPr>
          <a:xfrm>
            <a:off x="8781589" y="2924943"/>
            <a:ext cx="381836" cy="461665"/>
          </a:xfrm>
          <a:prstGeom prst="rect">
            <a:avLst/>
          </a:prstGeom>
          <a:noFill/>
        </p:spPr>
        <p:txBody>
          <a:bodyPr wrap="none" rtlCol="0">
            <a:spAutoFit/>
          </a:bodyPr>
          <a:lstStyle/>
          <a:p>
            <a:r>
              <a:rPr lang="cs-CZ" sz="2400" b="1" dirty="0" smtClean="0">
                <a:solidFill>
                  <a:srgbClr val="FFFF00"/>
                </a:solidFill>
              </a:rPr>
              <a:t>é</a:t>
            </a:r>
            <a:endParaRPr lang="cs-CZ" sz="2400" b="1" dirty="0">
              <a:solidFill>
                <a:srgbClr val="FFFF00"/>
              </a:solidFill>
            </a:endParaRPr>
          </a:p>
        </p:txBody>
      </p:sp>
      <p:sp>
        <p:nvSpPr>
          <p:cNvPr id="29" name="TextovéPole 28"/>
          <p:cNvSpPr txBox="1"/>
          <p:nvPr/>
        </p:nvSpPr>
        <p:spPr>
          <a:xfrm>
            <a:off x="8772402" y="3325045"/>
            <a:ext cx="381836" cy="461665"/>
          </a:xfrm>
          <a:prstGeom prst="rect">
            <a:avLst/>
          </a:prstGeom>
          <a:noFill/>
        </p:spPr>
        <p:txBody>
          <a:bodyPr wrap="none" rtlCol="0">
            <a:spAutoFit/>
          </a:bodyPr>
          <a:lstStyle/>
          <a:p>
            <a:r>
              <a:rPr lang="cs-CZ" sz="2400" b="1" dirty="0" smtClean="0">
                <a:solidFill>
                  <a:srgbClr val="FFFF00"/>
                </a:solidFill>
              </a:rPr>
              <a:t>e</a:t>
            </a:r>
            <a:endParaRPr lang="cs-CZ" sz="2400" b="1" dirty="0">
              <a:solidFill>
                <a:srgbClr val="FFFF00"/>
              </a:solidFill>
            </a:endParaRPr>
          </a:p>
        </p:txBody>
      </p:sp>
      <p:sp>
        <p:nvSpPr>
          <p:cNvPr id="30" name="TextovéPole 29"/>
          <p:cNvSpPr txBox="1"/>
          <p:nvPr/>
        </p:nvSpPr>
        <p:spPr>
          <a:xfrm>
            <a:off x="8802717" y="3786710"/>
            <a:ext cx="258404" cy="461665"/>
          </a:xfrm>
          <a:prstGeom prst="rect">
            <a:avLst/>
          </a:prstGeom>
          <a:noFill/>
        </p:spPr>
        <p:txBody>
          <a:bodyPr wrap="none" rtlCol="0">
            <a:spAutoFit/>
          </a:bodyPr>
          <a:lstStyle/>
          <a:p>
            <a:r>
              <a:rPr lang="cs-CZ" sz="2400" b="1" dirty="0" smtClean="0">
                <a:solidFill>
                  <a:srgbClr val="FFFF00"/>
                </a:solidFill>
              </a:rPr>
              <a:t>i</a:t>
            </a:r>
            <a:endParaRPr lang="cs-CZ" sz="2400" b="1" dirty="0">
              <a:solidFill>
                <a:srgbClr val="FFFF00"/>
              </a:solidFill>
            </a:endParaRPr>
          </a:p>
        </p:txBody>
      </p:sp>
      <p:sp>
        <p:nvSpPr>
          <p:cNvPr id="31" name="TextovéPole 30"/>
          <p:cNvSpPr txBox="1"/>
          <p:nvPr/>
        </p:nvSpPr>
        <p:spPr>
          <a:xfrm>
            <a:off x="8825213" y="4218263"/>
            <a:ext cx="277640" cy="461665"/>
          </a:xfrm>
          <a:prstGeom prst="rect">
            <a:avLst/>
          </a:prstGeom>
          <a:noFill/>
        </p:spPr>
        <p:txBody>
          <a:bodyPr wrap="none" rtlCol="0">
            <a:spAutoFit/>
          </a:bodyPr>
          <a:lstStyle/>
          <a:p>
            <a:r>
              <a:rPr lang="cs-CZ" sz="2400" b="1" dirty="0" smtClean="0">
                <a:solidFill>
                  <a:srgbClr val="FFFF00"/>
                </a:solidFill>
              </a:rPr>
              <a:t>t</a:t>
            </a:r>
            <a:endParaRPr lang="cs-CZ" sz="2400" b="1" dirty="0">
              <a:solidFill>
                <a:srgbClr val="FFFF00"/>
              </a:solidFill>
            </a:endParaRPr>
          </a:p>
        </p:txBody>
      </p:sp>
      <p:sp>
        <p:nvSpPr>
          <p:cNvPr id="32" name="TextovéPole 31"/>
          <p:cNvSpPr txBox="1"/>
          <p:nvPr/>
        </p:nvSpPr>
        <p:spPr>
          <a:xfrm>
            <a:off x="7858836" y="2560366"/>
            <a:ext cx="388248" cy="461665"/>
          </a:xfrm>
          <a:prstGeom prst="rect">
            <a:avLst/>
          </a:prstGeom>
          <a:noFill/>
        </p:spPr>
        <p:txBody>
          <a:bodyPr wrap="none" rtlCol="0">
            <a:spAutoFit/>
          </a:bodyPr>
          <a:lstStyle/>
          <a:p>
            <a:r>
              <a:rPr lang="cs-CZ" sz="2400" b="1" dirty="0" smtClean="0"/>
              <a:t>á</a:t>
            </a:r>
            <a:endParaRPr lang="cs-CZ" sz="2400" b="1" dirty="0"/>
          </a:p>
        </p:txBody>
      </p:sp>
      <p:sp>
        <p:nvSpPr>
          <p:cNvPr id="33" name="TextovéPole 32"/>
          <p:cNvSpPr txBox="1"/>
          <p:nvPr/>
        </p:nvSpPr>
        <p:spPr>
          <a:xfrm>
            <a:off x="7871660" y="2888028"/>
            <a:ext cx="381836" cy="461665"/>
          </a:xfrm>
          <a:prstGeom prst="rect">
            <a:avLst/>
          </a:prstGeom>
          <a:noFill/>
        </p:spPr>
        <p:txBody>
          <a:bodyPr wrap="none" rtlCol="0">
            <a:spAutoFit/>
          </a:bodyPr>
          <a:lstStyle/>
          <a:p>
            <a:r>
              <a:rPr lang="cs-CZ" sz="2400" b="1" dirty="0" smtClean="0"/>
              <a:t>é</a:t>
            </a:r>
            <a:endParaRPr lang="cs-CZ" sz="2400" b="1" dirty="0"/>
          </a:p>
        </p:txBody>
      </p:sp>
      <p:sp>
        <p:nvSpPr>
          <p:cNvPr id="34" name="TextovéPole 33"/>
          <p:cNvSpPr txBox="1"/>
          <p:nvPr/>
        </p:nvSpPr>
        <p:spPr>
          <a:xfrm>
            <a:off x="7858836" y="3299029"/>
            <a:ext cx="388248" cy="461665"/>
          </a:xfrm>
          <a:prstGeom prst="rect">
            <a:avLst/>
          </a:prstGeom>
          <a:noFill/>
        </p:spPr>
        <p:txBody>
          <a:bodyPr wrap="none" rtlCol="0">
            <a:spAutoFit/>
          </a:bodyPr>
          <a:lstStyle/>
          <a:p>
            <a:r>
              <a:rPr lang="cs-CZ" sz="2400" b="1" dirty="0" smtClean="0"/>
              <a:t>a</a:t>
            </a:r>
            <a:endParaRPr lang="cs-CZ" sz="2400" b="1" dirty="0"/>
          </a:p>
        </p:txBody>
      </p:sp>
      <p:sp>
        <p:nvSpPr>
          <p:cNvPr id="3" name="Zástupný symbol pro zápatí 2"/>
          <p:cNvSpPr>
            <a:spLocks noGrp="1"/>
          </p:cNvSpPr>
          <p:nvPr>
            <p:ph type="ftr" sz="quarter" idx="11"/>
          </p:nvPr>
        </p:nvSpPr>
        <p:spPr>
          <a:xfrm>
            <a:off x="1121446" y="6492875"/>
            <a:ext cx="2831592" cy="365125"/>
          </a:xfrm>
        </p:spPr>
        <p:txBody>
          <a:bodyPr>
            <a:normAutofit fontScale="32500" lnSpcReduction="20000"/>
          </a:bodyPr>
          <a:lstStyle/>
          <a:p>
            <a:r>
              <a:rPr lang="cs-CZ" dirty="0" smtClean="0"/>
              <a:t>Autorem materiálu a všech jeho částí, není-li uvedeno jinak, </a:t>
            </a:r>
            <a:r>
              <a:rPr lang="cs-CZ" dirty="0"/>
              <a:t>Autorem materiálu a všech jeho částí, není-li uvedeno jinak, je Mgr. Marie Nováková, </a:t>
            </a:r>
            <a:r>
              <a:rPr lang="cs-CZ" dirty="0" err="1" smtClean="0"/>
              <a:t>finaancováno</a:t>
            </a:r>
            <a:r>
              <a:rPr lang="cs-CZ" dirty="0" smtClean="0"/>
              <a:t> </a:t>
            </a:r>
            <a:r>
              <a:rPr lang="cs-CZ" dirty="0"/>
              <a:t>z ESF a Autorem materiálu a všech jeho částí, </a:t>
            </a:r>
            <a:r>
              <a:rPr lang="cs-CZ" dirty="0" err="1" smtClean="0"/>
              <a:t>neníuvedeno</a:t>
            </a:r>
            <a:r>
              <a:rPr lang="cs-CZ" dirty="0" smtClean="0"/>
              <a:t> </a:t>
            </a:r>
            <a:r>
              <a:rPr lang="cs-CZ" dirty="0"/>
              <a:t>jinak, je Mgr. Marie Nováková, financováno z ESF a státního rozpočtu ČR.</a:t>
            </a:r>
          </a:p>
          <a:p>
            <a:r>
              <a:rPr lang="cs-CZ" dirty="0" smtClean="0"/>
              <a:t>státního </a:t>
            </a:r>
            <a:r>
              <a:rPr lang="cs-CZ" dirty="0"/>
              <a:t>rozpočtu ČR.</a:t>
            </a:r>
          </a:p>
          <a:p>
            <a:r>
              <a:rPr lang="cs-CZ" dirty="0" smtClean="0"/>
              <a:t>je Mgr. Marie Nováková, financováno z ESF a státního rozpočtu ČR.</a:t>
            </a:r>
          </a:p>
          <a:p>
            <a:endParaRPr lang="cs-CZ" dirty="0"/>
          </a:p>
        </p:txBody>
      </p:sp>
      <p:sp>
        <p:nvSpPr>
          <p:cNvPr id="9" name="TextovéPole 8"/>
          <p:cNvSpPr txBox="1"/>
          <p:nvPr/>
        </p:nvSpPr>
        <p:spPr>
          <a:xfrm>
            <a:off x="1403648" y="315566"/>
            <a:ext cx="184731" cy="369332"/>
          </a:xfrm>
          <a:prstGeom prst="rect">
            <a:avLst/>
          </a:prstGeom>
          <a:noFill/>
        </p:spPr>
        <p:txBody>
          <a:bodyPr wrap="none" rtlCol="0">
            <a:spAutoFit/>
          </a:bodyPr>
          <a:lstStyle/>
          <a:p>
            <a:endParaRPr lang="cs-CZ" dirty="0"/>
          </a:p>
        </p:txBody>
      </p:sp>
      <p:sp>
        <p:nvSpPr>
          <p:cNvPr id="35" name="TextovéPole 34"/>
          <p:cNvSpPr txBox="1"/>
          <p:nvPr/>
        </p:nvSpPr>
        <p:spPr>
          <a:xfrm>
            <a:off x="107504" y="192455"/>
            <a:ext cx="5383205" cy="307777"/>
          </a:xfrm>
          <a:prstGeom prst="rect">
            <a:avLst/>
          </a:prstGeom>
          <a:noFill/>
        </p:spPr>
        <p:txBody>
          <a:bodyPr wrap="none" rtlCol="0">
            <a:spAutoFit/>
          </a:bodyPr>
          <a:lstStyle/>
          <a:p>
            <a:r>
              <a:rPr lang="cs-CZ" sz="1400" dirty="0" smtClean="0"/>
              <a:t>VY_12_INOVACE_04_ROZVOJ ČTENÁŘSKÝCH DOVEDNOSTÍ </a:t>
            </a:r>
            <a:endParaRPr lang="cs-CZ" sz="1400" dirty="0"/>
          </a:p>
        </p:txBody>
      </p:sp>
    </p:spTree>
    <p:extLst>
      <p:ext uri="{BB962C8B-B14F-4D97-AF65-F5344CB8AC3E}">
        <p14:creationId xmlns:p14="http://schemas.microsoft.com/office/powerpoint/2010/main" val="161809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8"/>
                    </p:tgtEl>
                  </p:cond>
                </p:stCondLst>
                <p:endSync evt="end" delay="0">
                  <p:rtn val="all"/>
                </p:endSync>
                <p:childTnLst>
                  <p:par>
                    <p:cTn id="18" fill="hold">
                      <p:stCondLst>
                        <p:cond delay="0"/>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25945" fill="hold"/>
                                        <p:tgtEl>
                                          <p:spTgt spid="8"/>
                                        </p:tgtEl>
                                      </p:cBhvr>
                                    </p:cmd>
                                  </p:childTnLst>
                                </p:cTn>
                              </p:par>
                            </p:childTnLst>
                          </p:cTn>
                        </p:par>
                      </p:childTnLst>
                    </p:cTn>
                  </p:par>
                </p:childTnLst>
              </p:cTn>
              <p:nextCondLst>
                <p:cond evt="onClick" delay="0">
                  <p:tgtEl>
                    <p:spTgt spid="8"/>
                  </p:tgtEl>
                </p:cond>
              </p:nextCondLst>
            </p:seq>
            <p:audio>
              <p:cMediaNode vol="80000">
                <p:cTn id="22" fill="hold" display="0">
                  <p:stCondLst>
                    <p:cond delay="indefinite"/>
                  </p:stCondLst>
                  <p:endCondLst>
                    <p:cond evt="onStopAudio" delay="0">
                      <p:tgtEl>
                        <p:sldTgt/>
                      </p:tgtEl>
                    </p:cond>
                  </p:endCondLst>
                </p:cTn>
                <p:tgtEl>
                  <p:spTgt spid="8"/>
                </p:tgtEl>
              </p:cMediaNode>
            </p:audio>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77</TotalTime>
  <Words>213</Words>
  <Application>Microsoft Office PowerPoint</Application>
  <PresentationFormat>Předvádění na obrazovce (4:3)</PresentationFormat>
  <Paragraphs>43</Paragraphs>
  <Slides>2</Slides>
  <Notes>1</Notes>
  <HiddenSlides>0</HiddenSlides>
  <MMClips>1</MMClips>
  <ScaleCrop>false</ScaleCrop>
  <HeadingPairs>
    <vt:vector size="4" baseType="variant">
      <vt:variant>
        <vt:lpstr>Motiv</vt:lpstr>
      </vt:variant>
      <vt:variant>
        <vt:i4>1</vt:i4>
      </vt:variant>
      <vt:variant>
        <vt:lpstr>Nadpisy snímků</vt:lpstr>
      </vt:variant>
      <vt:variant>
        <vt:i4>2</vt:i4>
      </vt:variant>
    </vt:vector>
  </HeadingPairs>
  <TitlesOfParts>
    <vt:vector size="3" baseType="lpstr">
      <vt:lpstr>Austin</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dc:creator>
  <cp:lastModifiedBy>pc</cp:lastModifiedBy>
  <cp:revision>15</cp:revision>
  <dcterms:created xsi:type="dcterms:W3CDTF">2011-02-28T20:05:08Z</dcterms:created>
  <dcterms:modified xsi:type="dcterms:W3CDTF">2011-04-27T13:03:47Z</dcterms:modified>
</cp:coreProperties>
</file>