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0033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5T16:04:15.512" idx="1">
    <p:pos x="5281" y="3385"/>
    <p:text>Řešení: Ovečky bydlí ve stáji. Na pastvu je doprovází velké ovce maminky. Zde ovečky poskakují a hrají si. Na travičce prožijí celý den. Slunce svítí. Ve stádě je veselo.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70135C-859C-45BD-B2D4-3103D0509DE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9EE305-AC9F-41D2-BF36-F4C113334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322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Autorem</a:t>
            </a:r>
            <a:r>
              <a:rPr lang="cs-CZ" baseline="0" dirty="0" smtClean="0"/>
              <a:t> materiálu a všech jeho částí, není-li uvedeno jinak, je Mgr. Marie Nováková, financováno z ESF a </a:t>
            </a:r>
            <a:r>
              <a:rPr lang="cs-CZ" baseline="0" smtClean="0"/>
              <a:t>státního rozpočtu ČR.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9EE305-AC9F-41D2-BF36-F4C11333473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925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7B623C5-07B8-4FA1-BDC1-7193D5EDCEC5}" type="datetime1">
              <a:rPr lang="cs-CZ" smtClean="0"/>
              <a:t>28.4.2011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7A498-7A28-4E94-B719-7C4EBEABB865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C9EB-23CE-4A30-A5F5-3EEA1075F258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9654-9669-4F5C-B255-BF526AA1A04E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777E4-94BC-427C-8821-9B23CE64BE38}" type="datetime1">
              <a:rPr lang="cs-CZ" smtClean="0"/>
              <a:t>28.4.2011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6E3A4-9604-4832-914D-893B5C2A19C1}" type="datetime1">
              <a:rPr lang="cs-CZ" smtClean="0"/>
              <a:t>28.4.2011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04A01-2DB7-419A-840D-880B791FFF3E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28A7E-5B65-4858-B7C8-1CA4179E1F13}" type="datetime1">
              <a:rPr lang="cs-CZ" smtClean="0"/>
              <a:t>28.4.2011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66977-380E-4229-9CBB-68A8B2073D3E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1F849-C45E-47A0-BC37-0CE73A9C14F3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E0B9E-CBAE-4A52-848B-9B815C6D9094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319043F-10FA-465D-862C-92F8374706E5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5108344-85D7-497F-9236-B98A3FCEA8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comments" Target="../comments/commen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611560" y="908720"/>
            <a:ext cx="73869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VY_12_INOVACE_09_ROZVOJ ČTENÁŘSKÝCH DOVEDNOSTÍ</a:t>
            </a:r>
            <a:endParaRPr lang="cs-CZ" sz="2000" dirty="0"/>
          </a:p>
        </p:txBody>
      </p:sp>
      <p:sp>
        <p:nvSpPr>
          <p:cNvPr id="6" name="Zástupný symbol pro zápatí 35"/>
          <p:cNvSpPr>
            <a:spLocks noGrp="1"/>
          </p:cNvSpPr>
          <p:nvPr/>
        </p:nvSpPr>
        <p:spPr>
          <a:xfrm>
            <a:off x="1043608" y="3427523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r" defTabSz="914400" rtl="0" eaLnBrk="1" latinLnBrk="0" hangingPunct="1">
              <a:defRPr kumimoji="0"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5215" y="1412776"/>
            <a:ext cx="7772400" cy="864095"/>
          </a:xfrm>
          <a:prstGeom prst="rect">
            <a:avLst/>
          </a:prstGeom>
          <a:solidFill>
            <a:srgbClr val="660033"/>
          </a:solidFill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smtClean="0">
                <a:solidFill>
                  <a:srgbClr val="FF6600"/>
                </a:solidFill>
              </a:rPr>
              <a:t>Ovce a ovečky</a:t>
            </a:r>
            <a:endParaRPr lang="cs-CZ" b="1" dirty="0">
              <a:solidFill>
                <a:srgbClr val="FF660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97152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591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864095"/>
          </a:xfrm>
          <a:solidFill>
            <a:srgbClr val="660033"/>
          </a:solidFill>
        </p:spPr>
        <p:txBody>
          <a:bodyPr/>
          <a:lstStyle/>
          <a:p>
            <a:r>
              <a:rPr lang="cs-CZ" b="1" dirty="0" smtClean="0">
                <a:solidFill>
                  <a:srgbClr val="FF6600"/>
                </a:solidFill>
              </a:rPr>
              <a:t>Ovce a ovečky</a:t>
            </a:r>
            <a:endParaRPr lang="cs-CZ" b="1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2776"/>
            <a:ext cx="6624736" cy="49685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619672" y="5050051"/>
            <a:ext cx="5400600" cy="175432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6600"/>
                </a:solidFill>
              </a:rPr>
              <a:t>Ove-ky</a:t>
            </a:r>
            <a:r>
              <a:rPr lang="cs-CZ" b="1" dirty="0" smtClean="0">
                <a:solidFill>
                  <a:srgbClr val="FF6600"/>
                </a:solidFill>
              </a:rPr>
              <a:t> </a:t>
            </a:r>
            <a:r>
              <a:rPr lang="cs-CZ" b="1" dirty="0" err="1" smtClean="0">
                <a:solidFill>
                  <a:srgbClr val="FF6600"/>
                </a:solidFill>
              </a:rPr>
              <a:t>bydl</a:t>
            </a:r>
            <a:r>
              <a:rPr lang="cs-CZ" b="1" dirty="0" smtClean="0">
                <a:solidFill>
                  <a:srgbClr val="FF6600"/>
                </a:solidFill>
              </a:rPr>
              <a:t>- ve s-</a:t>
            </a:r>
            <a:r>
              <a:rPr lang="cs-CZ" b="1" dirty="0" err="1" smtClean="0">
                <a:solidFill>
                  <a:srgbClr val="FF6600"/>
                </a:solidFill>
              </a:rPr>
              <a:t>áji</a:t>
            </a:r>
            <a:r>
              <a:rPr lang="cs-CZ" b="1" dirty="0" smtClean="0">
                <a:solidFill>
                  <a:srgbClr val="FF66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Na pas-</a:t>
            </a:r>
            <a:r>
              <a:rPr lang="cs-CZ" b="1" dirty="0" err="1" smtClean="0">
                <a:solidFill>
                  <a:srgbClr val="FF6600"/>
                </a:solidFill>
              </a:rPr>
              <a:t>vu</a:t>
            </a:r>
            <a:r>
              <a:rPr lang="cs-CZ" b="1" dirty="0" smtClean="0">
                <a:solidFill>
                  <a:srgbClr val="FF6600"/>
                </a:solidFill>
              </a:rPr>
              <a:t> je </a:t>
            </a:r>
            <a:r>
              <a:rPr lang="cs-CZ" b="1" dirty="0" err="1" smtClean="0">
                <a:solidFill>
                  <a:srgbClr val="FF6600"/>
                </a:solidFill>
              </a:rPr>
              <a:t>doprová</a:t>
            </a:r>
            <a:r>
              <a:rPr lang="cs-CZ" b="1" dirty="0" smtClean="0">
                <a:solidFill>
                  <a:srgbClr val="FF6600"/>
                </a:solidFill>
              </a:rPr>
              <a:t>-í vel-é o-</a:t>
            </a:r>
            <a:r>
              <a:rPr lang="cs-CZ" b="1" dirty="0" err="1" smtClean="0">
                <a:solidFill>
                  <a:srgbClr val="FF6600"/>
                </a:solidFill>
              </a:rPr>
              <a:t>ce</a:t>
            </a:r>
            <a:r>
              <a:rPr lang="cs-CZ" b="1" dirty="0" smtClean="0">
                <a:solidFill>
                  <a:srgbClr val="FF6600"/>
                </a:solidFill>
              </a:rPr>
              <a:t> – mami-</a:t>
            </a:r>
            <a:r>
              <a:rPr lang="cs-CZ" b="1" dirty="0" err="1" smtClean="0">
                <a:solidFill>
                  <a:srgbClr val="FF6600"/>
                </a:solidFill>
              </a:rPr>
              <a:t>ky</a:t>
            </a:r>
            <a:r>
              <a:rPr lang="cs-CZ" b="1" dirty="0" smtClean="0">
                <a:solidFill>
                  <a:srgbClr val="FF66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Z-e </a:t>
            </a:r>
            <a:r>
              <a:rPr lang="cs-CZ" b="1" dirty="0" err="1" smtClean="0">
                <a:solidFill>
                  <a:srgbClr val="FF6600"/>
                </a:solidFill>
              </a:rPr>
              <a:t>ovečk</a:t>
            </a:r>
            <a:r>
              <a:rPr lang="cs-CZ" b="1" dirty="0" smtClean="0">
                <a:solidFill>
                  <a:srgbClr val="FF6600"/>
                </a:solidFill>
              </a:rPr>
              <a:t>- </a:t>
            </a:r>
            <a:r>
              <a:rPr lang="cs-CZ" b="1" dirty="0" err="1" smtClean="0">
                <a:solidFill>
                  <a:srgbClr val="FF6600"/>
                </a:solidFill>
              </a:rPr>
              <a:t>poska</a:t>
            </a:r>
            <a:r>
              <a:rPr lang="cs-CZ" b="1" dirty="0" smtClean="0">
                <a:solidFill>
                  <a:srgbClr val="FF6600"/>
                </a:solidFill>
              </a:rPr>
              <a:t>-ují a h-</a:t>
            </a:r>
            <a:r>
              <a:rPr lang="cs-CZ" b="1" dirty="0" err="1" smtClean="0">
                <a:solidFill>
                  <a:srgbClr val="FF6600"/>
                </a:solidFill>
              </a:rPr>
              <a:t>ají</a:t>
            </a:r>
            <a:r>
              <a:rPr lang="cs-CZ" b="1" dirty="0" smtClean="0">
                <a:solidFill>
                  <a:srgbClr val="FF6600"/>
                </a:solidFill>
              </a:rPr>
              <a:t> si. 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Na t-</a:t>
            </a:r>
            <a:r>
              <a:rPr lang="cs-CZ" b="1" dirty="0" err="1" smtClean="0">
                <a:solidFill>
                  <a:srgbClr val="FF6600"/>
                </a:solidFill>
              </a:rPr>
              <a:t>avičce</a:t>
            </a:r>
            <a:r>
              <a:rPr lang="cs-CZ" b="1" dirty="0" smtClean="0">
                <a:solidFill>
                  <a:srgbClr val="FF6600"/>
                </a:solidFill>
              </a:rPr>
              <a:t> pro-</a:t>
            </a:r>
            <a:r>
              <a:rPr lang="cs-CZ" b="1" dirty="0" err="1" smtClean="0">
                <a:solidFill>
                  <a:srgbClr val="FF6600"/>
                </a:solidFill>
              </a:rPr>
              <a:t>ijí</a:t>
            </a:r>
            <a:r>
              <a:rPr lang="cs-CZ" b="1" dirty="0" smtClean="0">
                <a:solidFill>
                  <a:srgbClr val="FF6600"/>
                </a:solidFill>
              </a:rPr>
              <a:t> –</a:t>
            </a:r>
            <a:r>
              <a:rPr lang="cs-CZ" b="1" dirty="0" err="1" smtClean="0">
                <a:solidFill>
                  <a:srgbClr val="FF6600"/>
                </a:solidFill>
              </a:rPr>
              <a:t>elý</a:t>
            </a:r>
            <a:r>
              <a:rPr lang="cs-CZ" b="1" dirty="0" smtClean="0">
                <a:solidFill>
                  <a:srgbClr val="FF6600"/>
                </a:solidFill>
              </a:rPr>
              <a:t> d-n.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S-unce </a:t>
            </a:r>
            <a:r>
              <a:rPr lang="cs-CZ" b="1" dirty="0" err="1" smtClean="0">
                <a:solidFill>
                  <a:srgbClr val="FF6600"/>
                </a:solidFill>
              </a:rPr>
              <a:t>sv-tí</a:t>
            </a:r>
            <a:r>
              <a:rPr lang="cs-CZ" b="1" dirty="0" smtClean="0">
                <a:solidFill>
                  <a:srgbClr val="FF6600"/>
                </a:solidFill>
              </a:rPr>
              <a:t>. Ve stá-ě je ve-</a:t>
            </a:r>
            <a:r>
              <a:rPr lang="cs-CZ" b="1" dirty="0" err="1" smtClean="0">
                <a:solidFill>
                  <a:srgbClr val="FF6600"/>
                </a:solidFill>
              </a:rPr>
              <a:t>elo</a:t>
            </a:r>
            <a:r>
              <a:rPr lang="cs-CZ" b="1" dirty="0" smtClean="0">
                <a:solidFill>
                  <a:srgbClr val="FF66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 </a:t>
            </a:r>
            <a:endParaRPr lang="cs-CZ" b="1" dirty="0">
              <a:solidFill>
                <a:srgbClr val="FF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08304" y="246810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82819" y="537321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45870" y="3429000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76675" y="2708920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4725144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2893586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45870" y="574254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38285" y="461248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9376" y="324194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27087" y="407707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04194" y="3527720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20969" y="2333017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34732" y="3905445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19340" y="4399031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22221" y="509447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46241" y="37207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48625" y="307825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85785" y="2702349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120593" y="441288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38634" y="5094476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77149" y="3208"/>
            <a:ext cx="6668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VY_12_INOVACE_09_ROZVOJ ČTENÁŘSKÝCH DOVEDNOSTÍ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49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88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47</TotalTime>
  <Words>120</Words>
  <Application>Microsoft Office PowerPoint</Application>
  <PresentationFormat>Předvádění na obrazovce (4:3)</PresentationFormat>
  <Paragraphs>33</Paragraphs>
  <Slides>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Austin</vt:lpstr>
      <vt:lpstr>VY_12_INOVACE_09_ROZVOJ ČTENÁŘSKÝCH DOVEDNOSTÍ</vt:lpstr>
      <vt:lpstr>Ovce a ovečky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12</cp:revision>
  <dcterms:created xsi:type="dcterms:W3CDTF">2011-03-15T14:35:08Z</dcterms:created>
  <dcterms:modified xsi:type="dcterms:W3CDTF">2011-04-28T12:31:05Z</dcterms:modified>
</cp:coreProperties>
</file>