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64" r:id="rId3"/>
    <p:sldId id="275" r:id="rId4"/>
    <p:sldId id="26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1" r:id="rId16"/>
    <p:sldId id="290" r:id="rId17"/>
    <p:sldId id="260" r:id="rId18"/>
    <p:sldId id="29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>
        <p:scale>
          <a:sx n="100" d="100"/>
          <a:sy n="100" d="100"/>
        </p:scale>
        <p:origin x="-294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VY_32_INOVACE_17_ČS_MÍSTO, KDE ŽIJEME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PLZEŇSKÝ KRAJ – 2. ČÁST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 custLinFactNeighborX="-2221" custLinFactNeighborY="-4429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2F733B-4BA4-466D-9998-E6323F5CA074}" type="presOf" srcId="{D1B46980-6531-4606-95E6-44980827E919}" destId="{5F013748-4A2A-480C-96C5-0CD231CBE889}" srcOrd="0" destOrd="0" presId="urn:microsoft.com/office/officeart/2005/8/layout/target3"/>
    <dgm:cxn modelId="{BE7242F9-DEC2-4B75-AB16-F8AA2EF8CB25}" type="presOf" srcId="{4C35D32F-0EAB-4CD7-82EE-45574DC2A586}" destId="{3C37292F-5271-4C3A-A997-20B5C1B6872D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33AF5927-56E0-478A-8784-76ED5CB49871}" type="presOf" srcId="{4C35D32F-0EAB-4CD7-82EE-45574DC2A586}" destId="{69616B6F-1171-4D86-B1AD-21F3C76E9237}" srcOrd="1" destOrd="0" presId="urn:microsoft.com/office/officeart/2005/8/layout/target3"/>
    <dgm:cxn modelId="{2EA6DC0F-9190-4E41-A31E-D5A56A300E9C}" type="presOf" srcId="{B2C90433-5833-4FBB-B44D-19162BCCA373}" destId="{526A7B9D-E3A6-4D41-8CDA-DEA199065E9E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08445F60-E30A-4A7F-9BD5-F50AA6558E82}" type="presOf" srcId="{D8197B8C-B260-4A16-BDF4-0947B075E274}" destId="{12D4614E-3F74-4EC4-B359-7FB1B8348A94}" srcOrd="1" destOrd="0" presId="urn:microsoft.com/office/officeart/2005/8/layout/target3"/>
    <dgm:cxn modelId="{E83913B6-08E4-45A0-957A-F7EFDA74B2EC}" type="presOf" srcId="{D1D4F407-5343-4D3F-B5B9-D407B03CAEB4}" destId="{D005CE8C-CC26-4C3E-AC11-E15060ECD759}" srcOrd="0" destOrd="0" presId="urn:microsoft.com/office/officeart/2005/8/layout/target3"/>
    <dgm:cxn modelId="{100F29D4-3697-427F-A53B-E291CCD20CFE}" type="presOf" srcId="{D1D4F407-5343-4D3F-B5B9-D407B03CAEB4}" destId="{AED2198E-93D5-4001-81B4-73124B309672}" srcOrd="1" destOrd="0" presId="urn:microsoft.com/office/officeart/2005/8/layout/target3"/>
    <dgm:cxn modelId="{7182E054-C7C5-41E6-AFB8-76FEB30C9C7F}" type="presOf" srcId="{B2C90433-5833-4FBB-B44D-19162BCCA373}" destId="{D9392410-2770-4347-933B-60A9F6903FBE}" srcOrd="0" destOrd="0" presId="urn:microsoft.com/office/officeart/2005/8/layout/target3"/>
    <dgm:cxn modelId="{B78BE8FD-2275-453D-8FC9-393BA3A674C0}" type="presOf" srcId="{B651F6E3-6281-48DB-9319-2AEAFDAE7572}" destId="{3AA16991-9ECE-445A-A70C-A94F691C7006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AEC10B1B-31EC-4FBA-B270-9FFF9F32F283}" type="presOf" srcId="{D1B46980-6531-4606-95E6-44980827E919}" destId="{37E5CC36-9736-4704-B22E-2D7944A0BBD1}" srcOrd="1" destOrd="0" presId="urn:microsoft.com/office/officeart/2005/8/layout/target3"/>
    <dgm:cxn modelId="{BA783F27-8B91-4F52-9A32-759AE6797265}" type="presOf" srcId="{757F3AB3-0718-4624-B441-E567A8F0AB56}" destId="{333A1088-737F-45CB-B68E-254E46348037}" srcOrd="0" destOrd="0" presId="urn:microsoft.com/office/officeart/2005/8/layout/target3"/>
    <dgm:cxn modelId="{DF5AEABA-FF75-48C9-943F-39553BBE3DFE}" type="presOf" srcId="{B651F6E3-6281-48DB-9319-2AEAFDAE7572}" destId="{64DB4571-421D-4058-AAB5-064D170F22B0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2ACA40C-B71F-4C29-9785-5E05F6DEA534}" type="presOf" srcId="{D8197B8C-B260-4A16-BDF4-0947B075E274}" destId="{CA38FC10-2C5A-4897-8271-E6B0CE1D6BB0}" srcOrd="0" destOrd="0" presId="urn:microsoft.com/office/officeart/2005/8/layout/target3"/>
    <dgm:cxn modelId="{AE9081F6-02AB-4468-A840-7268932293F1}" type="presParOf" srcId="{333A1088-737F-45CB-B68E-254E46348037}" destId="{F5ABB229-8D3B-4694-996A-96F23CF14429}" srcOrd="0" destOrd="0" presId="urn:microsoft.com/office/officeart/2005/8/layout/target3"/>
    <dgm:cxn modelId="{CADD8F87-8E36-44D3-AEB7-2886614A4905}" type="presParOf" srcId="{333A1088-737F-45CB-B68E-254E46348037}" destId="{F41139FD-01EE-4571-8B17-4FB00FC51163}" srcOrd="1" destOrd="0" presId="urn:microsoft.com/office/officeart/2005/8/layout/target3"/>
    <dgm:cxn modelId="{1325419E-CF8E-4174-A93A-F807452C5F20}" type="presParOf" srcId="{333A1088-737F-45CB-B68E-254E46348037}" destId="{D005CE8C-CC26-4C3E-AC11-E15060ECD759}" srcOrd="2" destOrd="0" presId="urn:microsoft.com/office/officeart/2005/8/layout/target3"/>
    <dgm:cxn modelId="{98A8091D-9301-49DC-9100-143D0077999E}" type="presParOf" srcId="{333A1088-737F-45CB-B68E-254E46348037}" destId="{4F6CFBA2-9153-4703-BA77-A719B4C5992C}" srcOrd="3" destOrd="0" presId="urn:microsoft.com/office/officeart/2005/8/layout/target3"/>
    <dgm:cxn modelId="{BAEC510E-412A-4ECC-92C9-6BECC1E56607}" type="presParOf" srcId="{333A1088-737F-45CB-B68E-254E46348037}" destId="{14A8BC0B-DAF3-4FCE-8B99-89DA11DD994F}" srcOrd="4" destOrd="0" presId="urn:microsoft.com/office/officeart/2005/8/layout/target3"/>
    <dgm:cxn modelId="{04BD7C77-FCE5-4950-A2BE-549110E947BD}" type="presParOf" srcId="{333A1088-737F-45CB-B68E-254E46348037}" destId="{D9392410-2770-4347-933B-60A9F6903FBE}" srcOrd="5" destOrd="0" presId="urn:microsoft.com/office/officeart/2005/8/layout/target3"/>
    <dgm:cxn modelId="{8E4FF673-DDF8-44E6-A991-8BBA11242368}" type="presParOf" srcId="{333A1088-737F-45CB-B68E-254E46348037}" destId="{09EDFEAC-03A2-463C-9AF0-B3BDF8DF2AE1}" srcOrd="6" destOrd="0" presId="urn:microsoft.com/office/officeart/2005/8/layout/target3"/>
    <dgm:cxn modelId="{9D1B8614-B1F7-4676-BB44-2B850235D34E}" type="presParOf" srcId="{333A1088-737F-45CB-B68E-254E46348037}" destId="{7CF15BB8-F72E-45BD-9712-5ED6653D95D5}" srcOrd="7" destOrd="0" presId="urn:microsoft.com/office/officeart/2005/8/layout/target3"/>
    <dgm:cxn modelId="{26307E76-DCE5-4719-9D9E-6BC16C1A8961}" type="presParOf" srcId="{333A1088-737F-45CB-B68E-254E46348037}" destId="{5F013748-4A2A-480C-96C5-0CD231CBE889}" srcOrd="8" destOrd="0" presId="urn:microsoft.com/office/officeart/2005/8/layout/target3"/>
    <dgm:cxn modelId="{C506C0DE-AC81-4B5B-A456-0FAD2E9C060D}" type="presParOf" srcId="{333A1088-737F-45CB-B68E-254E46348037}" destId="{4E9C25AC-9260-44B9-B073-F9B14E98DB74}" srcOrd="9" destOrd="0" presId="urn:microsoft.com/office/officeart/2005/8/layout/target3"/>
    <dgm:cxn modelId="{A1E20E19-EC68-4F3F-AC47-29E8E8018C7E}" type="presParOf" srcId="{333A1088-737F-45CB-B68E-254E46348037}" destId="{C9A5F600-7420-4D42-9687-33E03BDF265C}" srcOrd="10" destOrd="0" presId="urn:microsoft.com/office/officeart/2005/8/layout/target3"/>
    <dgm:cxn modelId="{F589EC24-8D0A-4B59-9F2E-1EC6F8DDB13C}" type="presParOf" srcId="{333A1088-737F-45CB-B68E-254E46348037}" destId="{3AA16991-9ECE-445A-A70C-A94F691C7006}" srcOrd="11" destOrd="0" presId="urn:microsoft.com/office/officeart/2005/8/layout/target3"/>
    <dgm:cxn modelId="{D30BBEA7-A5D1-4C2C-9D42-7AF44E2B915F}" type="presParOf" srcId="{333A1088-737F-45CB-B68E-254E46348037}" destId="{DD3786C8-B436-4B50-9608-196999D0516C}" srcOrd="12" destOrd="0" presId="urn:microsoft.com/office/officeart/2005/8/layout/target3"/>
    <dgm:cxn modelId="{EF0CF145-7F72-4A71-89CE-DDD94EBCD16D}" type="presParOf" srcId="{333A1088-737F-45CB-B68E-254E46348037}" destId="{F8FC9227-4FB5-4957-BB25-93061D0C28FB}" srcOrd="13" destOrd="0" presId="urn:microsoft.com/office/officeart/2005/8/layout/target3"/>
    <dgm:cxn modelId="{81ECCD5E-C4FF-4F2D-AFE5-4C87FBA33777}" type="presParOf" srcId="{333A1088-737F-45CB-B68E-254E46348037}" destId="{CA38FC10-2C5A-4897-8271-E6B0CE1D6BB0}" srcOrd="14" destOrd="0" presId="urn:microsoft.com/office/officeart/2005/8/layout/target3"/>
    <dgm:cxn modelId="{FA18F3A6-F23D-4471-903A-21483681E6F2}" type="presParOf" srcId="{333A1088-737F-45CB-B68E-254E46348037}" destId="{31B89C0F-C23D-4A3E-8A0B-BECE90065C6E}" srcOrd="15" destOrd="0" presId="urn:microsoft.com/office/officeart/2005/8/layout/target3"/>
    <dgm:cxn modelId="{E0B859EC-C44B-47C2-82FB-81D1864E0EC2}" type="presParOf" srcId="{333A1088-737F-45CB-B68E-254E46348037}" destId="{5D5757ED-2392-418D-A431-E9244F111100}" srcOrd="16" destOrd="0" presId="urn:microsoft.com/office/officeart/2005/8/layout/target3"/>
    <dgm:cxn modelId="{2B8BCCA4-1C78-4C23-AF81-3C9EC01AC436}" type="presParOf" srcId="{333A1088-737F-45CB-B68E-254E46348037}" destId="{3C37292F-5271-4C3A-A997-20B5C1B6872D}" srcOrd="17" destOrd="0" presId="urn:microsoft.com/office/officeart/2005/8/layout/target3"/>
    <dgm:cxn modelId="{E193E4FF-EAD0-4DDA-B485-A90199FA8DF2}" type="presParOf" srcId="{333A1088-737F-45CB-B68E-254E46348037}" destId="{AED2198E-93D5-4001-81B4-73124B309672}" srcOrd="18" destOrd="0" presId="urn:microsoft.com/office/officeart/2005/8/layout/target3"/>
    <dgm:cxn modelId="{9DED3AC4-2951-4309-B233-1FED05D906C3}" type="presParOf" srcId="{333A1088-737F-45CB-B68E-254E46348037}" destId="{526A7B9D-E3A6-4D41-8CDA-DEA199065E9E}" srcOrd="19" destOrd="0" presId="urn:microsoft.com/office/officeart/2005/8/layout/target3"/>
    <dgm:cxn modelId="{7366B740-D744-41BD-B364-E76D5B6C9A2A}" type="presParOf" srcId="{333A1088-737F-45CB-B68E-254E46348037}" destId="{37E5CC36-9736-4704-B22E-2D7944A0BBD1}" srcOrd="20" destOrd="0" presId="urn:microsoft.com/office/officeart/2005/8/layout/target3"/>
    <dgm:cxn modelId="{E8545C4A-5FC1-4F73-9B89-E81967F6B0FE}" type="presParOf" srcId="{333A1088-737F-45CB-B68E-254E46348037}" destId="{64DB4571-421D-4058-AAB5-064D170F22B0}" srcOrd="21" destOrd="0" presId="urn:microsoft.com/office/officeart/2005/8/layout/target3"/>
    <dgm:cxn modelId="{6829F5BE-FDE2-40DD-9305-4C80C0254774}" type="presParOf" srcId="{333A1088-737F-45CB-B68E-254E46348037}" destId="{12D4614E-3F74-4EC4-B359-7FB1B8348A94}" srcOrd="22" destOrd="0" presId="urn:microsoft.com/office/officeart/2005/8/layout/target3"/>
    <dgm:cxn modelId="{7BC0CB3F-DDDE-4DD6-947E-08931DDB9846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18129" y="576066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VY_32_INOVACE_17_ČS_MÍSTO, KDE ŽIJEME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PLZEŇSKÝ KRAJ – 2. ČÁST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3893E-6172-4037-82B9-2D2D93F82C5A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8B31E-43B3-4575-86CE-A4C013E6F7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808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8B31E-43B3-4575-86CE-A4C013E6F7B0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2654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4152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1503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7633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2927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38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676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858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850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3407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0693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570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BFFD5-02BA-4523-96F6-4F02B163D0E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725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toulavakamera.ceskatelevize.cz/article.asp?id=416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files.zemepisar.webnode.sk/system_preview_detail_200000061-be89cbf83a-public/Plze%C5%88sk%C3%BD%20kraj.jpg" TargetMode="External"/><Relationship Id="rId13" Type="http://schemas.openxmlformats.org/officeDocument/2006/relationships/hyperlink" Target="http://www.klatovynet.cz/muzeumkt/foto/lekarna.jpg" TargetMode="External"/><Relationship Id="rId18" Type="http://schemas.openxmlformats.org/officeDocument/2006/relationships/hyperlink" Target="http://upload.wikimedia.org/wikipedia/commons/6/69/Panoramatick%C3%BD_z%C3%A1b%C4%9Br_%C4%8Cern%C3%A9ho_jezera.jpg" TargetMode="External"/><Relationship Id="rId3" Type="http://schemas.openxmlformats.org/officeDocument/2006/relationships/hyperlink" Target="http://www.kompas.estranky.cz/img/picture/2556/CR-mapa-kraju.jpg" TargetMode="External"/><Relationship Id="rId21" Type="http://schemas.openxmlformats.org/officeDocument/2006/relationships/hyperlink" Target="http://opi.sfzp.cz/images/mapa_CZ.jpg" TargetMode="External"/><Relationship Id="rId7" Type="http://schemas.openxmlformats.org/officeDocument/2006/relationships/hyperlink" Target="http://upload.wikimedia.org/wikipedia/commons/0/0b/P8238365_Kostel_sv._Bartolom%C4%9Bje.jpg" TargetMode="External"/><Relationship Id="rId12" Type="http://schemas.openxmlformats.org/officeDocument/2006/relationships/hyperlink" Target="http://www.vojak.estranky.cz/img/picture/439/kozina.jpg" TargetMode="External"/><Relationship Id="rId17" Type="http://schemas.openxmlformats.org/officeDocument/2006/relationships/hyperlink" Target="http://www.hrady-zamky.cz/hrad-svihov/hrad-svihov.jpg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hauner.cz/GC2JD9H/reky-plzenska.png" TargetMode="External"/><Relationship Id="rId20" Type="http://schemas.openxmlformats.org/officeDocument/2006/relationships/hyperlink" Target="http://www.sec-lighting.eu/images/product/product_o_241_4183_tracklux-aplik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a/a2/Opera_Plzen_176.JPG" TargetMode="External"/><Relationship Id="rId11" Type="http://schemas.openxmlformats.org/officeDocument/2006/relationships/hyperlink" Target="http://upload.wikimedia.org/wikipedia/commons/3/3c/Great_Synagogue_Plzen_CZ.jpg" TargetMode="External"/><Relationship Id="rId5" Type="http://schemas.openxmlformats.org/officeDocument/2006/relationships/hyperlink" Target="http://upload.wikimedia.org/wikipedia/commons/1/1a/Plze%C5%88_radnice.JPG" TargetMode="External"/><Relationship Id="rId15" Type="http://schemas.openxmlformats.org/officeDocument/2006/relationships/hyperlink" Target="http://upload.wikimedia.org/wikipedia/commons/c/ce/Klatovy.JPG" TargetMode="External"/><Relationship Id="rId10" Type="http://schemas.openxmlformats.org/officeDocument/2006/relationships/hyperlink" Target="http://upload.wikimedia.org/wikipedia/commons/e/ed/Doma%C5%BElice_(CZE)_-_central_square.jpg" TargetMode="External"/><Relationship Id="rId19" Type="http://schemas.openxmlformats.org/officeDocument/2006/relationships/hyperlink" Target="http://upload.wikimedia.org/wikipedia/commons/9/9a/Motiva%C4%8Dn%C3%AD-foto-%C4%8Certovo-jezero.jpg" TargetMode="External"/><Relationship Id="rId4" Type="http://schemas.openxmlformats.org/officeDocument/2006/relationships/hyperlink" Target="http://www.office.microsoft.com/" TargetMode="External"/><Relationship Id="rId9" Type="http://schemas.openxmlformats.org/officeDocument/2006/relationships/hyperlink" Target="http://medialib.netface.cz/.mmladez.cz/w/w/w/soubory/obrazky/mesta/tachov.jpg" TargetMode="External"/><Relationship Id="rId14" Type="http://schemas.openxmlformats.org/officeDocument/2006/relationships/hyperlink" Target="http://img.cas.sk/img/12/title/513271-img-klincek-karafiat-hrebicek-crop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2/%C5%A0%C5%A5%C3%A1hlavy_zamek_Kozel_1.jpg" TargetMode="External"/><Relationship Id="rId13" Type="http://schemas.openxmlformats.org/officeDocument/2006/relationships/hyperlink" Target="http://upload.wikimedia.org/wikipedia/commons/9/9f/Prof._Josef_Skupa.jpg" TargetMode="External"/><Relationship Id="rId3" Type="http://schemas.openxmlformats.org/officeDocument/2006/relationships/hyperlink" Target="http://turista.tachov-mesto.cz/svetce/csv1.jpg" TargetMode="External"/><Relationship Id="rId7" Type="http://schemas.openxmlformats.org/officeDocument/2006/relationships/hyperlink" Target="http://upload.wikimedia.org/wikipedia/commons/f/f0/Horsovsky_Tyn_zamek.jpg" TargetMode="External"/><Relationship Id="rId12" Type="http://schemas.openxmlformats.org/officeDocument/2006/relationships/hyperlink" Target="http://upload.wikimedia.org/wikipedia/commons/2/26/Spejbl_a_Hurvinek.png" TargetMode="External"/><Relationship Id="rId2" Type="http://schemas.openxmlformats.org/officeDocument/2006/relationships/hyperlink" Target="http://upload.wikimedia.org/wikipedia/commons/thumb/0/0a/Tachov_bitva.JPG/280px-Tachov_bitv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a/ae/Burg_Primda_Gesamtansicht.jpg" TargetMode="External"/><Relationship Id="rId11" Type="http://schemas.openxmlformats.org/officeDocument/2006/relationships/hyperlink" Target="http://upload.wikimedia.org/wikipedia/commons/thumb/6/65/Prusikuv_pramen_v_Konstantinovych_Laznich.jpg/254px-Prusikuv_pramen_v_Konstantinovych_Laznich.jpg" TargetMode="External"/><Relationship Id="rId5" Type="http://schemas.openxmlformats.org/officeDocument/2006/relationships/hyperlink" Target="http://upload.wikimedia.org/wikipedia/commons/9/96/Castle_Rab%C3%AD_from_main_courtyard_(4).JPG" TargetMode="External"/><Relationship Id="rId15" Type="http://schemas.openxmlformats.org/officeDocument/2006/relationships/hyperlink" Target="http://upload.wikimedia.org/wikipedia/commons/9/98/Edvard_Bene%C5%A1.jpg" TargetMode="External"/><Relationship Id="rId10" Type="http://schemas.openxmlformats.org/officeDocument/2006/relationships/hyperlink" Target="http://toulavakamera.ceskatelevize.cz/article.asp?id=4164" TargetMode="External"/><Relationship Id="rId4" Type="http://schemas.openxmlformats.org/officeDocument/2006/relationships/hyperlink" Target="http://www.sec-lighting.eu/images/product/product_o_241_4183_tracklux-aplik2.jpg" TargetMode="External"/><Relationship Id="rId9" Type="http://schemas.openxmlformats.org/officeDocument/2006/relationships/hyperlink" Target="http://upload.wikimedia.org/wikipedia/commons/a/a8/Manetin_zamek.JPG" TargetMode="External"/><Relationship Id="rId14" Type="http://schemas.openxmlformats.org/officeDocument/2006/relationships/hyperlink" Target="http://upload.wikimedia.org/wikipedia/commons/thumb/8/88/Krizik.jpg/225px-Krizi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34605011"/>
              </p:ext>
            </p:extLst>
          </p:nvPr>
        </p:nvGraphicFramePr>
        <p:xfrm>
          <a:off x="1345565" y="764704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4221088"/>
            <a:ext cx="6440760" cy="14177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623887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154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Anotace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Prezentace je určena žákům 4. nebo 5. ročníku.</a:t>
            </a:r>
          </a:p>
          <a:p>
            <a:r>
              <a:rPr lang="cs-CZ" sz="2400" dirty="0" smtClean="0"/>
              <a:t>Slouží k získání nových poznatků</a:t>
            </a:r>
            <a:r>
              <a:rPr lang="cs-CZ" sz="2400" dirty="0"/>
              <a:t> </a:t>
            </a:r>
            <a:r>
              <a:rPr lang="cs-CZ" sz="2400" dirty="0" smtClean="0"/>
              <a:t>téma Místo, kde žijeme – Plzeňský kraj.</a:t>
            </a:r>
          </a:p>
          <a:p>
            <a:r>
              <a:rPr lang="cs-CZ" sz="2400" dirty="0" smtClean="0"/>
              <a:t>Žáci současně pracují s příruční vlastivědnou mapou.</a:t>
            </a:r>
          </a:p>
          <a:p>
            <a:r>
              <a:rPr lang="cs-CZ" sz="2400" dirty="0" smtClean="0"/>
              <a:t>Klíčová slova: Plzeňský kraj – krajské město, pamětihodnosti, přírodní zajímavosti, významné osobnosti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05787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Plzeňský kraj</a:t>
            </a:r>
            <a:endParaRPr lang="cs-CZ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pdokoupilova\Desktop\PLZESK~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19352"/>
            <a:ext cx="2219151" cy="2627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dokoupilova\Desktop\DOMALI~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7" y="1892743"/>
            <a:ext cx="1872208" cy="140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dokoupilova\Desktop\tacho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828" y="1772816"/>
            <a:ext cx="2016224" cy="134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dokoupilova\Desktop\P82383~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2940" y="3437893"/>
            <a:ext cx="201622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dokoupilova\Desktop\hrad-sviho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47912"/>
            <a:ext cx="225216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dokoupilova\Desktop\PANORA~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73530"/>
            <a:ext cx="5198534" cy="136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551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Poloha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5988" y="1316977"/>
            <a:ext cx="8435280" cy="485740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Leží na jihozápadě České republiky.</a:t>
            </a:r>
          </a:p>
          <a:p>
            <a:r>
              <a:rPr lang="cs-CZ" sz="2400" dirty="0" smtClean="0">
                <a:solidFill>
                  <a:srgbClr val="00B050"/>
                </a:solidFill>
              </a:rPr>
              <a:t>3. největší – nejmenší kraj v ČR</a:t>
            </a: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Jaké je krajské město tohoto kraje?  Plzeň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S jakými kraji Plzeňský kraj sousedí?</a:t>
            </a:r>
          </a:p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 jakým sousedí státem?  Německem</a:t>
            </a:r>
          </a:p>
        </p:txBody>
      </p:sp>
      <p:pic>
        <p:nvPicPr>
          <p:cNvPr id="1027" name="Picture 3" descr="C:\Users\pdokoupilova\Desktop\CR-mapa-kraj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17032"/>
            <a:ext cx="3826396" cy="241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dokoupilova\Desktop\mapa_cr_prodejn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2101" y="253186"/>
            <a:ext cx="3019167" cy="193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12834" y="1410811"/>
            <a:ext cx="1368152" cy="3141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029794" y="1724993"/>
            <a:ext cx="115212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60032" y="2193103"/>
            <a:ext cx="93610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5132555" y="1316978"/>
            <a:ext cx="807598" cy="125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3635895" y="3068960"/>
            <a:ext cx="1836205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554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Krajské město </a:t>
            </a:r>
            <a:r>
              <a:rPr lang="cs-CZ" dirty="0" smtClean="0"/>
              <a:t>Plzeň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411" y="1268760"/>
            <a:ext cx="9095589" cy="55892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Žije zde 168 000 obyvatel – 68 000 obyvatel</a:t>
            </a:r>
          </a:p>
          <a:p>
            <a:r>
              <a:rPr lang="cs-CZ" sz="2400" dirty="0" smtClean="0"/>
              <a:t>Leží na soutoku 4 řek – Mže, Radbuzy, Úhlavy , Úslavy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Plzeňský  Prazdroj -  světoznámá výroba piva </a:t>
            </a:r>
          </a:p>
          <a:p>
            <a:endParaRPr lang="cs-CZ" sz="2400" dirty="0" smtClean="0"/>
          </a:p>
          <a:p>
            <a:r>
              <a:rPr lang="cs-CZ" sz="2400" dirty="0" smtClean="0"/>
              <a:t>Škoda Holding – lodní šrouby, el. lokomotivy, turbíny, ..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pdokoupilova\Desktop\obrazek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4041767"/>
            <a:ext cx="1575225" cy="118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dokoupilova\Desktop\product_o_241_4183_tracklux-aplik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19" y="5431495"/>
            <a:ext cx="1568779" cy="123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dokoupilova\Desktop\reky-plzens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05532"/>
            <a:ext cx="2016224" cy="252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2843808" y="2616461"/>
            <a:ext cx="914400" cy="102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555776" y="3002436"/>
            <a:ext cx="1584176" cy="2405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651377" y="3501008"/>
            <a:ext cx="1632591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267744" y="3645024"/>
            <a:ext cx="2340260" cy="5772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4572000" y="2780928"/>
            <a:ext cx="18722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ál 28"/>
          <p:cNvSpPr/>
          <p:nvPr/>
        </p:nvSpPr>
        <p:spPr>
          <a:xfrm>
            <a:off x="1331640" y="2305449"/>
            <a:ext cx="1598476" cy="311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Mže</a:t>
            </a:r>
            <a:endParaRPr lang="cs-CZ" dirty="0"/>
          </a:p>
        </p:txBody>
      </p:sp>
      <p:sp>
        <p:nvSpPr>
          <p:cNvPr id="33" name="Ovál 32"/>
          <p:cNvSpPr/>
          <p:nvPr/>
        </p:nvSpPr>
        <p:spPr>
          <a:xfrm>
            <a:off x="778853" y="2761899"/>
            <a:ext cx="1872524" cy="48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Radbuza</a:t>
            </a:r>
            <a:endParaRPr lang="cs-CZ" dirty="0"/>
          </a:p>
        </p:txBody>
      </p:sp>
      <p:sp>
        <p:nvSpPr>
          <p:cNvPr id="35" name="Ovál 34"/>
          <p:cNvSpPr/>
          <p:nvPr/>
        </p:nvSpPr>
        <p:spPr>
          <a:xfrm>
            <a:off x="378403" y="3231401"/>
            <a:ext cx="2177373" cy="5246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Úhlava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48411" y="3981636"/>
            <a:ext cx="2329773" cy="510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Úslava</a:t>
            </a:r>
            <a:endParaRPr lang="cs-CZ" dirty="0"/>
          </a:p>
        </p:txBody>
      </p:sp>
      <p:sp>
        <p:nvSpPr>
          <p:cNvPr id="37" name="Ovál 36"/>
          <p:cNvSpPr/>
          <p:nvPr/>
        </p:nvSpPr>
        <p:spPr>
          <a:xfrm>
            <a:off x="6561888" y="2305449"/>
            <a:ext cx="1754527" cy="8668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Berounka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3916135" y="1124744"/>
            <a:ext cx="2354560" cy="637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2930116" y="4770932"/>
            <a:ext cx="3146902" cy="4522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2555776" y="5733256"/>
            <a:ext cx="475252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 flipV="1">
            <a:off x="3301008" y="1761964"/>
            <a:ext cx="3786796" cy="343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455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6207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400" b="1" dirty="0" smtClean="0"/>
              <a:t>PLZEŇ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363272" cy="5289451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Historické </a:t>
            </a:r>
            <a:r>
              <a:rPr lang="cs-CZ" sz="2400" dirty="0"/>
              <a:t>jádro města vyhlášeno </a:t>
            </a:r>
            <a:r>
              <a:rPr lang="cs-CZ" sz="2400" b="1" dirty="0"/>
              <a:t>městskou </a:t>
            </a:r>
            <a:r>
              <a:rPr lang="cs-CZ" sz="2400" b="1" dirty="0" smtClean="0"/>
              <a:t>památkovou rezervací </a:t>
            </a:r>
            <a:r>
              <a:rPr lang="cs-CZ" sz="2400" dirty="0" smtClean="0"/>
              <a:t>– radnice , chrám sv. Bartoloměje</a:t>
            </a:r>
            <a:endParaRPr lang="cs-CZ" dirty="0"/>
          </a:p>
        </p:txBody>
      </p:sp>
      <p:pic>
        <p:nvPicPr>
          <p:cNvPr id="2050" name="Picture 2" descr="C:\Users\pdokoupilova\Desktop\P82383~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8278" y="3140968"/>
            <a:ext cx="4464496" cy="334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dokoupilova\Desktop\radni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2149"/>
            <a:ext cx="3960440" cy="297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028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7972" y="260648"/>
            <a:ext cx="82296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Plzeň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Pivovarské muzeum</a:t>
            </a:r>
          </a:p>
          <a:p>
            <a:r>
              <a:rPr lang="cs-CZ" b="1" dirty="0"/>
              <a:t>Divadlo J. K. </a:t>
            </a:r>
            <a:r>
              <a:rPr lang="cs-CZ" b="1" dirty="0" smtClean="0"/>
              <a:t>Tyla</a:t>
            </a:r>
          </a:p>
          <a:p>
            <a:endParaRPr lang="cs-CZ" b="1" dirty="0" smtClean="0"/>
          </a:p>
          <a:p>
            <a:r>
              <a:rPr lang="cs-CZ" b="1" dirty="0" smtClean="0"/>
              <a:t>3. největší Synagoga na světě</a:t>
            </a:r>
            <a:endParaRPr lang="cs-CZ" b="1" dirty="0"/>
          </a:p>
          <a:p>
            <a:endParaRPr lang="cs-CZ" dirty="0" smtClean="0"/>
          </a:p>
          <a:p>
            <a:r>
              <a:rPr lang="cs-CZ" dirty="0" smtClean="0"/>
              <a:t>univerzity</a:t>
            </a:r>
            <a:endParaRPr lang="cs-CZ" dirty="0"/>
          </a:p>
          <a:p>
            <a:r>
              <a:rPr lang="cs-CZ" dirty="0"/>
              <a:t>Zoo a botanická </a:t>
            </a:r>
            <a:r>
              <a:rPr lang="cs-CZ" dirty="0" smtClean="0"/>
              <a:t>zahrada</a:t>
            </a:r>
            <a:endParaRPr lang="cs-CZ" dirty="0"/>
          </a:p>
        </p:txBody>
      </p:sp>
      <p:pic>
        <p:nvPicPr>
          <p:cNvPr id="3074" name="Picture 2" descr="C:\Users\pdokoupilova\Desktop\Opera_Plzen_1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975858" y="1844824"/>
            <a:ext cx="2455654" cy="184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dokoupilova\Desktop\Great_Synagogue_Plzen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8798" y="4077072"/>
            <a:ext cx="2162173" cy="24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545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omažlice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301608" cy="5040560"/>
          </a:xfrm>
        </p:spPr>
        <p:txBody>
          <a:bodyPr>
            <a:normAutofit/>
          </a:bodyPr>
          <a:lstStyle/>
          <a:p>
            <a:r>
              <a:rPr lang="cs-CZ" b="1" dirty="0" smtClean="0"/>
              <a:t>Městská památková rezervace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domy s podloubím, věž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Středisko </a:t>
            </a:r>
            <a:r>
              <a:rPr lang="cs-CZ" b="1" dirty="0" smtClean="0"/>
              <a:t>národopisné oblasti Chodska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Chodové – strážci hranic</a:t>
            </a:r>
          </a:p>
          <a:p>
            <a:pPr marL="0" indent="0">
              <a:buNone/>
            </a:pPr>
            <a:r>
              <a:rPr lang="cs-CZ" dirty="0" smtClean="0"/>
              <a:t>			   J. S. Kozina – vzpoura Chodů 					       proti vrchnosti</a:t>
            </a:r>
            <a:endParaRPr lang="cs-CZ" dirty="0"/>
          </a:p>
        </p:txBody>
      </p:sp>
      <p:pic>
        <p:nvPicPr>
          <p:cNvPr id="4098" name="Picture 2" descr="C:\Users\pdokoupilova\Desktop\DOMALI~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87017"/>
            <a:ext cx="2353763" cy="176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dokoupilova\Desktop\kozi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53136"/>
            <a:ext cx="1584176" cy="195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953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Klatovy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r. 1813 pěstování karafiátů</a:t>
            </a:r>
          </a:p>
          <a:p>
            <a:r>
              <a:rPr lang="cs-CZ" dirty="0" smtClean="0"/>
              <a:t>Barokní lékárna U Bílého jednorožce</a:t>
            </a:r>
          </a:p>
          <a:p>
            <a:r>
              <a:rPr lang="cs-CZ" dirty="0" smtClean="0"/>
              <a:t>Černá věž</a:t>
            </a:r>
          </a:p>
          <a:p>
            <a:r>
              <a:rPr lang="cs-CZ" dirty="0" smtClean="0"/>
              <a:t>katakomby</a:t>
            </a:r>
            <a:endParaRPr lang="cs-CZ" dirty="0"/>
          </a:p>
        </p:txBody>
      </p:sp>
      <p:pic>
        <p:nvPicPr>
          <p:cNvPr id="5122" name="Picture 2" descr="C:\Users\pdokoupilova\Desktop\513271-img-klincek-karafiat-hrebicek-cro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08720"/>
            <a:ext cx="1968500" cy="11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dokoupilova\Desktop\lekar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4370" y="2915427"/>
            <a:ext cx="497566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dokoupilova\Desktop\Klatov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2" y="4041068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 flipV="1">
            <a:off x="4427984" y="1628800"/>
            <a:ext cx="1778496" cy="4356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11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Sušice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1605" y="1831132"/>
            <a:ext cx="7992888" cy="4464496"/>
          </a:xfrm>
        </p:spPr>
        <p:txBody>
          <a:bodyPr/>
          <a:lstStyle/>
          <a:p>
            <a:r>
              <a:rPr lang="cs-CZ" dirty="0" err="1" smtClean="0"/>
              <a:t>Solo</a:t>
            </a:r>
            <a:r>
              <a:rPr lang="cs-CZ" dirty="0" smtClean="0"/>
              <a:t> Sušice – výroba sirek od roku 1839</a:t>
            </a:r>
          </a:p>
          <a:p>
            <a:endParaRPr lang="cs-CZ" dirty="0"/>
          </a:p>
        </p:txBody>
      </p:sp>
      <p:pic>
        <p:nvPicPr>
          <p:cNvPr id="6146" name="Picture 2" descr="C:\Users\pdokoupilova\Desktop\obrazek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99359"/>
            <a:ext cx="2803277" cy="210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131840" y="1988840"/>
            <a:ext cx="46805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712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Tachov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Dominanta města – </a:t>
            </a:r>
            <a:r>
              <a:rPr lang="cs-CZ" sz="2400" b="1" dirty="0" smtClean="0"/>
              <a:t>kostel Nanebevzetí Panny Marie</a:t>
            </a:r>
          </a:p>
          <a:p>
            <a:endParaRPr lang="cs-CZ" sz="2400" dirty="0" smtClean="0"/>
          </a:p>
          <a:p>
            <a:r>
              <a:rPr lang="cs-CZ" sz="2400" b="1" dirty="0" smtClean="0"/>
              <a:t>Památník Vysoká </a:t>
            </a:r>
            <a:r>
              <a:rPr lang="cs-CZ" sz="2400" dirty="0" smtClean="0"/>
              <a:t>– husitská bitva – rok 1427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Největší </a:t>
            </a:r>
            <a:r>
              <a:rPr lang="cs-CZ" sz="2400" b="1" dirty="0" smtClean="0"/>
              <a:t>jízdárna</a:t>
            </a:r>
            <a:r>
              <a:rPr lang="cs-CZ" sz="2400" dirty="0" smtClean="0"/>
              <a:t> v ČR – Světce u Tachova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203848" y="1631810"/>
            <a:ext cx="4320480" cy="42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flipH="1">
            <a:off x="844024" y="2560998"/>
            <a:ext cx="2448271" cy="435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13784" y="2533435"/>
            <a:ext cx="127444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995936" y="2987172"/>
            <a:ext cx="273630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Users\pdokoupilova\Desktop\280px-Tachov_bitv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2343" y="3928290"/>
            <a:ext cx="1872208" cy="249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dokoupilova\Desktop\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654" y="3547828"/>
            <a:ext cx="2042666" cy="306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pdokoupilova\Desktop\csv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13238"/>
            <a:ext cx="2987675" cy="17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840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Hrady a zámky</a:t>
            </a:r>
            <a:endParaRPr lang="cs-CZ" dirty="0"/>
          </a:p>
        </p:txBody>
      </p:sp>
      <p:pic>
        <p:nvPicPr>
          <p:cNvPr id="8194" name="Picture 2" descr="C:\Users\pdokoupilova\Desktop\hrad-sviho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6670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dokoupilova\Desktop\img_resiz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72816"/>
            <a:ext cx="2885721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pdokoupilova\Desktop\CASTLE~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943" y="4005064"/>
            <a:ext cx="2824998" cy="188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pdokoupilova\Desktop\Burg_Primda_Gesamtansich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1487"/>
            <a:ext cx="4020452" cy="268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2343572" y="2827783"/>
            <a:ext cx="1436340" cy="8837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odní hrad Švihov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753944" y="2827784"/>
            <a:ext cx="1706488" cy="6155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ámek </a:t>
            </a:r>
            <a:r>
              <a:rPr lang="cs-CZ" dirty="0" smtClean="0"/>
              <a:t>                     v </a:t>
            </a:r>
            <a:r>
              <a:rPr lang="cs-CZ" dirty="0" smtClean="0"/>
              <a:t>Tachově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94064" y="5661248"/>
            <a:ext cx="1526377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zřícenina hradu Rabí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236296" y="5661248"/>
            <a:ext cx="158417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řícenina hradu Přimda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365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Hrady a zámky</a:t>
            </a:r>
            <a:endParaRPr lang="cs-CZ" dirty="0"/>
          </a:p>
        </p:txBody>
      </p:sp>
      <p:pic>
        <p:nvPicPr>
          <p:cNvPr id="9218" name="Picture 2" descr="C:\Users\pdokoupilova\Desktop\Horsovsky_Tyn_zame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2630421" cy="19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8804" y="1631950"/>
            <a:ext cx="3570895" cy="2013074"/>
          </a:xfrm>
          <a:prstGeom prst="rect">
            <a:avLst/>
          </a:prstGeom>
        </p:spPr>
      </p:pic>
      <p:pic>
        <p:nvPicPr>
          <p:cNvPr id="9219" name="Picture 3" descr="C:\Users\pdokoupilova\Desktop\Manetin_zame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6898" y="4221088"/>
            <a:ext cx="2819467" cy="21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 5"/>
          <p:cNvSpPr/>
          <p:nvPr/>
        </p:nvSpPr>
        <p:spPr>
          <a:xfrm>
            <a:off x="323528" y="3645024"/>
            <a:ext cx="237626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rad a zámek Horšovský Týn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6829400" y="3501008"/>
            <a:ext cx="1609328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zámek Kozel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974251" y="5517232"/>
            <a:ext cx="1659813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ámek Manětín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235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Konstantinovy Lázně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Jediné lázně v Plzeňském kraji</a:t>
            </a:r>
          </a:p>
          <a:p>
            <a:r>
              <a:rPr lang="cs-CZ" dirty="0" smtClean="0"/>
              <a:t>Léčba pohybového ústrojí a onemocnění srdce</a:t>
            </a:r>
          </a:p>
          <a:p>
            <a:r>
              <a:rPr lang="cs-CZ" dirty="0" smtClean="0"/>
              <a:t>Prusíkův pramen</a:t>
            </a:r>
            <a:endParaRPr lang="cs-CZ" dirty="0"/>
          </a:p>
        </p:txBody>
      </p:sp>
      <p:pic>
        <p:nvPicPr>
          <p:cNvPr id="11266" name="Picture 2" descr="C:\Users\pdokoupilova\Desktop\254px-Prusikuv_pramen_v_Konstantinovych_Lazni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88657"/>
            <a:ext cx="4644705" cy="3492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8493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Významné osobnosti</a:t>
            </a:r>
            <a:endParaRPr lang="cs-CZ" dirty="0"/>
          </a:p>
        </p:txBody>
      </p:sp>
      <p:pic>
        <p:nvPicPr>
          <p:cNvPr id="12290" name="Picture 2" descr="C:\Users\pdokoupilova\Desktop\Prof__Josef_Skup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81319"/>
            <a:ext cx="1565752" cy="208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55068" y="3998926"/>
            <a:ext cx="1994520" cy="565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Josef Skupa</a:t>
            </a:r>
            <a:endParaRPr lang="cs-CZ" dirty="0"/>
          </a:p>
        </p:txBody>
      </p:sp>
      <p:pic>
        <p:nvPicPr>
          <p:cNvPr id="12291" name="Picture 3" descr="C:\Users\pdokoupilova\Desktop\EDVARD~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43120"/>
            <a:ext cx="1720602" cy="219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pdokoupilova\Desktop\225px-Krizi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1328" y="1633959"/>
            <a:ext cx="1656184" cy="22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505994" y="3998926"/>
            <a:ext cx="1994520" cy="565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Edvard Beneš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012160" y="3998926"/>
            <a:ext cx="1994520" cy="565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František Křižík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88096" y="4794076"/>
            <a:ext cx="235456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Plzni založil loutkové divadlo  Spejbla a Hurvínka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3131840" y="4797152"/>
            <a:ext cx="2664296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Druhý Československý prezident narozen v Kožlanech  severně od Plzně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6026460" y="4936082"/>
            <a:ext cx="2649996" cy="15172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Narozen v Plánici u Klatov, vynálezce, oblouková lampa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757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6" grpId="0" animBg="1"/>
      <p:bldP spid="7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Přírodní 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r>
              <a:rPr lang="cs-CZ" b="1" dirty="0" smtClean="0"/>
              <a:t>Černé a Čertovo jezero </a:t>
            </a:r>
            <a:r>
              <a:rPr lang="cs-CZ" dirty="0" smtClean="0"/>
              <a:t>na Šumavě – jezera ledovcového původu </a:t>
            </a:r>
          </a:p>
          <a:p>
            <a:r>
              <a:rPr lang="cs-CZ" b="1" dirty="0" smtClean="0"/>
              <a:t>NP Šumava</a:t>
            </a:r>
          </a:p>
          <a:p>
            <a:r>
              <a:rPr lang="cs-CZ" b="1" dirty="0" smtClean="0"/>
              <a:t>CHKO Český les, Šumava</a:t>
            </a:r>
          </a:p>
          <a:p>
            <a:r>
              <a:rPr lang="cs-CZ" dirty="0" smtClean="0">
                <a:hlinkClick r:id="rId2"/>
              </a:rPr>
              <a:t>Toulavá kamera</a:t>
            </a:r>
            <a:endParaRPr lang="cs-CZ" dirty="0"/>
          </a:p>
        </p:txBody>
      </p:sp>
      <p:pic>
        <p:nvPicPr>
          <p:cNvPr id="10242" name="Picture 2" descr="C:\Users\pdokoupilova\Desktop\MOTIVA~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76873"/>
            <a:ext cx="2016224" cy="150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pdokoupilova\Desktop\PANORA~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3546" y="5013176"/>
            <a:ext cx="5292004" cy="139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517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/>
              <a:t>C</a:t>
            </a:r>
            <a:r>
              <a:rPr lang="cs-CZ" sz="2800" dirty="0" smtClean="0"/>
              <a:t>itace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19256" cy="5688632"/>
          </a:xfrm>
        </p:spPr>
        <p:txBody>
          <a:bodyPr>
            <a:noAutofit/>
          </a:bodyPr>
          <a:lstStyle/>
          <a:p>
            <a:r>
              <a:rPr lang="cs-CZ" sz="1200" u="sng" dirty="0">
                <a:hlinkClick r:id="rId3"/>
              </a:rPr>
              <a:t>http://www.kompas.estranky.cz/img/picture/2556/CR-mapa-kraju.jpg</a:t>
            </a:r>
            <a:r>
              <a:rPr lang="cs-CZ" sz="1200" dirty="0"/>
              <a:t>   </a:t>
            </a:r>
          </a:p>
          <a:p>
            <a:r>
              <a:rPr lang="cs-CZ" sz="1200" dirty="0" smtClean="0"/>
              <a:t>Prof. PhDr. P. Chalupa, CSc., Mgr. V. Štiková, učebnice VLASTIVĚDA 5, Česká republika jako součást Evropy, Nová škola 2007</a:t>
            </a:r>
          </a:p>
          <a:p>
            <a:pPr lvl="0"/>
            <a:r>
              <a:rPr lang="cs-CZ" sz="1200" b="1" u="sng" dirty="0" smtClean="0">
                <a:hlinkClick r:id="rId4"/>
              </a:rPr>
              <a:t>www.office.microsoft.com</a:t>
            </a:r>
            <a:endParaRPr lang="cs-CZ" sz="1200" b="1" u="sng" dirty="0" smtClean="0"/>
          </a:p>
          <a:p>
            <a:r>
              <a:rPr lang="cs-CZ" sz="1200" u="sng" dirty="0">
                <a:hlinkClick r:id="rId5"/>
              </a:rPr>
              <a:t>http://upload.wikimedia.org/wikipedia/commons/1/1a/Plze%C5%88_radnice.JPG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6"/>
              </a:rPr>
              <a:t>http://upload.wikimedia.org/wikipedia/commons/a/a2/Opera_Plzen_176.JPG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7"/>
              </a:rPr>
              <a:t>http://upload.wikimedia.org/wikipedia/commons/0/0b/P8238365_Kostel_sv._Bartolom%C4%9Bje.jpg</a:t>
            </a:r>
            <a:endParaRPr lang="cs-CZ" sz="1200" dirty="0"/>
          </a:p>
          <a:p>
            <a:r>
              <a:rPr lang="cs-CZ" sz="1200" u="sng" dirty="0">
                <a:hlinkClick r:id="rId8"/>
              </a:rPr>
              <a:t>http://files.zemepisar.webnode.sk/system_preview_detail_200000061-be89cbf83a-public/Plze%C5%88sk%C3%BD%20kraj.jpg</a:t>
            </a:r>
            <a:endParaRPr lang="cs-CZ" sz="1200" dirty="0"/>
          </a:p>
          <a:p>
            <a:r>
              <a:rPr lang="cs-CZ" sz="1200" u="sng" dirty="0">
                <a:hlinkClick r:id="rId9"/>
              </a:rPr>
              <a:t>http://medialib.netface.cz/.mmladez.cz/w/w/w/soubory/obrazky/mesta/tachov.jpg</a:t>
            </a:r>
            <a:endParaRPr lang="cs-CZ" sz="1200" dirty="0"/>
          </a:p>
          <a:p>
            <a:r>
              <a:rPr lang="cs-CZ" sz="1200" u="sng" dirty="0">
                <a:hlinkClick r:id="rId10"/>
              </a:rPr>
              <a:t>http://upload.wikimedia.org/wikipedia/commons/e/ed/Doma%C5%BElice_(CZE)_-_central_square.jpg</a:t>
            </a:r>
            <a:endParaRPr lang="cs-CZ" sz="1200" dirty="0"/>
          </a:p>
          <a:p>
            <a:r>
              <a:rPr lang="cs-CZ" sz="1200" u="sng" dirty="0">
                <a:hlinkClick r:id="rId11"/>
              </a:rPr>
              <a:t>http://upload.wikimedia.org/wikipedia/commons/3/3c/Great_Synagogue_Plzen_CZ.jpg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12"/>
              </a:rPr>
              <a:t>http://www.vojak.estranky.cz/img/picture/439/kozina.jpg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13"/>
              </a:rPr>
              <a:t>http://www.klatovynet.cz/muzeumkt/foto/lekarna.jpg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14"/>
              </a:rPr>
              <a:t>http://img.cas.sk/img/12/title/513271-img-klincek-karafiat-hrebicek-crop.jpg</a:t>
            </a:r>
            <a:endParaRPr lang="cs-CZ" sz="1200" dirty="0"/>
          </a:p>
          <a:p>
            <a:r>
              <a:rPr lang="cs-CZ" sz="1200" u="sng" dirty="0">
                <a:hlinkClick r:id="rId15"/>
              </a:rPr>
              <a:t>http://upload.wikimedia.org/wikipedia/commons/c/ce/Klatovy.JPG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16"/>
              </a:rPr>
              <a:t>http://www.hauner.cz/GC2JD9H/reky-plzenska.png</a:t>
            </a:r>
            <a:r>
              <a:rPr lang="cs-CZ" sz="1200" dirty="0"/>
              <a:t>  </a:t>
            </a:r>
          </a:p>
          <a:p>
            <a:r>
              <a:rPr lang="cs-CZ" sz="1200" u="sng" dirty="0">
                <a:hlinkClick r:id="rId17"/>
              </a:rPr>
              <a:t>http://www.hrady-zamky.cz/hrad-svihov/hrad-svihov.jpg</a:t>
            </a:r>
            <a:endParaRPr lang="cs-CZ" sz="1200" dirty="0"/>
          </a:p>
          <a:p>
            <a:r>
              <a:rPr lang="cs-CZ" sz="1200" u="sng" dirty="0">
                <a:hlinkClick r:id="rId3"/>
              </a:rPr>
              <a:t>http://www.kompas.estranky.cz/img/picture/2556/CR-mapa-kraju.jpg</a:t>
            </a:r>
            <a:r>
              <a:rPr lang="cs-CZ" sz="1200" dirty="0"/>
              <a:t>   </a:t>
            </a:r>
          </a:p>
          <a:p>
            <a:r>
              <a:rPr lang="cs-CZ" sz="1200" u="sng" dirty="0">
                <a:hlinkClick r:id="rId18"/>
              </a:rPr>
              <a:t>http://upload.wikimedia.org/wikipedia/commons/6/69/Panoramatick%C3%BD_z%C3%A1b%C4%9Br_%C4%8Cern%C3%A9ho_jezera.jpg</a:t>
            </a:r>
            <a:r>
              <a:rPr lang="cs-CZ" sz="1200" dirty="0"/>
              <a:t>  </a:t>
            </a:r>
          </a:p>
          <a:p>
            <a:r>
              <a:rPr lang="cs-CZ" sz="1200" u="sng" dirty="0">
                <a:hlinkClick r:id="rId19"/>
              </a:rPr>
              <a:t>http://upload.wikimedia.org/wikipedia/commons/9/9a/Motiva%C4%8Dn%C3%AD-foto-%C4%8Certovo-jezero.jpg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20"/>
              </a:rPr>
              <a:t>http://www.sec-lighting.eu/images/product/product_o_241_4183_tracklux-aplik2.jpg</a:t>
            </a:r>
            <a:r>
              <a:rPr lang="cs-CZ" sz="1200" dirty="0"/>
              <a:t> </a:t>
            </a:r>
          </a:p>
          <a:p>
            <a:r>
              <a:rPr lang="cs-CZ" sz="1200" u="sng" dirty="0">
                <a:hlinkClick r:id="rId21"/>
              </a:rPr>
              <a:t>http://opi.sfzp.cz/images/mapa_CZ.jpg</a:t>
            </a:r>
            <a:endParaRPr lang="cs-CZ" sz="1200" dirty="0"/>
          </a:p>
          <a:p>
            <a:endParaRPr lang="cs-CZ" sz="1200" dirty="0"/>
          </a:p>
          <a:p>
            <a:pPr marL="0" indent="0">
              <a:buNone/>
            </a:pPr>
            <a:r>
              <a:rPr lang="cs-CZ" sz="1200" dirty="0"/>
              <a:t> </a:t>
            </a:r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31347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4" cy="5040560"/>
          </a:xfrm>
        </p:spPr>
        <p:txBody>
          <a:bodyPr>
            <a:normAutofit fontScale="40000" lnSpcReduction="20000"/>
          </a:bodyPr>
          <a:lstStyle/>
          <a:p>
            <a:r>
              <a:rPr lang="cs-CZ" dirty="0"/>
              <a:t> </a:t>
            </a:r>
          </a:p>
          <a:p>
            <a:pPr lvl="0"/>
            <a:r>
              <a:rPr lang="cs-CZ" u="sng" dirty="0">
                <a:hlinkClick r:id="rId2"/>
              </a:rPr>
              <a:t>http://upload.wikimedia.org/wikipedia/commons/thumb/0/0a/Tachov_bitva.JPG/280px-Tachov_bitva.JPG</a:t>
            </a:r>
            <a:endParaRPr lang="cs-CZ" dirty="0"/>
          </a:p>
          <a:p>
            <a:pPr lvl="0"/>
            <a:r>
              <a:rPr lang="cs-CZ" u="sng" dirty="0">
                <a:hlinkClick r:id="rId3"/>
              </a:rPr>
              <a:t>http://turista.tachov-mesto.cz/svetce/csv1.jpg</a:t>
            </a:r>
            <a:endParaRPr lang="cs-CZ" dirty="0"/>
          </a:p>
          <a:p>
            <a:pPr lvl="0"/>
            <a:r>
              <a:rPr lang="cs-CZ" dirty="0"/>
              <a:t>http://www.nasceskyles.cz/cile/img/cile/17.jpg</a:t>
            </a:r>
          </a:p>
          <a:p>
            <a:pPr lvl="0"/>
            <a:r>
              <a:rPr lang="cs-CZ" u="sng" dirty="0">
                <a:hlinkClick r:id="rId4"/>
              </a:rPr>
              <a:t>http://www.sec-lighting.eu/images/product/product_o_241_4183_tracklux-aplik2.jpg</a:t>
            </a:r>
            <a:r>
              <a:rPr lang="cs-CZ" dirty="0"/>
              <a:t> </a:t>
            </a:r>
          </a:p>
          <a:p>
            <a:pPr lvl="0"/>
            <a:r>
              <a:rPr lang="cs-CZ" u="sng" dirty="0">
                <a:hlinkClick r:id="rId5"/>
              </a:rPr>
              <a:t>http://upload.wikimedia.org/wikipedia/commons/9/96/Castle_Rab%C3%AD_from_main_courtyard_(4).JPG</a:t>
            </a:r>
            <a:r>
              <a:rPr lang="cs-CZ" dirty="0"/>
              <a:t> </a:t>
            </a:r>
          </a:p>
          <a:p>
            <a:pPr lvl="0"/>
            <a:r>
              <a:rPr lang="cs-CZ" u="sng" dirty="0">
                <a:hlinkClick r:id="rId6"/>
              </a:rPr>
              <a:t>http://upload.wikimedia.org/wikipedia/commons/a/ae/Burg_Primda_Gesamtansicht.jpg</a:t>
            </a:r>
            <a:endParaRPr lang="cs-CZ" dirty="0"/>
          </a:p>
          <a:p>
            <a:pPr lvl="0"/>
            <a:r>
              <a:rPr lang="cs-CZ" u="sng" dirty="0">
                <a:hlinkClick r:id="rId7"/>
              </a:rPr>
              <a:t>http://upload.wikimedia.org/wikipedia/commons/f/f0/Horsovsky_Tyn_zamek.jpg</a:t>
            </a:r>
            <a:endParaRPr lang="cs-CZ" dirty="0"/>
          </a:p>
          <a:p>
            <a:pPr lvl="0"/>
            <a:r>
              <a:rPr lang="cs-CZ" u="sng" dirty="0">
                <a:hlinkClick r:id="rId8"/>
              </a:rPr>
              <a:t>http://upload.wikimedia.org/wikipedia/commons/0/02/%C5%A0%C5%A5%C3%A1hlavy_zamek_Kozel_1.jpg</a:t>
            </a:r>
            <a:endParaRPr lang="cs-CZ" dirty="0"/>
          </a:p>
          <a:p>
            <a:pPr lvl="0"/>
            <a:r>
              <a:rPr lang="cs-CZ" u="sng" dirty="0">
                <a:hlinkClick r:id="rId9"/>
              </a:rPr>
              <a:t>http://upload.wikimedia.org/wikipedia/commons/a/a8/Manetin_zamek.JPG</a:t>
            </a:r>
            <a:endParaRPr lang="cs-CZ" dirty="0"/>
          </a:p>
          <a:p>
            <a:pPr lvl="0"/>
            <a:r>
              <a:rPr lang="cs-CZ" u="sng" dirty="0">
                <a:hlinkClick r:id="rId10"/>
              </a:rPr>
              <a:t>http://toulavakamera.ceskatelevize.cz/article.asp?id=4164</a:t>
            </a:r>
            <a:endParaRPr lang="cs-CZ" dirty="0"/>
          </a:p>
          <a:p>
            <a:pPr lvl="0"/>
            <a:r>
              <a:rPr lang="cs-CZ" u="sng" dirty="0">
                <a:hlinkClick r:id="rId11"/>
              </a:rPr>
              <a:t>http://upload.wikimedia.org/wikipedia/commons/thumb/6/65/Prusikuv_pramen_v_Konstantinovych_Laznich.jpg/254px-Prusikuv_pramen_v_Konstantinovych_Laznich.jpg</a:t>
            </a:r>
            <a:endParaRPr lang="cs-CZ" dirty="0"/>
          </a:p>
          <a:p>
            <a:pPr lvl="0"/>
            <a:r>
              <a:rPr lang="cs-CZ" u="sng" dirty="0">
                <a:hlinkClick r:id="rId12"/>
              </a:rPr>
              <a:t>http://upload.wikimedia.org/wikipedia/commons/2/26/Spejbl_a_Hurvinek.png</a:t>
            </a:r>
            <a:endParaRPr lang="cs-CZ" dirty="0"/>
          </a:p>
          <a:p>
            <a:pPr lvl="0"/>
            <a:r>
              <a:rPr lang="cs-CZ" u="sng" dirty="0">
                <a:hlinkClick r:id="rId13"/>
              </a:rPr>
              <a:t>http://upload.wikimedia.org/wikipedia/commons/9/9f/Prof._Josef_Skupa.jpg</a:t>
            </a:r>
            <a:endParaRPr lang="cs-CZ" dirty="0"/>
          </a:p>
          <a:p>
            <a:pPr lvl="0"/>
            <a:r>
              <a:rPr lang="cs-CZ" u="sng" dirty="0">
                <a:hlinkClick r:id="rId14"/>
              </a:rPr>
              <a:t>http://upload.wikimedia.org/wikipedia/commons/thumb/8/88/Krizik.jpg/225px-Krizik.jpg</a:t>
            </a:r>
            <a:endParaRPr lang="cs-CZ" dirty="0"/>
          </a:p>
          <a:p>
            <a:r>
              <a:rPr lang="cs-CZ" u="sng" dirty="0">
                <a:hlinkClick r:id="rId15"/>
              </a:rPr>
              <a:t>http://</a:t>
            </a:r>
            <a:r>
              <a:rPr lang="cs-CZ" u="sng" dirty="0" smtClean="0">
                <a:hlinkClick r:id="rId15"/>
              </a:rPr>
              <a:t>upload.wikimedia.org/wikipedia/commons/9/98/Edvard_Bene%C5%A1.jpg</a:t>
            </a:r>
            <a:endParaRPr lang="cs-CZ" u="sng" dirty="0" smtClean="0"/>
          </a:p>
          <a:p>
            <a:r>
              <a:rPr lang="cs-CZ" u="sng" dirty="0" smtClean="0"/>
              <a:t>Fotografie </a:t>
            </a:r>
            <a:r>
              <a:rPr lang="cs-CZ" u="sng" dirty="0"/>
              <a:t>na snímku </a:t>
            </a:r>
            <a:r>
              <a:rPr lang="cs-CZ" u="sng" dirty="0" smtClean="0"/>
              <a:t>č.5, č.10 (sirky</a:t>
            </a:r>
            <a:r>
              <a:rPr lang="cs-CZ" u="sng" dirty="0"/>
              <a:t>, pivo) jsou z archivu autorky</a:t>
            </a:r>
          </a:p>
          <a:p>
            <a:endParaRPr lang="cs-CZ" sz="9000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816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14377</TotalTime>
  <Words>475</Words>
  <Application>Microsoft Office PowerPoint</Application>
  <PresentationFormat>Předvádění na obrazovce (4:3)</PresentationFormat>
  <Paragraphs>138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Snímek 1</vt:lpstr>
      <vt:lpstr>Anotace </vt:lpstr>
      <vt:lpstr>Plzeňský kraj</vt:lpstr>
      <vt:lpstr>Poloha</vt:lpstr>
      <vt:lpstr>Krajské město Plzeň</vt:lpstr>
      <vt:lpstr>PLZEŇ</vt:lpstr>
      <vt:lpstr>Plzeň</vt:lpstr>
      <vt:lpstr>Domažlice</vt:lpstr>
      <vt:lpstr>Klatovy</vt:lpstr>
      <vt:lpstr>Sušice</vt:lpstr>
      <vt:lpstr>Tachov</vt:lpstr>
      <vt:lpstr>Hrady a zámky</vt:lpstr>
      <vt:lpstr>Hrady a zámky</vt:lpstr>
      <vt:lpstr>Konstantinovy Lázně</vt:lpstr>
      <vt:lpstr>Významné osobnosti</vt:lpstr>
      <vt:lpstr>Přírodní zajímavosti</vt:lpstr>
      <vt:lpstr>Citace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Dokoupilová Pavla</dc:creator>
  <cp:lastModifiedBy>Dum</cp:lastModifiedBy>
  <cp:revision>113</cp:revision>
  <dcterms:created xsi:type="dcterms:W3CDTF">2013-09-01T17:01:56Z</dcterms:created>
  <dcterms:modified xsi:type="dcterms:W3CDTF">2013-09-23T06:25:56Z</dcterms:modified>
</cp:coreProperties>
</file>