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5" r:id="rId4"/>
    <p:sldId id="258" r:id="rId5"/>
    <p:sldId id="260" r:id="rId6"/>
    <p:sldId id="261" r:id="rId7"/>
    <p:sldId id="266" r:id="rId8"/>
    <p:sldId id="262" r:id="rId9"/>
    <p:sldId id="267" r:id="rId10"/>
    <p:sldId id="263" r:id="rId11"/>
    <p:sldId id="271" r:id="rId12"/>
    <p:sldId id="269" r:id="rId13"/>
    <p:sldId id="270" r:id="rId14"/>
    <p:sldId id="272" r:id="rId15"/>
    <p:sldId id="259" r:id="rId16"/>
    <p:sldId id="26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1" autoAdjust="0"/>
    <p:restoredTop sz="94638" autoAdjust="0"/>
  </p:normalViewPr>
  <p:slideViewPr>
    <p:cSldViewPr>
      <p:cViewPr varScale="1">
        <p:scale>
          <a:sx n="86" d="100"/>
          <a:sy n="86" d="100"/>
        </p:scale>
        <p:origin x="-93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E9A530-7304-412C-8567-DF5F5C4B3AFC}" type="datetimeFigureOut">
              <a:rPr lang="cs-CZ" smtClean="0"/>
              <a:pPr/>
              <a:t>22. 9. 2013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294617A-3921-4CBC-A66E-F50674637C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E9A530-7304-412C-8567-DF5F5C4B3AFC}" type="datetimeFigureOut">
              <a:rPr lang="cs-CZ" smtClean="0"/>
              <a:pPr/>
              <a:t>22. 9. 2013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294617A-3921-4CBC-A66E-F50674637C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E9A530-7304-412C-8567-DF5F5C4B3AFC}" type="datetimeFigureOut">
              <a:rPr lang="cs-CZ" smtClean="0"/>
              <a:pPr/>
              <a:t>22. 9. 2013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4617A-3921-4CBC-A66E-F50674637C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E9A530-7304-412C-8567-DF5F5C4B3AFC}" type="datetimeFigureOut">
              <a:rPr lang="cs-CZ" smtClean="0"/>
              <a:pPr/>
              <a:t>22. 9. 2013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4617A-3921-4CBC-A66E-F50674637C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E9A530-7304-412C-8567-DF5F5C4B3AFC}" type="datetimeFigureOut">
              <a:rPr lang="cs-CZ" smtClean="0"/>
              <a:pPr/>
              <a:t>22. 9. 2013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294617A-3921-4CBC-A66E-F50674637C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E9A530-7304-412C-8567-DF5F5C4B3AFC}" type="datetimeFigureOut">
              <a:rPr lang="cs-CZ" smtClean="0"/>
              <a:pPr/>
              <a:t>22. 9. 2013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4617A-3921-4CBC-A66E-F50674637C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E9A530-7304-412C-8567-DF5F5C4B3AFC}" type="datetimeFigureOut">
              <a:rPr lang="cs-CZ" smtClean="0"/>
              <a:pPr/>
              <a:t>22. 9. 2013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4617A-3921-4CBC-A66E-F50674637C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E9A530-7304-412C-8567-DF5F5C4B3AFC}" type="datetimeFigureOut">
              <a:rPr lang="cs-CZ" smtClean="0"/>
              <a:pPr/>
              <a:t>22. 9. 2013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4617A-3921-4CBC-A66E-F50674637C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E9A530-7304-412C-8567-DF5F5C4B3AFC}" type="datetimeFigureOut">
              <a:rPr lang="cs-CZ" smtClean="0"/>
              <a:pPr/>
              <a:t>22. 9. 2013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4617A-3921-4CBC-A66E-F50674637C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E9A530-7304-412C-8567-DF5F5C4B3AFC}" type="datetimeFigureOut">
              <a:rPr lang="cs-CZ" smtClean="0"/>
              <a:pPr/>
              <a:t>22. 9. 2013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4617A-3921-4CBC-A66E-F50674637C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E9A530-7304-412C-8567-DF5F5C4B3AFC}" type="datetimeFigureOut">
              <a:rPr lang="cs-CZ" smtClean="0"/>
              <a:pPr/>
              <a:t>22. 9. 2013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4617A-3921-4CBC-A66E-F50674637C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0E9A530-7304-412C-8567-DF5F5C4B3AFC}" type="datetimeFigureOut">
              <a:rPr lang="cs-CZ" smtClean="0"/>
              <a:pPr/>
              <a:t>22. 9. 2013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294617A-3921-4CBC-A66E-F50674637C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google.cz/url?sa=i&amp;rct=j&amp;q=&amp;esrc=s&amp;frm=1&amp;source=images&amp;cd=&amp;cad=rja&amp;docid=FWOxkM-3rpjE3M&amp;tbnid=Dn09k_l7y_UAYM:&amp;ved=0CAUQjRw&amp;url=http://www.sklenarstviklapka.cz/zrcadla-na-miru&amp;ei=-hM2UsbMKIXXtQbd_YCoDQ&amp;bvm=bv.52164340,d.ZG4&amp;psig=AFQjCNET1DPk39JTYqlu5rOJL-1HH9dQVg&amp;ust=1379362113408675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google.cz/url?sa=i&amp;rct=j&amp;q=&amp;esrc=s&amp;frm=1&amp;source=images&amp;cd=&amp;cad=rja&amp;docid=e2E82b9sgJN5RM&amp;tbnid=S_Nyxis-zYfejM:&amp;ved=0CAUQjRw&amp;url=http://cs.wikipedia.org/wiki/Zrcadlo&amp;ei=ydg-UvHCKsLXtQa40IHIDw&amp;bvm=bv.52434380,d.Yms&amp;psig=AFQjCNET8ztWBYVLDfji6xkaOot8kfDMoQ&amp;ust=1379936833008433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gif"/><Relationship Id="rId4" Type="http://schemas.openxmlformats.org/officeDocument/2006/relationships/hyperlink" Target="http://www.google.cz/url?sa=i&amp;rct=j&amp;q=&amp;esrc=s&amp;frm=1&amp;source=images&amp;cd=&amp;cad=rja&amp;docid=lfV0iOoacKF6xM&amp;tbnid=bqE4Qc9Q2mNC0M:&amp;ved=0CAUQjRw&amp;url=http://www.vmbal.cz/p/vypoukle-zrcadlo-30-cm&amp;ei=odk-Uri-Io3Usgaam4HgBA&amp;bvm=bv.52434380,d.Yms&amp;psig=AFQjCNFh4U4emaQjw7GvdMK6n1qz8VTOAA&amp;ust=1379936944320641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url?sa=i&amp;rct=j&amp;q=&amp;esrc=s&amp;frm=1&amp;source=images&amp;cd=&amp;cad=rja&amp;docid=Fu3cTcBMbnBlnM&amp;tbnid=Wsdpr7SHFDaS2M:&amp;ved=0CAUQjRw&amp;url=http://www.vestaveneskrine-ostrava.cz/cz/colibri/&amp;ei=jN8-UtmQMcmWtQbTg4CwBA&amp;bvm=bv.52434380,d.Yms&amp;psig=AFQjCNEgsxIo-ToS2tuBJ1JCSiTrLk6lVg&amp;ust=1379938167067693" TargetMode="External"/><Relationship Id="rId3" Type="http://schemas.openxmlformats.org/officeDocument/2006/relationships/image" Target="../media/image8.jpeg"/><Relationship Id="rId7" Type="http://schemas.openxmlformats.org/officeDocument/2006/relationships/image" Target="../media/image10.jpeg"/><Relationship Id="rId2" Type="http://schemas.openxmlformats.org/officeDocument/2006/relationships/hyperlink" Target="http://www.google.cz/url?sa=i&amp;rct=j&amp;q=&amp;esrc=s&amp;frm=1&amp;source=images&amp;cd=&amp;cad=rja&amp;docid=6Wv3eC45n6iugM&amp;tbnid=imndMgHXF9NAXM:&amp;ved=0CAUQjRw&amp;url=http://www.nabytek-forliving.cz/zrcadlo-stribrny-bambus.html&amp;ei=4do-Ut6POo2Tswa64IGoDw&amp;psig=AFQjCNGlTQ7jnYjJdJqBX3_FZV8jaGbPSA&amp;ust=1379937336882073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google.cz/url?sa=i&amp;rct=j&amp;q=&amp;esrc=s&amp;frm=1&amp;source=images&amp;cd=&amp;cad=rja&amp;docid=q6SVPoOHs1gPRM&amp;tbnid=asprdudRIcrGJM:&amp;ved=0CAUQjRw&amp;url=http://www.mojestarosti.cz/poradna/pocity/neutralni/prochazeni-kolem-zrcadla-nebo-vylohy-podivate-se-na-sebe.html&amp;ei=hRQ2UvrsFoiQtQbmlYHwCA&amp;bvm=bv.52164340,d.ZG4&amp;psig=AFQjCNET1DPk39JTYqlu5rOJL-1HH9dQVg&amp;ust=1379362113408675" TargetMode="External"/><Relationship Id="rId5" Type="http://schemas.openxmlformats.org/officeDocument/2006/relationships/image" Target="../media/image9.jpeg"/><Relationship Id="rId4" Type="http://schemas.openxmlformats.org/officeDocument/2006/relationships/hyperlink" Target="http://www.google.cz/url?sa=i&amp;source=images&amp;cd=&amp;cad=rja&amp;docid=cJRtZi0mviWP8M&amp;tbnid=xBSD-5adEkrCOM:&amp;ved=0CAgQjRwwAA&amp;url=http://www.fotografovani.cz/recenze/recenze---profi-technika/srovnavaci-test-50-mm-objektivu-od-canonu-150752cz?send&amp;ei=Cd4-UoWUMoGJtQbfh4CYCw&amp;psig=AFQjCNFpBNuy2rkEvOTIjZ8BB0pLtvL29w&amp;ust=1379938185867231" TargetMode="External"/><Relationship Id="rId9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www.google.cz/url?sa=i&amp;rct=j&amp;q=&amp;esrc=s&amp;frm=1&amp;source=images&amp;cd=&amp;cad=rja&amp;docid=WnbYWBkRLiK0HM&amp;tbnid=3GiiwH1F4zDh3M:&amp;ved=0CAUQjRw&amp;url=http://www.somaro.cz/cs-stranky-zdcadla.html&amp;ei=HxU2Uu3KHMWGswbz4YG4Bw&amp;bvm=bv.52164340,d.ZG4&amp;psig=AFQjCNET1DPk39JTYqlu5rOJL-1HH9dQVg&amp;ust=1379362113408675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eg"/><Relationship Id="rId5" Type="http://schemas.openxmlformats.org/officeDocument/2006/relationships/hyperlink" Target="http://www.google.cz/url?sa=i&amp;rct=j&amp;q=&amp;esrc=s&amp;frm=1&amp;source=images&amp;cd=&amp;cad=rja&amp;docid=swMSRJDALA4ciM&amp;tbnid=5bDhbPYUV0ikgM:&amp;ved=0CAUQjRw&amp;url=http://britax-romer.cz/zbozi/produkt-832/pridavne-zpetne-zrcatko-herbert-richter.html&amp;ei=kBg2UrrBJI3VsgblwYCQCA&amp;psig=AFQjCNE1Cv5kqwd2wZTehU6POqaZYO3nfw&amp;ust=1379362622400842" TargetMode="External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www.google.cz/url?sa=i&amp;rct=j&amp;q=&amp;esrc=s&amp;frm=1&amp;source=images&amp;cd=&amp;cad=rja&amp;docid=O6HA8I58YEIUbM&amp;tbnid=EmghGoVjZYHSkM:&amp;ved=0CAUQjRw&amp;url=http://www.muj-homedics.cz/zdravi-a-krasa-homedics/pece-o-telo-kosmetika/zrcatka-homedics/homedics-m-8130-eu&amp;ei=euE-UtT_JYaWtQaguIGQDQ&amp;bvm=bv.52434380,d.Yms&amp;psig=AFQjCNF0uxzW0QNES5Aw9twknEPXiLf62Q&amp;ust=1379939058816422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url?sa=i&amp;rct=j&amp;q=&amp;esrc=s&amp;frm=1&amp;source=images&amp;cd=&amp;cad=rja&amp;docid=4BsdKwSv6BYQiM&amp;tbnid=5q9oTl79KsD73M:&amp;ved=0CAUQjRw&amp;url=http%3A%2F%2Fwww.fotonmag.cz%2F2008%2F01%2F&amp;ei=BAk_Uo7pCceOswb_q4CIBg&amp;bvm=bv.52434380,d.bGE&amp;psig=AFQjCNHN-yglkyBu7Kej2ec6ADmXuW2Sjg&amp;ust=1379948935573695" TargetMode="External"/><Relationship Id="rId2" Type="http://schemas.openxmlformats.org/officeDocument/2006/relationships/hyperlink" Target="http://www.google.cz/url?sa=i&amp;rct=j&amp;q=&amp;esrc=s&amp;frm=1&amp;source=images&amp;cd=&amp;cad=rja&amp;docid=5IF6t6qrFGsh9M&amp;tbnid=aD3LF-8ED3tCVM:&amp;ved=&amp;url=http%3A%2F%2Fwww.fotonmag.cz%2Fsvitilny%2Fled-svitilny%2Fmultifunkcni-led-svitilna-solarforce-t4%2F&amp;ei=Bgg_UufyPK734QTOvIGQCg&amp;bvm=bv.52434380,d.bGE&amp;psig=AFQjCNHN-yglkyBu7Kej2ec6ADmXuW2Sjg&amp;ust=1379948935573695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jpeg"/><Relationship Id="rId5" Type="http://schemas.openxmlformats.org/officeDocument/2006/relationships/hyperlink" Target="http://www.google.cz/url?sa=i&amp;rct=j&amp;q=&amp;esrc=s&amp;frm=1&amp;source=images&amp;cd=&amp;cad=rja&amp;docid=0TRO1ght2cdPSM&amp;tbnid=RlN6QDZzlZWe9M:&amp;ved=0CAUQjRw&amp;url=http%3A%2F%2Fwww.ordinace.cz%2Fclanek%2Fzubni-vysetreni%2F&amp;ei=aAk_UqHgKcTnswbgs4GQDw&amp;bvm=bv.52434380,d.bGE&amp;psig=AFQjCNHYbvGARIUGuTolnXyX-E09bCi28w&amp;ust=1379949237502900" TargetMode="External"/><Relationship Id="rId4" Type="http://schemas.openxmlformats.org/officeDocument/2006/relationships/image" Target="../media/image1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http://www.google.cz/url?sa=i&amp;rct=j&amp;q=&amp;esrc=s&amp;frm=1&amp;source=images&amp;cd=&amp;cad=rja&amp;docid=TxP9IUffus5OIM&amp;tbnid=pGJxSJvwMR5-xM:&amp;ved=0CAUQjRw&amp;url=http://iruska1.rajce.idnes.cz/Zrcadlove_bludiste,_Kromeriz,_srpen_2013/&amp;ei=HOM-UpzqKsqCtAbEnoGAAQ&amp;bvm=bv.52434380,d.Yms&amp;psig=AFQjCNF4Taro1T2MplhWtU5bzhkLAobgiw&amp;ust=1379939356373429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hyperlink" Target="http://www.google.cz/url?sa=i&amp;rct=j&amp;q=&amp;esrc=s&amp;frm=1&amp;source=images&amp;cd=&amp;cad=rja&amp;docid=GunlKOij6Qz_bM&amp;tbnid=zaVgZJXAbpRXlM:&amp;ved=0CAUQjRw&amp;url=http://www.praguewelcome.cz/srv/www/cs/objects/detail.x?id=44163&amp;ei=JuQ-Upv_O8LVtAbcgYG4Cg&amp;bvm=bv.52434380,d.Yms&amp;psig=AFQjCNF4Taro1T2MplhWtU5bzhkLAobgiw&amp;ust=1379939356373429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hyperlink" Target="http://www.google.cz/url?sa=i&amp;rct=j&amp;q=&amp;esrc=s&amp;frm=1&amp;source=images&amp;cd=&amp;cad=rja&amp;docid=7207kGi7gek8rM&amp;tbnid=7Y_H_mFCey4xHM:&amp;ved=0CAUQjRw&amp;url=http://www.rajce.idnes.cz/a1504226&amp;ei=xeQ-UtayBIjXtQal_oCwBg&amp;bvm=bv.52434380,d.Yms&amp;psig=AFQjCNF4Taro1T2MplhWtU5bzhkLAobgiw&amp;ust=1379939356373429" TargetMode="Externa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static.wc-vmbal.upgates.com/_cache/1/4/1415f365c80bb8a7381aabb81fc31af3.gif" TargetMode="External"/><Relationship Id="rId3" Type="http://schemas.openxmlformats.org/officeDocument/2006/relationships/hyperlink" Target="http://www.mojestarosti.cz/poradna/images/mconsult/images/1356794419_zrcadlo.jpg" TargetMode="External"/><Relationship Id="rId7" Type="http://schemas.openxmlformats.org/officeDocument/2006/relationships/hyperlink" Target="http://upload.wikimedia.org/wikipedia/commons/thumb/5/52/Mirror.jpg/220px-Mirror.jpg" TargetMode="External"/><Relationship Id="rId2" Type="http://schemas.openxmlformats.org/officeDocument/2006/relationships/hyperlink" Target="http://www.sklenarstviklapka.cz/sites/default/files/zrcadla%20na%20m%C3%ADru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britax-romer.cz/images/HERBERT%20RICHTER%20Zrcatko_v_aute.jpg" TargetMode="External"/><Relationship Id="rId11" Type="http://schemas.openxmlformats.org/officeDocument/2006/relationships/hyperlink" Target="http://www.fotografovani.cz/old-idif/fotografovani/images/rom_zrcadlo.jpg" TargetMode="External"/><Relationship Id="rId5" Type="http://schemas.openxmlformats.org/officeDocument/2006/relationships/hyperlink" Target="http://www.donos.cz/zrcadla/Kruhove_zrcadl.JPG" TargetMode="External"/><Relationship Id="rId10" Type="http://schemas.openxmlformats.org/officeDocument/2006/relationships/hyperlink" Target="http://www.nabytek-forliving.cz/photos/by-0625-1.jpg" TargetMode="External"/><Relationship Id="rId4" Type="http://schemas.openxmlformats.org/officeDocument/2006/relationships/hyperlink" Target="http://www.somaro.cz/fotky/dopravni_zrcadla1.jpg" TargetMode="External"/><Relationship Id="rId9" Type="http://schemas.openxmlformats.org/officeDocument/2006/relationships/hyperlink" Target="http://www.pierron.cz/server.imagery.php?p=/data/web/virtuals/nvtrepro.cz/www/../data/conatex/img/catalogue/1042046.jpg&amp;w=120&amp;h=90&amp;t=2&amp;r=1&amp;ow=900&amp;oh=672&amp;e=0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ordinace.cz/img/articles/16b9/12855.jpg" TargetMode="External"/><Relationship Id="rId3" Type="http://schemas.openxmlformats.org/officeDocument/2006/relationships/hyperlink" Target="http://www.muj-homedics.cz/image/cache/data/Homedics/homedics-kosmetika/m-8130-eu-1-800x800.jpg" TargetMode="External"/><Relationship Id="rId7" Type="http://schemas.openxmlformats.org/officeDocument/2006/relationships/hyperlink" Target="http://www.fotonmag.cz/wp-content/uploads/2008/01/eznite_1.jpg" TargetMode="External"/><Relationship Id="rId2" Type="http://schemas.openxmlformats.org/officeDocument/2006/relationships/hyperlink" Target="http://www.vestaveneskrine-ostrava.cz/galerie/senator/big/zrcadlo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mg13.rajce.idnes.cz/d1303/1/1504/1504226_2035769d196d8267c3c1f436b799ac68/images/26122008_071_.jpg" TargetMode="External"/><Relationship Id="rId5" Type="http://schemas.openxmlformats.org/officeDocument/2006/relationships/hyperlink" Target="http://www.praguewelcome.cz/img/edee/photogallery/objects/44163/1763.jpg" TargetMode="External"/><Relationship Id="rId4" Type="http://schemas.openxmlformats.org/officeDocument/2006/relationships/hyperlink" Target="http://img5.rajce.idnes.cz/d0506/8/8648/8648929_215e3fc0f6a4cf68aafcbd91b89efe95/images/0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00034" y="3357561"/>
          <a:ext cx="7929618" cy="2200285"/>
        </p:xfrm>
        <a:graphic>
          <a:graphicData uri="http://schemas.openxmlformats.org/drawingml/2006/table">
            <a:tbl>
              <a:tblPr/>
              <a:tblGrid>
                <a:gridCol w="7929618"/>
              </a:tblGrid>
              <a:tr h="440057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FFFF00"/>
                          </a:solidFill>
                          <a:latin typeface="Book Antiqua" pitchFamily="18" charset="0"/>
                          <a:ea typeface="Times New Roman"/>
                        </a:rPr>
                        <a:t>NÁZEV ŠKOLY: Speciální základní škola, Chlumec nad Cidlinou, Smetanova 123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0057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FFFF00"/>
                          </a:solidFill>
                          <a:latin typeface="Book Antiqua" pitchFamily="18" charset="0"/>
                          <a:ea typeface="Times New Roman"/>
                        </a:rPr>
                        <a:t>AUTOR: Mgr. Hana Dvořáčková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0057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FFFF00"/>
                          </a:solidFill>
                          <a:latin typeface="Book Antiqua" pitchFamily="18" charset="0"/>
                          <a:ea typeface="Times New Roman"/>
                        </a:rPr>
                        <a:t>NÁZEV: </a:t>
                      </a:r>
                      <a:r>
                        <a:rPr lang="cs-CZ" sz="1600" b="1" dirty="0" smtClean="0">
                          <a:solidFill>
                            <a:srgbClr val="FFFF00"/>
                          </a:solidFill>
                          <a:latin typeface="Book Antiqua" pitchFamily="18" charset="0"/>
                          <a:ea typeface="Times New Roman"/>
                        </a:rPr>
                        <a:t>VY_32_INOVACE_60_ZRCADLA</a:t>
                      </a:r>
                      <a:endParaRPr lang="cs-CZ" sz="1600" b="1" dirty="0">
                        <a:solidFill>
                          <a:srgbClr val="FFFF00"/>
                        </a:solidFill>
                        <a:latin typeface="Book Antiqua" pitchFamily="18" charset="0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0057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FFFF00"/>
                          </a:solidFill>
                          <a:latin typeface="Book Antiqua" pitchFamily="18" charset="0"/>
                          <a:ea typeface="Times New Roman"/>
                        </a:rPr>
                        <a:t>TEMA: </a:t>
                      </a:r>
                      <a:r>
                        <a:rPr lang="cs-CZ" sz="1600" b="1" dirty="0" smtClean="0">
                          <a:solidFill>
                            <a:srgbClr val="FFFF00"/>
                          </a:solidFill>
                          <a:latin typeface="Book Antiqua" pitchFamily="18" charset="0"/>
                          <a:ea typeface="Times New Roman"/>
                        </a:rPr>
                        <a:t>FYZIKA</a:t>
                      </a:r>
                      <a:endParaRPr lang="cs-CZ" sz="1600" b="1" dirty="0">
                        <a:solidFill>
                          <a:srgbClr val="FFFF00"/>
                        </a:solidFill>
                        <a:latin typeface="Book Antiqua" pitchFamily="18" charset="0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0057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FFFF00"/>
                          </a:solidFill>
                          <a:latin typeface="Book Antiqua" pitchFamily="18" charset="0"/>
                          <a:ea typeface="Times New Roman"/>
                        </a:rPr>
                        <a:t>ČÍSLO PROJEKTU:  CZ.1.07/1.4.00/21.2598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4577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9" name="Picture 2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28" y="1214422"/>
            <a:ext cx="6096000" cy="14941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http://www.sklenarstviklapka.cz/sites/default/files/zrcadla%20na%20m%C3%ADru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85852" y="500042"/>
            <a:ext cx="6692944" cy="5286388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3971932"/>
          </a:xfrm>
        </p:spPr>
        <p:txBody>
          <a:bodyPr>
            <a:normAutofit/>
          </a:bodyPr>
          <a:lstStyle/>
          <a:p>
            <a:pPr algn="ctr"/>
            <a:r>
              <a:rPr lang="cs-CZ" sz="11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ZRCADLA</a:t>
            </a:r>
            <a:endParaRPr lang="cs-CZ" sz="11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6000768"/>
            <a:ext cx="8686800" cy="650861"/>
          </a:xfrm>
        </p:spPr>
        <p:txBody>
          <a:bodyPr/>
          <a:lstStyle/>
          <a:p>
            <a:pPr algn="ctr">
              <a:buNone/>
            </a:pPr>
            <a:r>
              <a:rPr lang="cs-CZ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 zrcadel, jejich využití, procvičení</a:t>
            </a:r>
            <a:endParaRPr lang="cs-CZ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85860"/>
            <a:ext cx="8686800" cy="5286412"/>
          </a:xfrm>
        </p:spPr>
        <p:txBody>
          <a:bodyPr anchor="ctr"/>
          <a:lstStyle/>
          <a:p>
            <a:r>
              <a:rPr lang="cs-CZ" sz="4400" dirty="0" smtClean="0"/>
              <a:t>Zrcadla jsou často tvořena tenkou vrstvou hliníku nanesenou na zadní stranu skleněné tabule.</a:t>
            </a:r>
          </a:p>
          <a:p>
            <a:r>
              <a:rPr lang="cs-CZ" sz="4400" dirty="0" smtClean="0"/>
              <a:t>Mají hladký povrch, který odráží světlo, čímž vzniká obraz předmětů před zrcadlem.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0"/>
            <a:ext cx="8686800" cy="1071546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Použití  zrcadel</a:t>
            </a:r>
            <a:endParaRPr lang="cs-CZ" sz="4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42984"/>
            <a:ext cx="8686800" cy="5715016"/>
          </a:xfrm>
        </p:spPr>
        <p:txBody>
          <a:bodyPr>
            <a:normAutofit/>
          </a:bodyPr>
          <a:lstStyle/>
          <a:p>
            <a:pPr lvl="1">
              <a:buFont typeface="Wingdings" pitchFamily="2" charset="2"/>
              <a:buChar char="§"/>
            </a:pPr>
            <a:r>
              <a:rPr lang="cs-CZ" sz="3600" dirty="0" smtClean="0"/>
              <a:t>domácnosti - koupelna</a:t>
            </a:r>
          </a:p>
          <a:p>
            <a:pPr lvl="1">
              <a:buFont typeface="Wingdings" pitchFamily="2" charset="2"/>
              <a:buChar char="§"/>
            </a:pPr>
            <a:r>
              <a:rPr lang="cs-CZ" sz="3600" dirty="0" smtClean="0"/>
              <a:t>zdravotnictví –kontrola částí těla, které není možné vidět přímo – krk, tvář, ústa</a:t>
            </a:r>
          </a:p>
          <a:p>
            <a:pPr lvl="1">
              <a:buFont typeface="Wingdings" pitchFamily="2" charset="2"/>
              <a:buChar char="§"/>
            </a:pPr>
            <a:r>
              <a:rPr lang="cs-CZ" sz="3600" dirty="0" smtClean="0"/>
              <a:t>dopravní prostředky – zpětná zrcátka</a:t>
            </a:r>
          </a:p>
          <a:p>
            <a:pPr lvl="1">
              <a:buFont typeface="Wingdings" pitchFamily="2" charset="2"/>
              <a:buChar char="§"/>
            </a:pPr>
            <a:r>
              <a:rPr lang="cs-CZ" sz="3600" dirty="0" smtClean="0"/>
              <a:t>optická zařízení – dalekohledy, fotoaparáty, periskopy</a:t>
            </a:r>
          </a:p>
          <a:p>
            <a:pPr lvl="1">
              <a:buFont typeface="Wingdings" pitchFamily="2" charset="2"/>
              <a:buChar char="§"/>
            </a:pPr>
            <a:r>
              <a:rPr lang="cs-CZ" sz="3600" dirty="0" smtClean="0"/>
              <a:t>osvětlovací tělesa</a:t>
            </a:r>
          </a:p>
          <a:p>
            <a:pPr lvl="1">
              <a:buFont typeface="Wingdings" pitchFamily="2" charset="2"/>
              <a:buChar char="§"/>
            </a:pPr>
            <a:r>
              <a:rPr lang="cs-CZ" sz="3600" dirty="0" smtClean="0"/>
              <a:t>zdroj </a:t>
            </a:r>
            <a:r>
              <a:rPr lang="cs-CZ" sz="3600" dirty="0" smtClean="0"/>
              <a:t>zábavy – zrcadlová bludiště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42852"/>
            <a:ext cx="8686800" cy="1000132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Druhy zrcadel</a:t>
            </a:r>
            <a:endParaRPr lang="cs-CZ" sz="4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85860"/>
            <a:ext cx="3552820" cy="5286412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sz="5400" dirty="0" smtClean="0">
                <a:solidFill>
                  <a:schemeClr val="tx2">
                    <a:lumMod val="90000"/>
                  </a:schemeClr>
                </a:solidFill>
              </a:rPr>
              <a:t>Rovné</a:t>
            </a:r>
          </a:p>
          <a:p>
            <a:pPr>
              <a:buNone/>
            </a:pPr>
            <a:endParaRPr lang="cs-CZ" sz="5400" dirty="0" smtClean="0">
              <a:solidFill>
                <a:schemeClr val="tx2">
                  <a:lumMod val="9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5400" dirty="0" smtClean="0">
                <a:solidFill>
                  <a:schemeClr val="tx2">
                    <a:lumMod val="90000"/>
                  </a:schemeClr>
                </a:solidFill>
              </a:rPr>
              <a:t>Vypuklé</a:t>
            </a:r>
          </a:p>
          <a:p>
            <a:pPr>
              <a:buNone/>
            </a:pPr>
            <a:endParaRPr lang="cs-CZ" sz="5400" dirty="0" smtClean="0">
              <a:solidFill>
                <a:schemeClr val="tx2">
                  <a:lumMod val="9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5400" dirty="0" smtClean="0">
                <a:solidFill>
                  <a:schemeClr val="tx2">
                    <a:lumMod val="90000"/>
                  </a:schemeClr>
                </a:solidFill>
              </a:rPr>
              <a:t>Duté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6146" name="Picture 2" descr="http://upload.wikimedia.org/wikipedia/commons/thumb/5/52/Mirror.jpg/220px-Mirror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28992" y="1214422"/>
            <a:ext cx="2500330" cy="2568521"/>
          </a:xfrm>
          <a:prstGeom prst="rect">
            <a:avLst/>
          </a:prstGeom>
          <a:noFill/>
        </p:spPr>
      </p:pic>
      <p:pic>
        <p:nvPicPr>
          <p:cNvPr id="6148" name="Picture 4" descr="http://static.wc-vmbal.upgates.com/_cache/1/4/1415f365c80bb8a7381aabb81fc31af3.gif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72198" y="2786058"/>
            <a:ext cx="2857520" cy="2857520"/>
          </a:xfrm>
          <a:prstGeom prst="rect">
            <a:avLst/>
          </a:prstGeom>
          <a:noFill/>
        </p:spPr>
      </p:pic>
      <p:pic>
        <p:nvPicPr>
          <p:cNvPr id="6150" name="Picture 6" descr="http://www.pierron.cz/server.imagery.php?p=%2Fdata%2Fweb%2Fvirtuals%2Fnvtrepro.cz%2Fwww%2F..%2Fdata%2Fconatex%2Fimg%2Fcatalogue%2F1042046.jpg&amp;w=120&amp;h=90&amp;t=2&amp;r=1&amp;ow=900&amp;oh=672&amp;e=0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857488" y="4500570"/>
            <a:ext cx="2786082" cy="20895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1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0"/>
            <a:ext cx="8686800" cy="1142984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Rovné zrcadlo</a:t>
            </a:r>
            <a:endParaRPr lang="cs-CZ" sz="4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14422"/>
            <a:ext cx="8686800" cy="5500726"/>
          </a:xfrm>
        </p:spPr>
        <p:txBody>
          <a:bodyPr/>
          <a:lstStyle/>
          <a:p>
            <a:pPr algn="ctr">
              <a:buNone/>
            </a:pPr>
            <a:r>
              <a:rPr lang="cs-CZ" sz="4000" dirty="0" smtClean="0"/>
              <a:t>Je v něm vše stejně velké jako ve skutečnosti.</a:t>
            </a:r>
          </a:p>
          <a:p>
            <a:pPr>
              <a:buNone/>
            </a:pPr>
            <a:r>
              <a:rPr lang="cs-CZ" sz="4000" i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Použití:</a:t>
            </a:r>
            <a:r>
              <a:rPr lang="cs-CZ" sz="4000" dirty="0" smtClean="0"/>
              <a:t> </a:t>
            </a:r>
          </a:p>
          <a:p>
            <a:pPr>
              <a:buFont typeface="Arial" pitchFamily="34" charset="0"/>
              <a:buChar char="•"/>
            </a:pPr>
            <a:r>
              <a:rPr lang="cs-CZ" sz="4000" dirty="0" smtClean="0"/>
              <a:t>koupelny (líčení, holení, česání)</a:t>
            </a:r>
          </a:p>
          <a:p>
            <a:pPr>
              <a:buFont typeface="Arial" pitchFamily="34" charset="0"/>
              <a:buChar char="•"/>
            </a:pPr>
            <a:r>
              <a:rPr lang="cs-CZ" sz="4000" dirty="0" smtClean="0"/>
              <a:t>Předsíně, ložnice (kontrola </a:t>
            </a:r>
            <a:r>
              <a:rPr lang="cs-CZ" sz="4000" dirty="0" smtClean="0"/>
              <a:t>celkového vzhledu)</a:t>
            </a:r>
          </a:p>
          <a:p>
            <a:pPr>
              <a:buFont typeface="Arial" pitchFamily="34" charset="0"/>
              <a:buChar char="•"/>
            </a:pPr>
            <a:r>
              <a:rPr lang="cs-CZ" sz="4000" dirty="0" smtClean="0"/>
              <a:t>obchody (zkoušení oblečení)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Picture 2" descr="http://www.nabytek-forliving.cz/photos/by-0625-1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34" y="214290"/>
            <a:ext cx="3643308" cy="3643308"/>
          </a:xfrm>
          <a:prstGeom prst="rect">
            <a:avLst/>
          </a:prstGeom>
          <a:noFill/>
        </p:spPr>
      </p:pic>
      <p:pic>
        <p:nvPicPr>
          <p:cNvPr id="24578" name="Picture 2" descr="http://www.fotografovani.cz/old-idif/fotografovani/images/rom_zrcadlo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429124" y="357166"/>
            <a:ext cx="4286250" cy="3219451"/>
          </a:xfrm>
          <a:prstGeom prst="rect">
            <a:avLst/>
          </a:prstGeom>
          <a:noFill/>
        </p:spPr>
      </p:pic>
      <p:pic>
        <p:nvPicPr>
          <p:cNvPr id="5" name="Picture 2" descr="http://www.mojestarosti.cz/poradna/images/mconsult/images/1356794419_zrcadlo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643438" y="3714752"/>
            <a:ext cx="3522855" cy="2815367"/>
          </a:xfrm>
          <a:prstGeom prst="rect">
            <a:avLst/>
          </a:prstGeom>
          <a:noFill/>
        </p:spPr>
      </p:pic>
      <p:pic>
        <p:nvPicPr>
          <p:cNvPr id="24580" name="Picture 4" descr="http://www.vestaveneskrine-ostrava.cz/galerie/senator/big/zrcadlo3.jpg">
            <a:hlinkClick r:id="rId8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14348" y="4000504"/>
            <a:ext cx="3525847" cy="26432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24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42852"/>
            <a:ext cx="8686800" cy="928694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Vypuklé zrcadlo</a:t>
            </a:r>
            <a:endParaRPr lang="cs-CZ" sz="4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142984"/>
            <a:ext cx="8848756" cy="5572164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4000" dirty="0" smtClean="0"/>
              <a:t>Předměty jsou v něm zmenšené.</a:t>
            </a:r>
          </a:p>
          <a:p>
            <a:pPr algn="ctr">
              <a:buNone/>
            </a:pPr>
            <a:r>
              <a:rPr lang="cs-CZ" sz="4000" i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Použití:</a:t>
            </a:r>
            <a:r>
              <a:rPr lang="cs-CZ" sz="4000" dirty="0" smtClean="0"/>
              <a:t> </a:t>
            </a:r>
          </a:p>
          <a:p>
            <a:pPr>
              <a:buFont typeface="Arial" pitchFamily="34" charset="0"/>
              <a:buChar char="•"/>
            </a:pPr>
            <a:r>
              <a:rPr lang="cs-CZ" sz="4000" dirty="0" smtClean="0"/>
              <a:t>nepřehledné silnice </a:t>
            </a:r>
          </a:p>
          <a:p>
            <a:pPr>
              <a:buFont typeface="Arial" pitchFamily="34" charset="0"/>
              <a:buChar char="•"/>
            </a:pPr>
            <a:r>
              <a:rPr lang="cs-CZ" sz="4000" dirty="0" smtClean="0"/>
              <a:t>nebezpečné křižovatky </a:t>
            </a:r>
          </a:p>
          <a:p>
            <a:pPr>
              <a:buFont typeface="Arial" pitchFamily="34" charset="0"/>
              <a:buChar char="•"/>
            </a:pPr>
            <a:r>
              <a:rPr lang="cs-CZ" sz="4000" dirty="0" smtClean="0"/>
              <a:t>zpětná zrcátka u dopravních prostředků</a:t>
            </a:r>
          </a:p>
          <a:p>
            <a:pPr>
              <a:buFont typeface="Arial" pitchFamily="34" charset="0"/>
              <a:buChar char="•"/>
            </a:pPr>
            <a:r>
              <a:rPr lang="cs-CZ" sz="4000" dirty="0" smtClean="0"/>
              <a:t>část bezpečnostních systémů v obchodech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Picture 2" descr="http://www.somaro.cz/fotky/dopravni_zrcadla1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14810" y="214290"/>
            <a:ext cx="4733482" cy="3553665"/>
          </a:xfrm>
          <a:prstGeom prst="rect">
            <a:avLst/>
          </a:prstGeom>
          <a:noFill/>
        </p:spPr>
      </p:pic>
      <p:pic>
        <p:nvPicPr>
          <p:cNvPr id="4" name="Picture 4" descr="https://encrypted-tbn0.gstatic.com/images?q=tbn:ANd9GcTbtlLezllt9I3OixDCsyUWyUqR-veJVHl5KtUaYc2WkuHD361H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58" y="285728"/>
            <a:ext cx="3500430" cy="3500430"/>
          </a:xfrm>
          <a:prstGeom prst="rect">
            <a:avLst/>
          </a:prstGeom>
          <a:noFill/>
        </p:spPr>
      </p:pic>
      <p:pic>
        <p:nvPicPr>
          <p:cNvPr id="5" name="Picture 4" descr="http://britax-romer.cz/images/HERBERT%20RICHTER%20Zrcatko_v_aute.jpg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071670" y="3929066"/>
            <a:ext cx="4429156" cy="27936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0"/>
            <a:ext cx="8686800" cy="1071546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Duté zrcadlo</a:t>
            </a:r>
            <a:endParaRPr lang="cs-CZ" sz="4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42984"/>
            <a:ext cx="8686800" cy="5715016"/>
          </a:xfrm>
        </p:spPr>
        <p:txBody>
          <a:bodyPr/>
          <a:lstStyle/>
          <a:p>
            <a:pPr algn="ctr">
              <a:buNone/>
            </a:pPr>
            <a:r>
              <a:rPr lang="cs-CZ" sz="4000" dirty="0" smtClean="0"/>
              <a:t>Předměty jsou v něm zvětšené.</a:t>
            </a:r>
          </a:p>
          <a:p>
            <a:pPr>
              <a:buNone/>
            </a:pPr>
            <a:r>
              <a:rPr lang="cs-CZ" sz="4000" i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Použití:</a:t>
            </a:r>
          </a:p>
          <a:p>
            <a:pPr>
              <a:buFont typeface="Arial" pitchFamily="34" charset="0"/>
              <a:buChar char="•"/>
            </a:pPr>
            <a:r>
              <a:rPr lang="cs-CZ" sz="4000" dirty="0" smtClean="0">
                <a:solidFill>
                  <a:schemeClr val="tx1"/>
                </a:solidFill>
              </a:rPr>
              <a:t>kosmetická zrcátka</a:t>
            </a:r>
          </a:p>
          <a:p>
            <a:pPr>
              <a:buNone/>
            </a:pPr>
            <a:r>
              <a:rPr lang="cs-CZ" sz="4000" dirty="0" smtClean="0">
                <a:solidFill>
                  <a:schemeClr val="tx1"/>
                </a:solidFill>
              </a:rPr>
              <a:t>	</a:t>
            </a:r>
            <a:r>
              <a:rPr lang="cs-CZ" sz="4000" dirty="0" smtClean="0">
                <a:solidFill>
                  <a:schemeClr val="tx1"/>
                </a:solidFill>
              </a:rPr>
              <a:t>(líčení)</a:t>
            </a:r>
            <a:endParaRPr lang="cs-CZ" sz="40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4000" dirty="0" smtClean="0">
                <a:solidFill>
                  <a:schemeClr val="tx1"/>
                </a:solidFill>
              </a:rPr>
              <a:t>reflektory</a:t>
            </a:r>
          </a:p>
          <a:p>
            <a:pPr>
              <a:buFont typeface="Arial" pitchFamily="34" charset="0"/>
              <a:buChar char="•"/>
            </a:pPr>
            <a:r>
              <a:rPr lang="cs-CZ" sz="4000" dirty="0" smtClean="0">
                <a:solidFill>
                  <a:schemeClr val="tx1"/>
                </a:solidFill>
              </a:rPr>
              <a:t>svítilny</a:t>
            </a:r>
          </a:p>
          <a:p>
            <a:pPr>
              <a:buFont typeface="Arial" pitchFamily="34" charset="0"/>
              <a:buChar char="•"/>
            </a:pPr>
            <a:r>
              <a:rPr lang="cs-CZ" sz="4000" dirty="0" smtClean="0">
                <a:solidFill>
                  <a:schemeClr val="tx1"/>
                </a:solidFill>
              </a:rPr>
              <a:t>vyšetřování zubů</a:t>
            </a:r>
          </a:p>
          <a:p>
            <a:pPr>
              <a:buFont typeface="Arial" pitchFamily="34" charset="0"/>
              <a:buChar char="•"/>
            </a:pPr>
            <a:endParaRPr lang="cs-CZ" sz="4000" i="1" u="sng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2" descr="http://www.muj-homedics.cz/image/cache/data/Homedics/homedics-kosmetika/m-8130-eu-1-800x800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29190" y="2357430"/>
            <a:ext cx="4071966" cy="407196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300"/>
                            </p:stCondLst>
                            <p:childTnLst>
                              <p:par>
                                <p:cTn id="30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122" name="AutoShape 2" descr="https://encrypted-tbn3.gstatic.com/images?q=tbn:ANd9GcSx_M_g8KPYViJxRwvMkvsCW0UXO28fIK0U6oC-8BoJiqxDYhx2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155575" y="-1935163"/>
            <a:ext cx="7620000" cy="40386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24" name="AutoShape 4" descr="https://encrypted-tbn3.gstatic.com/images?q=tbn:ANd9GcSx_M_g8KPYViJxRwvMkvsCW0UXO28fIK0U6oC-8BoJiqxDYhx2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155575" y="-1935163"/>
            <a:ext cx="7620000" cy="40386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5126" name="Picture 6" descr="http://www.fotonmag.cz/wp-content/uploads/2008/01/eznite_1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28662" y="285728"/>
            <a:ext cx="3838575" cy="3648076"/>
          </a:xfrm>
          <a:prstGeom prst="rect">
            <a:avLst/>
          </a:prstGeom>
          <a:noFill/>
        </p:spPr>
      </p:pic>
      <p:pic>
        <p:nvPicPr>
          <p:cNvPr id="5128" name="Picture 8" descr="http://www.ordinace.cz/img/articles/16b9/12855.jpg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286116" y="3429000"/>
            <a:ext cx="5451720" cy="30718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0"/>
            <a:ext cx="8686800" cy="1142984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Zrcadlové  bludiště</a:t>
            </a:r>
            <a:endParaRPr lang="cs-CZ" sz="4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04800" y="1214422"/>
            <a:ext cx="8686800" cy="486570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/>
              <a:t>Zrcadla pro zábavu</a:t>
            </a:r>
            <a:endParaRPr lang="cs-CZ" sz="4000" dirty="0"/>
          </a:p>
        </p:txBody>
      </p:sp>
      <p:pic>
        <p:nvPicPr>
          <p:cNvPr id="25604" name="Picture 4" descr="http://img5.rajce.idnes.cz/d0506/8/8648/8648929_215e3fc0f6a4cf68aafcbd91b89efe95/images/04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57224" y="2143116"/>
            <a:ext cx="3214710" cy="4288801"/>
          </a:xfrm>
          <a:prstGeom prst="rect">
            <a:avLst/>
          </a:prstGeom>
          <a:noFill/>
        </p:spPr>
      </p:pic>
      <p:pic>
        <p:nvPicPr>
          <p:cNvPr id="25610" name="Picture 10" descr="http://www.praguewelcome.cz/img/edee/photogallery/objects/44163/1763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857752" y="1285860"/>
            <a:ext cx="3983141" cy="530150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1" dur="2000"/>
                                        <p:tgtEl>
                                          <p:spTgt spid="256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4" dur="2000"/>
                                        <p:tgtEl>
                                          <p:spTgt spid="256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7650" name="Picture 2" descr="http://img13.rajce.idnes.cz/d1303/1/1504/1504226_2035769d196d8267c3c1f436b799ac68/images/26122008_071_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5785" y="714356"/>
            <a:ext cx="7620007" cy="571500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14290"/>
            <a:ext cx="8686800" cy="857256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procvičení</a:t>
            </a:r>
            <a:endParaRPr lang="cs-CZ" sz="4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071546"/>
            <a:ext cx="8777318" cy="5643602"/>
          </a:xfrm>
        </p:spPr>
        <p:txBody>
          <a:bodyPr>
            <a:noAutofit/>
          </a:bodyPr>
          <a:lstStyle/>
          <a:p>
            <a:pPr marL="514350" indent="-514350">
              <a:buNone/>
            </a:pPr>
            <a:r>
              <a:rPr lang="cs-CZ" dirty="0" smtClean="0"/>
              <a:t>1. Jaké rozlišujeme </a:t>
            </a:r>
            <a:r>
              <a:rPr lang="cs-CZ" dirty="0" smtClean="0"/>
              <a:t>d</a:t>
            </a:r>
            <a:r>
              <a:rPr lang="cs-CZ" dirty="0" smtClean="0"/>
              <a:t>ruhy zrcadel ?</a:t>
            </a:r>
          </a:p>
          <a:p>
            <a:pPr marL="514350" indent="-514350">
              <a:buNone/>
            </a:pPr>
            <a:r>
              <a:rPr lang="cs-CZ" dirty="0" smtClean="0"/>
              <a:t>2. Vytvoř správné dvojice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	</a:t>
            </a:r>
            <a:r>
              <a:rPr lang="cs-CZ" dirty="0" smtClean="0"/>
              <a:t>duté			skutečná velikost</a:t>
            </a:r>
          </a:p>
          <a:p>
            <a:pPr marL="514350" indent="-514350">
              <a:buNone/>
            </a:pPr>
            <a:r>
              <a:rPr lang="cs-CZ" dirty="0" smtClean="0"/>
              <a:t>	</a:t>
            </a:r>
            <a:r>
              <a:rPr lang="cs-CZ" dirty="0" smtClean="0"/>
              <a:t>rovné			zmenšení</a:t>
            </a:r>
          </a:p>
          <a:p>
            <a:pPr marL="514350" indent="-514350">
              <a:buNone/>
            </a:pPr>
            <a:r>
              <a:rPr lang="cs-CZ" dirty="0" smtClean="0"/>
              <a:t>	</a:t>
            </a:r>
            <a:r>
              <a:rPr lang="cs-CZ" dirty="0" smtClean="0"/>
              <a:t>vypuklé			zvětšení 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3. Kde se používá vypuklé zrcadlo ?</a:t>
            </a:r>
          </a:p>
          <a:p>
            <a:pPr marL="514350" indent="-514350">
              <a:buNone/>
            </a:pPr>
            <a:r>
              <a:rPr lang="cs-CZ" dirty="0" smtClean="0"/>
              <a:t>4. Jaký druh zrcadla používají zubaři ?</a:t>
            </a:r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	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14290"/>
            <a:ext cx="8686800" cy="928694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Použité zdroje</a:t>
            </a:r>
            <a:endParaRPr lang="cs-CZ" sz="4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14422"/>
            <a:ext cx="8686800" cy="5429288"/>
          </a:xfrm>
          <a:gradFill flip="none" rotWithShape="1">
            <a:gsLst>
              <a:gs pos="0">
                <a:schemeClr val="accent2">
                  <a:lumMod val="40000"/>
                  <a:lumOff val="60000"/>
                  <a:tint val="66000"/>
                  <a:satMod val="160000"/>
                </a:schemeClr>
              </a:gs>
              <a:gs pos="50000">
                <a:schemeClr val="accent2">
                  <a:lumMod val="40000"/>
                  <a:lumOff val="60000"/>
                  <a:tint val="44500"/>
                  <a:satMod val="160000"/>
                </a:schemeClr>
              </a:gs>
              <a:gs pos="100000">
                <a:schemeClr val="accent2">
                  <a:lumMod val="40000"/>
                  <a:lumOff val="6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>
            <a:normAutofit/>
          </a:bodyPr>
          <a:lstStyle/>
          <a:p>
            <a:r>
              <a:rPr lang="cs-CZ" sz="1800" dirty="0" smtClean="0">
                <a:hlinkClick r:id="rId2"/>
              </a:rPr>
              <a:t>http://www.</a:t>
            </a:r>
            <a:r>
              <a:rPr lang="cs-CZ" sz="1800" dirty="0" err="1" smtClean="0">
                <a:hlinkClick r:id="rId2"/>
              </a:rPr>
              <a:t>sklenarstviklapka.cz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sites</a:t>
            </a:r>
            <a:r>
              <a:rPr lang="cs-CZ" sz="1800" dirty="0" smtClean="0">
                <a:hlinkClick r:id="rId2"/>
              </a:rPr>
              <a:t>/default/</a:t>
            </a:r>
            <a:r>
              <a:rPr lang="cs-CZ" sz="1800" dirty="0" err="1" smtClean="0">
                <a:hlinkClick r:id="rId2"/>
              </a:rPr>
              <a:t>files</a:t>
            </a:r>
            <a:r>
              <a:rPr lang="cs-CZ" sz="1800" dirty="0" smtClean="0">
                <a:hlinkClick r:id="rId2"/>
              </a:rPr>
              <a:t>/zrcadla%20na%20m%C3%</a:t>
            </a:r>
            <a:r>
              <a:rPr lang="cs-CZ" sz="1800" dirty="0" err="1" smtClean="0">
                <a:hlinkClick r:id="rId2"/>
              </a:rPr>
              <a:t>ADru.jpg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http://www.</a:t>
            </a:r>
            <a:r>
              <a:rPr lang="cs-CZ" sz="1800" dirty="0" err="1" smtClean="0">
                <a:hlinkClick r:id="rId3"/>
              </a:rPr>
              <a:t>mojestarosti.cz</a:t>
            </a:r>
            <a:r>
              <a:rPr lang="cs-CZ" sz="1800" dirty="0" smtClean="0">
                <a:hlinkClick r:id="rId3"/>
              </a:rPr>
              <a:t>/poradna/</a:t>
            </a:r>
            <a:r>
              <a:rPr lang="cs-CZ" sz="1800" dirty="0" err="1" smtClean="0">
                <a:hlinkClick r:id="rId3"/>
              </a:rPr>
              <a:t>images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mconsult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images</a:t>
            </a:r>
            <a:r>
              <a:rPr lang="cs-CZ" sz="1800" dirty="0" smtClean="0">
                <a:hlinkClick r:id="rId3"/>
              </a:rPr>
              <a:t>/1356794419_zrcadlo.</a:t>
            </a:r>
            <a:r>
              <a:rPr lang="cs-CZ" sz="1800" dirty="0" err="1" smtClean="0">
                <a:hlinkClick r:id="rId3"/>
              </a:rPr>
              <a:t>jpg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http://www.</a:t>
            </a:r>
            <a:r>
              <a:rPr lang="cs-CZ" sz="1800" dirty="0" err="1" smtClean="0">
                <a:hlinkClick r:id="rId4"/>
              </a:rPr>
              <a:t>somaro.cz</a:t>
            </a:r>
            <a:r>
              <a:rPr lang="cs-CZ" sz="1800" dirty="0" smtClean="0">
                <a:hlinkClick r:id="rId4"/>
              </a:rPr>
              <a:t>/fotky/</a:t>
            </a:r>
            <a:r>
              <a:rPr lang="cs-CZ" sz="1800" dirty="0" err="1" smtClean="0">
                <a:hlinkClick r:id="rId4"/>
              </a:rPr>
              <a:t>dopravni</a:t>
            </a:r>
            <a:r>
              <a:rPr lang="cs-CZ" sz="1800" dirty="0" smtClean="0">
                <a:hlinkClick r:id="rId4"/>
              </a:rPr>
              <a:t>_zrcadla1.jpg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http://www.donos.</a:t>
            </a:r>
            <a:r>
              <a:rPr lang="cs-CZ" sz="1800" dirty="0" err="1" smtClean="0">
                <a:hlinkClick r:id="rId5"/>
              </a:rPr>
              <a:t>cz</a:t>
            </a:r>
            <a:r>
              <a:rPr lang="cs-CZ" sz="1800" dirty="0" smtClean="0">
                <a:hlinkClick r:id="rId5"/>
              </a:rPr>
              <a:t>/zrcadla/</a:t>
            </a:r>
            <a:r>
              <a:rPr lang="cs-CZ" sz="1800" dirty="0" err="1" smtClean="0">
                <a:hlinkClick r:id="rId5"/>
              </a:rPr>
              <a:t>Kruhove</a:t>
            </a:r>
            <a:r>
              <a:rPr lang="cs-CZ" sz="1800" dirty="0" smtClean="0">
                <a:hlinkClick r:id="rId5"/>
              </a:rPr>
              <a:t>_</a:t>
            </a:r>
            <a:r>
              <a:rPr lang="cs-CZ" sz="1800" dirty="0" err="1" smtClean="0">
                <a:hlinkClick r:id="rId5"/>
              </a:rPr>
              <a:t>zrcadl.JPG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http://britax-romer.cz/images/HERBERT%20RICHTER%20Zrcatko_v_aute.jpg</a:t>
            </a:r>
            <a:endParaRPr lang="cs-CZ" sz="1800" dirty="0" smtClean="0"/>
          </a:p>
          <a:p>
            <a:r>
              <a:rPr lang="cs-CZ" sz="1800" dirty="0" smtClean="0">
                <a:hlinkClick r:id="rId7"/>
              </a:rPr>
              <a:t>http://upload.wikimedia.org/wikipedia/commons/thumb/5/52/Mirror.jpg/220px-Mirror.jpg</a:t>
            </a:r>
            <a:endParaRPr lang="cs-CZ" sz="1800" dirty="0" smtClean="0"/>
          </a:p>
          <a:p>
            <a:r>
              <a:rPr lang="cs-CZ" sz="1800" dirty="0" smtClean="0">
                <a:hlinkClick r:id="rId8"/>
              </a:rPr>
              <a:t>http://static.</a:t>
            </a:r>
            <a:r>
              <a:rPr lang="cs-CZ" sz="1800" dirty="0" err="1" smtClean="0">
                <a:hlinkClick r:id="rId8"/>
              </a:rPr>
              <a:t>wc</a:t>
            </a:r>
            <a:r>
              <a:rPr lang="cs-CZ" sz="1800" dirty="0" smtClean="0">
                <a:hlinkClick r:id="rId8"/>
              </a:rPr>
              <a:t>-</a:t>
            </a:r>
            <a:r>
              <a:rPr lang="cs-CZ" sz="1800" dirty="0" err="1" smtClean="0">
                <a:hlinkClick r:id="rId8"/>
              </a:rPr>
              <a:t>vmbal.upgates.com</a:t>
            </a:r>
            <a:r>
              <a:rPr lang="cs-CZ" sz="1800" dirty="0" smtClean="0">
                <a:hlinkClick r:id="rId8"/>
              </a:rPr>
              <a:t>/_</a:t>
            </a:r>
            <a:r>
              <a:rPr lang="cs-CZ" sz="1800" dirty="0" err="1" smtClean="0">
                <a:hlinkClick r:id="rId8"/>
              </a:rPr>
              <a:t>cache</a:t>
            </a:r>
            <a:r>
              <a:rPr lang="cs-CZ" sz="1800" dirty="0" smtClean="0">
                <a:hlinkClick r:id="rId8"/>
              </a:rPr>
              <a:t>/1/4/1415f365c80bb8a7381aabb81fc31af3.gif</a:t>
            </a:r>
            <a:endParaRPr lang="cs-CZ" sz="1800" dirty="0" smtClean="0"/>
          </a:p>
          <a:p>
            <a:r>
              <a:rPr lang="cs-CZ" sz="1800" dirty="0" smtClean="0">
                <a:hlinkClick r:id="rId9"/>
              </a:rPr>
              <a:t>http://www.</a:t>
            </a:r>
            <a:r>
              <a:rPr lang="cs-CZ" sz="1800" dirty="0" err="1" smtClean="0">
                <a:hlinkClick r:id="rId9"/>
              </a:rPr>
              <a:t>pierron.cz</a:t>
            </a:r>
            <a:r>
              <a:rPr lang="cs-CZ" sz="1800" dirty="0" smtClean="0">
                <a:hlinkClick r:id="rId9"/>
              </a:rPr>
              <a:t>/server.</a:t>
            </a:r>
            <a:r>
              <a:rPr lang="cs-CZ" sz="1800" dirty="0" err="1" smtClean="0">
                <a:hlinkClick r:id="rId9"/>
              </a:rPr>
              <a:t>imagery.php</a:t>
            </a:r>
            <a:r>
              <a:rPr lang="cs-CZ" sz="1800" dirty="0" smtClean="0">
                <a:hlinkClick r:id="rId9"/>
              </a:rPr>
              <a:t>?p=%2Fdata%2Fweb%2Fvirtuals%2Fnvtrepro.cz%2Fwww%2F..%2Fdata%2Fconatex%2Fimg%2Fcatalogue%2F1042046.jpg&amp;w=120&amp;h=90&amp;t=2&amp;r=1&amp;</a:t>
            </a:r>
            <a:r>
              <a:rPr lang="cs-CZ" sz="1800" dirty="0" err="1" smtClean="0">
                <a:hlinkClick r:id="rId9"/>
              </a:rPr>
              <a:t>ow</a:t>
            </a:r>
            <a:r>
              <a:rPr lang="cs-CZ" sz="1800" dirty="0" smtClean="0">
                <a:hlinkClick r:id="rId9"/>
              </a:rPr>
              <a:t>=900&amp;</a:t>
            </a:r>
            <a:r>
              <a:rPr lang="cs-CZ" sz="1800" dirty="0" err="1" smtClean="0">
                <a:hlinkClick r:id="rId9"/>
              </a:rPr>
              <a:t>oh</a:t>
            </a:r>
            <a:r>
              <a:rPr lang="cs-CZ" sz="1800" dirty="0" smtClean="0">
                <a:hlinkClick r:id="rId9"/>
              </a:rPr>
              <a:t>=672&amp;e=0</a:t>
            </a:r>
            <a:endParaRPr lang="cs-CZ" sz="1800" dirty="0" smtClean="0"/>
          </a:p>
          <a:p>
            <a:r>
              <a:rPr lang="cs-CZ" sz="1800" dirty="0" smtClean="0">
                <a:hlinkClick r:id="rId10"/>
              </a:rPr>
              <a:t>http://www.</a:t>
            </a:r>
            <a:r>
              <a:rPr lang="cs-CZ" sz="1800" dirty="0" err="1" smtClean="0">
                <a:hlinkClick r:id="rId10"/>
              </a:rPr>
              <a:t>nabytek</a:t>
            </a:r>
            <a:r>
              <a:rPr lang="cs-CZ" sz="1800" dirty="0" smtClean="0">
                <a:hlinkClick r:id="rId10"/>
              </a:rPr>
              <a:t>-</a:t>
            </a:r>
            <a:r>
              <a:rPr lang="cs-CZ" sz="1800" dirty="0" err="1" smtClean="0">
                <a:hlinkClick r:id="rId10"/>
              </a:rPr>
              <a:t>forliving.cz</a:t>
            </a:r>
            <a:r>
              <a:rPr lang="cs-CZ" sz="1800" dirty="0" smtClean="0">
                <a:hlinkClick r:id="rId10"/>
              </a:rPr>
              <a:t>/</a:t>
            </a:r>
            <a:r>
              <a:rPr lang="cs-CZ" sz="1800" dirty="0" err="1" smtClean="0">
                <a:hlinkClick r:id="rId10"/>
              </a:rPr>
              <a:t>photos</a:t>
            </a:r>
            <a:r>
              <a:rPr lang="cs-CZ" sz="1800" dirty="0" smtClean="0">
                <a:hlinkClick r:id="rId10"/>
              </a:rPr>
              <a:t>/by-0625-1.jpg</a:t>
            </a:r>
            <a:endParaRPr lang="cs-CZ" sz="1800" dirty="0" smtClean="0"/>
          </a:p>
          <a:p>
            <a:r>
              <a:rPr lang="cs-CZ" sz="1800" dirty="0" smtClean="0">
                <a:hlinkClick r:id="rId11"/>
              </a:rPr>
              <a:t>http://www.</a:t>
            </a:r>
            <a:r>
              <a:rPr lang="cs-CZ" sz="1800" dirty="0" err="1" smtClean="0">
                <a:hlinkClick r:id="rId11"/>
              </a:rPr>
              <a:t>fotografovani.cz</a:t>
            </a:r>
            <a:r>
              <a:rPr lang="cs-CZ" sz="1800" dirty="0" smtClean="0">
                <a:hlinkClick r:id="rId11"/>
              </a:rPr>
              <a:t>/</a:t>
            </a:r>
            <a:r>
              <a:rPr lang="cs-CZ" sz="1800" dirty="0" err="1" smtClean="0">
                <a:hlinkClick r:id="rId11"/>
              </a:rPr>
              <a:t>old</a:t>
            </a:r>
            <a:r>
              <a:rPr lang="cs-CZ" sz="1800" dirty="0" smtClean="0">
                <a:hlinkClick r:id="rId11"/>
              </a:rPr>
              <a:t>-</a:t>
            </a:r>
            <a:r>
              <a:rPr lang="cs-CZ" sz="1800" dirty="0" err="1" smtClean="0">
                <a:hlinkClick r:id="rId11"/>
              </a:rPr>
              <a:t>idif</a:t>
            </a:r>
            <a:r>
              <a:rPr lang="cs-CZ" sz="1800" dirty="0" smtClean="0">
                <a:hlinkClick r:id="rId11"/>
              </a:rPr>
              <a:t>/</a:t>
            </a:r>
            <a:r>
              <a:rPr lang="cs-CZ" sz="1800" dirty="0" err="1" smtClean="0">
                <a:hlinkClick r:id="rId11"/>
              </a:rPr>
              <a:t>fotografovani</a:t>
            </a:r>
            <a:r>
              <a:rPr lang="cs-CZ" sz="1800" dirty="0" smtClean="0">
                <a:hlinkClick r:id="rId11"/>
              </a:rPr>
              <a:t>/</a:t>
            </a:r>
            <a:r>
              <a:rPr lang="cs-CZ" sz="1800" dirty="0" err="1" smtClean="0">
                <a:hlinkClick r:id="rId11"/>
              </a:rPr>
              <a:t>images</a:t>
            </a:r>
            <a:r>
              <a:rPr lang="cs-CZ" sz="1800" dirty="0" smtClean="0">
                <a:hlinkClick r:id="rId11"/>
              </a:rPr>
              <a:t>/</a:t>
            </a:r>
            <a:r>
              <a:rPr lang="cs-CZ" sz="1800" dirty="0" err="1" smtClean="0">
                <a:hlinkClick r:id="rId11"/>
              </a:rPr>
              <a:t>rom</a:t>
            </a:r>
            <a:r>
              <a:rPr lang="cs-CZ" sz="1800" dirty="0" smtClean="0">
                <a:hlinkClick r:id="rId11"/>
              </a:rPr>
              <a:t>_zrcadlo.</a:t>
            </a:r>
            <a:r>
              <a:rPr lang="cs-CZ" sz="1800" dirty="0" err="1" smtClean="0">
                <a:hlinkClick r:id="rId11"/>
              </a:rPr>
              <a:t>jpg</a:t>
            </a: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357166"/>
            <a:ext cx="8686800" cy="6215106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>
            <a:normAutofit/>
          </a:bodyPr>
          <a:lstStyle/>
          <a:p>
            <a:r>
              <a:rPr lang="cs-CZ" sz="1800" dirty="0" smtClean="0">
                <a:hlinkClick r:id="rId2"/>
              </a:rPr>
              <a:t>http://www.</a:t>
            </a:r>
            <a:r>
              <a:rPr lang="cs-CZ" sz="1800" dirty="0" err="1" smtClean="0">
                <a:hlinkClick r:id="rId2"/>
              </a:rPr>
              <a:t>vestaveneskrine</a:t>
            </a:r>
            <a:r>
              <a:rPr lang="cs-CZ" sz="1800" dirty="0" smtClean="0">
                <a:hlinkClick r:id="rId2"/>
              </a:rPr>
              <a:t>-</a:t>
            </a:r>
            <a:r>
              <a:rPr lang="cs-CZ" sz="1800" dirty="0" err="1" smtClean="0">
                <a:hlinkClick r:id="rId2"/>
              </a:rPr>
              <a:t>ostrava.cz</a:t>
            </a:r>
            <a:r>
              <a:rPr lang="cs-CZ" sz="1800" dirty="0" smtClean="0">
                <a:hlinkClick r:id="rId2"/>
              </a:rPr>
              <a:t>/galerie/</a:t>
            </a:r>
            <a:r>
              <a:rPr lang="cs-CZ" sz="1800" dirty="0" err="1" smtClean="0">
                <a:hlinkClick r:id="rId2"/>
              </a:rPr>
              <a:t>senator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big</a:t>
            </a:r>
            <a:r>
              <a:rPr lang="cs-CZ" sz="1800" dirty="0" smtClean="0">
                <a:hlinkClick r:id="rId2"/>
              </a:rPr>
              <a:t>/zrcadlo3.jpg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http://www.</a:t>
            </a:r>
            <a:r>
              <a:rPr lang="cs-CZ" sz="1800" dirty="0" err="1" smtClean="0">
                <a:hlinkClick r:id="rId3"/>
              </a:rPr>
              <a:t>muj</a:t>
            </a:r>
            <a:r>
              <a:rPr lang="cs-CZ" sz="1800" dirty="0" smtClean="0">
                <a:hlinkClick r:id="rId3"/>
              </a:rPr>
              <a:t>-</a:t>
            </a:r>
            <a:r>
              <a:rPr lang="cs-CZ" sz="1800" dirty="0" err="1" smtClean="0">
                <a:hlinkClick r:id="rId3"/>
              </a:rPr>
              <a:t>homedics.cz</a:t>
            </a:r>
            <a:r>
              <a:rPr lang="cs-CZ" sz="1800" dirty="0" smtClean="0">
                <a:hlinkClick r:id="rId3"/>
              </a:rPr>
              <a:t>/image/</a:t>
            </a:r>
            <a:r>
              <a:rPr lang="cs-CZ" sz="1800" dirty="0" err="1" smtClean="0">
                <a:hlinkClick r:id="rId3"/>
              </a:rPr>
              <a:t>cache</a:t>
            </a:r>
            <a:r>
              <a:rPr lang="cs-CZ" sz="1800" dirty="0" smtClean="0">
                <a:hlinkClick r:id="rId3"/>
              </a:rPr>
              <a:t>/data/</a:t>
            </a:r>
            <a:r>
              <a:rPr lang="cs-CZ" sz="1800" dirty="0" err="1" smtClean="0">
                <a:hlinkClick r:id="rId3"/>
              </a:rPr>
              <a:t>Homedics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homedics</a:t>
            </a:r>
            <a:r>
              <a:rPr lang="cs-CZ" sz="1800" dirty="0" smtClean="0">
                <a:hlinkClick r:id="rId3"/>
              </a:rPr>
              <a:t>-kosmetika/m-8130-</a:t>
            </a:r>
            <a:r>
              <a:rPr lang="cs-CZ" sz="1800" dirty="0" err="1" smtClean="0">
                <a:hlinkClick r:id="rId3"/>
              </a:rPr>
              <a:t>eu</a:t>
            </a:r>
            <a:r>
              <a:rPr lang="cs-CZ" sz="1800" dirty="0" smtClean="0">
                <a:hlinkClick r:id="rId3"/>
              </a:rPr>
              <a:t>-1-800x800.jpg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http://img5.rajce.idnes.cz/d0506/8/8648/8648929_215e3fc0f6a4cf68aafcbd91b89efe95/</a:t>
            </a:r>
            <a:r>
              <a:rPr lang="cs-CZ" sz="1800" dirty="0" err="1" smtClean="0">
                <a:hlinkClick r:id="rId4"/>
              </a:rPr>
              <a:t>images</a:t>
            </a:r>
            <a:r>
              <a:rPr lang="cs-CZ" sz="1800" dirty="0" smtClean="0">
                <a:hlinkClick r:id="rId4"/>
              </a:rPr>
              <a:t>/04.jpg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http://www.</a:t>
            </a:r>
            <a:r>
              <a:rPr lang="cs-CZ" sz="1800" dirty="0" err="1" smtClean="0">
                <a:hlinkClick r:id="rId5"/>
              </a:rPr>
              <a:t>praguewelcome.cz</a:t>
            </a:r>
            <a:r>
              <a:rPr lang="cs-CZ" sz="1800" dirty="0" smtClean="0">
                <a:hlinkClick r:id="rId5"/>
              </a:rPr>
              <a:t>/</a:t>
            </a:r>
            <a:r>
              <a:rPr lang="cs-CZ" sz="1800" dirty="0" err="1" smtClean="0">
                <a:hlinkClick r:id="rId5"/>
              </a:rPr>
              <a:t>img</a:t>
            </a:r>
            <a:r>
              <a:rPr lang="cs-CZ" sz="1800" dirty="0" smtClean="0">
                <a:hlinkClick r:id="rId5"/>
              </a:rPr>
              <a:t>/</a:t>
            </a:r>
            <a:r>
              <a:rPr lang="cs-CZ" sz="1800" dirty="0" err="1" smtClean="0">
                <a:hlinkClick r:id="rId5"/>
              </a:rPr>
              <a:t>edee</a:t>
            </a:r>
            <a:r>
              <a:rPr lang="cs-CZ" sz="1800" dirty="0" smtClean="0">
                <a:hlinkClick r:id="rId5"/>
              </a:rPr>
              <a:t>/</a:t>
            </a:r>
            <a:r>
              <a:rPr lang="cs-CZ" sz="1800" dirty="0" err="1" smtClean="0">
                <a:hlinkClick r:id="rId5"/>
              </a:rPr>
              <a:t>photogallery</a:t>
            </a:r>
            <a:r>
              <a:rPr lang="cs-CZ" sz="1800" dirty="0" smtClean="0">
                <a:hlinkClick r:id="rId5"/>
              </a:rPr>
              <a:t>/</a:t>
            </a:r>
            <a:r>
              <a:rPr lang="cs-CZ" sz="1800" dirty="0" err="1" smtClean="0">
                <a:hlinkClick r:id="rId5"/>
              </a:rPr>
              <a:t>objects</a:t>
            </a:r>
            <a:r>
              <a:rPr lang="cs-CZ" sz="1800" dirty="0" smtClean="0">
                <a:hlinkClick r:id="rId5"/>
              </a:rPr>
              <a:t>/44163/1763.jpg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http://img13.rajce.idnes.cz/d1303/1/1504/1504226_2035769d196d8267c3c1f436b799ac68/</a:t>
            </a:r>
            <a:r>
              <a:rPr lang="cs-CZ" sz="1800" dirty="0" err="1" smtClean="0">
                <a:hlinkClick r:id="rId6"/>
              </a:rPr>
              <a:t>images</a:t>
            </a:r>
            <a:r>
              <a:rPr lang="cs-CZ" sz="1800" dirty="0" smtClean="0">
                <a:hlinkClick r:id="rId6"/>
              </a:rPr>
              <a:t>/26122008_071_.</a:t>
            </a:r>
            <a:r>
              <a:rPr lang="cs-CZ" sz="1800" dirty="0" err="1" smtClean="0">
                <a:hlinkClick r:id="rId6"/>
              </a:rPr>
              <a:t>jpg</a:t>
            </a:r>
            <a:endParaRPr lang="cs-CZ" sz="1800" dirty="0" smtClean="0"/>
          </a:p>
          <a:p>
            <a:r>
              <a:rPr lang="cs-CZ" sz="1800" dirty="0" smtClean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www.</a:t>
            </a:r>
            <a:r>
              <a:rPr lang="cs-CZ" sz="1800" dirty="0" err="1" smtClean="0">
                <a:hlinkClick r:id="rId7"/>
              </a:rPr>
              <a:t>fotonmag.cz</a:t>
            </a:r>
            <a:r>
              <a:rPr lang="cs-CZ" sz="1800" dirty="0" smtClean="0">
                <a:hlinkClick r:id="rId7"/>
              </a:rPr>
              <a:t>/</a:t>
            </a:r>
            <a:r>
              <a:rPr lang="cs-CZ" sz="1800" dirty="0" err="1" smtClean="0">
                <a:hlinkClick r:id="rId7"/>
              </a:rPr>
              <a:t>wp</a:t>
            </a:r>
            <a:r>
              <a:rPr lang="cs-CZ" sz="1800" dirty="0" smtClean="0">
                <a:hlinkClick r:id="rId7"/>
              </a:rPr>
              <a:t>-</a:t>
            </a:r>
            <a:r>
              <a:rPr lang="cs-CZ" sz="1800" dirty="0" err="1" smtClean="0">
                <a:hlinkClick r:id="rId7"/>
              </a:rPr>
              <a:t>content</a:t>
            </a:r>
            <a:r>
              <a:rPr lang="cs-CZ" sz="1800" dirty="0" smtClean="0">
                <a:hlinkClick r:id="rId7"/>
              </a:rPr>
              <a:t>/</a:t>
            </a:r>
            <a:r>
              <a:rPr lang="cs-CZ" sz="1800" dirty="0" err="1" smtClean="0">
                <a:hlinkClick r:id="rId7"/>
              </a:rPr>
              <a:t>uploads</a:t>
            </a:r>
            <a:r>
              <a:rPr lang="cs-CZ" sz="1800" dirty="0" smtClean="0">
                <a:hlinkClick r:id="rId7"/>
              </a:rPr>
              <a:t>/2008/01/</a:t>
            </a:r>
            <a:r>
              <a:rPr lang="cs-CZ" sz="1800" dirty="0" err="1" smtClean="0">
                <a:hlinkClick r:id="rId7"/>
              </a:rPr>
              <a:t>eznite</a:t>
            </a:r>
            <a:r>
              <a:rPr lang="cs-CZ" sz="1800" dirty="0" smtClean="0">
                <a:hlinkClick r:id="rId7"/>
              </a:rPr>
              <a:t>_1.jpg</a:t>
            </a:r>
            <a:endParaRPr lang="cs-CZ" sz="1800" dirty="0" smtClean="0"/>
          </a:p>
          <a:p>
            <a:r>
              <a:rPr lang="cs-CZ" sz="1800" dirty="0" smtClean="0">
                <a:hlinkClick r:id="rId8"/>
              </a:rPr>
              <a:t>http://</a:t>
            </a:r>
            <a:r>
              <a:rPr lang="cs-CZ" sz="1800" dirty="0" smtClean="0">
                <a:hlinkClick r:id="rId8"/>
              </a:rPr>
              <a:t>www.ordinace.</a:t>
            </a:r>
            <a:r>
              <a:rPr lang="cs-CZ" sz="1800" dirty="0" err="1" smtClean="0">
                <a:hlinkClick r:id="rId8"/>
              </a:rPr>
              <a:t>cz</a:t>
            </a:r>
            <a:r>
              <a:rPr lang="cs-CZ" sz="1800" dirty="0" smtClean="0">
                <a:hlinkClick r:id="rId8"/>
              </a:rPr>
              <a:t>/</a:t>
            </a:r>
            <a:r>
              <a:rPr lang="cs-CZ" sz="1800" dirty="0" err="1" smtClean="0">
                <a:hlinkClick r:id="rId8"/>
              </a:rPr>
              <a:t>img</a:t>
            </a:r>
            <a:r>
              <a:rPr lang="cs-CZ" sz="1800" dirty="0" smtClean="0">
                <a:hlinkClick r:id="rId8"/>
              </a:rPr>
              <a:t>/</a:t>
            </a:r>
            <a:r>
              <a:rPr lang="cs-CZ" sz="1800" dirty="0" err="1" smtClean="0">
                <a:hlinkClick r:id="rId8"/>
              </a:rPr>
              <a:t>articles</a:t>
            </a:r>
            <a:r>
              <a:rPr lang="cs-CZ" sz="1800" dirty="0" smtClean="0">
                <a:hlinkClick r:id="rId8"/>
              </a:rPr>
              <a:t>/16b9/12855.jpg</a:t>
            </a:r>
            <a:endParaRPr lang="cs-CZ" sz="1800" dirty="0" smtClean="0"/>
          </a:p>
          <a:p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246</TotalTime>
  <Words>263</Words>
  <Application>Microsoft Office PowerPoint</Application>
  <PresentationFormat>Předvádění na obrazovce (4:3)</PresentationFormat>
  <Paragraphs>80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Cesta</vt:lpstr>
      <vt:lpstr>Snímek 1</vt:lpstr>
      <vt:lpstr>ZRCADLA</vt:lpstr>
      <vt:lpstr>Snímek 3</vt:lpstr>
      <vt:lpstr>Použití  zrcadel</vt:lpstr>
      <vt:lpstr>Druhy zrcadel</vt:lpstr>
      <vt:lpstr>Rovné zrcadlo</vt:lpstr>
      <vt:lpstr>Snímek 7</vt:lpstr>
      <vt:lpstr>Vypuklé zrcadlo</vt:lpstr>
      <vt:lpstr>Snímek 9</vt:lpstr>
      <vt:lpstr>Duté zrcadlo</vt:lpstr>
      <vt:lpstr>Snímek 11</vt:lpstr>
      <vt:lpstr>Zrcadlové  bludiště</vt:lpstr>
      <vt:lpstr>Snímek 13</vt:lpstr>
      <vt:lpstr>procvičení</vt:lpstr>
      <vt:lpstr>Použité zdroje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 Dvořáčková</dc:creator>
  <cp:lastModifiedBy>Hana Dvořáčková</cp:lastModifiedBy>
  <cp:revision>30</cp:revision>
  <dcterms:created xsi:type="dcterms:W3CDTF">2013-09-08T19:05:22Z</dcterms:created>
  <dcterms:modified xsi:type="dcterms:W3CDTF">2013-09-22T15:50:15Z</dcterms:modified>
</cp:coreProperties>
</file>