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0" r:id="rId2"/>
    <p:sldId id="281" r:id="rId3"/>
    <p:sldId id="282" r:id="rId4"/>
    <p:sldId id="258" r:id="rId5"/>
    <p:sldId id="279" r:id="rId6"/>
    <p:sldId id="260" r:id="rId7"/>
    <p:sldId id="261" r:id="rId8"/>
    <p:sldId id="262" r:id="rId9"/>
    <p:sldId id="263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3" r:id="rId18"/>
    <p:sldId id="275" r:id="rId19"/>
    <p:sldId id="277" r:id="rId20"/>
    <p:sldId id="283" r:id="rId2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24" autoAdjust="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261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EFCA4-981C-4C95-9649-3D3DC4D7C0E1}" type="datetimeFigureOut">
              <a:rPr lang="cs-CZ" smtClean="0"/>
              <a:pPr/>
              <a:t>23.9.2013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506EC-395E-491F-9227-1E2723A53E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2901674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EFCA4-981C-4C95-9649-3D3DC4D7C0E1}" type="datetimeFigureOut">
              <a:rPr lang="cs-CZ" smtClean="0"/>
              <a:pPr/>
              <a:t>23.9.2013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506EC-395E-491F-9227-1E2723A53E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9916623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EFCA4-981C-4C95-9649-3D3DC4D7C0E1}" type="datetimeFigureOut">
              <a:rPr lang="cs-CZ" smtClean="0"/>
              <a:pPr/>
              <a:t>23.9.2013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506EC-395E-491F-9227-1E2723A53E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1407327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EFCA4-981C-4C95-9649-3D3DC4D7C0E1}" type="datetimeFigureOut">
              <a:rPr lang="cs-CZ" smtClean="0"/>
              <a:pPr/>
              <a:t>23.9.2013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506EC-395E-491F-9227-1E2723A53E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0322404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EFCA4-981C-4C95-9649-3D3DC4D7C0E1}" type="datetimeFigureOut">
              <a:rPr lang="cs-CZ" smtClean="0"/>
              <a:pPr/>
              <a:t>23.9.2013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506EC-395E-491F-9227-1E2723A53E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067352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EFCA4-981C-4C95-9649-3D3DC4D7C0E1}" type="datetimeFigureOut">
              <a:rPr lang="cs-CZ" smtClean="0"/>
              <a:pPr/>
              <a:t>23.9.2013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506EC-395E-491F-9227-1E2723A53E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5057103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EFCA4-981C-4C95-9649-3D3DC4D7C0E1}" type="datetimeFigureOut">
              <a:rPr lang="cs-CZ" smtClean="0"/>
              <a:pPr/>
              <a:t>23.9.2013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506EC-395E-491F-9227-1E2723A53E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790851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EFCA4-981C-4C95-9649-3D3DC4D7C0E1}" type="datetimeFigureOut">
              <a:rPr lang="cs-CZ" smtClean="0"/>
              <a:pPr/>
              <a:t>23.9.2013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506EC-395E-491F-9227-1E2723A53E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0668205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EFCA4-981C-4C95-9649-3D3DC4D7C0E1}" type="datetimeFigureOut">
              <a:rPr lang="cs-CZ" smtClean="0"/>
              <a:pPr/>
              <a:t>23.9.2013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506EC-395E-491F-9227-1E2723A53E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7697921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EFCA4-981C-4C95-9649-3D3DC4D7C0E1}" type="datetimeFigureOut">
              <a:rPr lang="cs-CZ" smtClean="0"/>
              <a:pPr/>
              <a:t>23.9.2013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506EC-395E-491F-9227-1E2723A53E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1711455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EFCA4-981C-4C95-9649-3D3DC4D7C0E1}" type="datetimeFigureOut">
              <a:rPr lang="cs-CZ" smtClean="0"/>
              <a:pPr/>
              <a:t>23.9.2013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506EC-395E-491F-9227-1E2723A53E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935994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AEFCA4-981C-4C95-9649-3D3DC4D7C0E1}" type="datetimeFigureOut">
              <a:rPr lang="cs-CZ" smtClean="0"/>
              <a:pPr/>
              <a:t>23.9.2013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F506EC-395E-491F-9227-1E2723A53E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2443658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9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548680"/>
            <a:ext cx="3859213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bdélník 4"/>
          <p:cNvSpPr/>
          <p:nvPr/>
        </p:nvSpPr>
        <p:spPr>
          <a:xfrm>
            <a:off x="1259632" y="1413867"/>
            <a:ext cx="7222194" cy="52322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b="1" dirty="0" smtClean="0">
                <a:solidFill>
                  <a:srgbClr val="00B050"/>
                </a:solidFill>
              </a:rPr>
              <a:t>ZÁKLADNÍ ŠKOLA SLOVAN, KROMĚŘÍŽ, PŘÍSPĚVKOVÁ ORGANIZACE</a:t>
            </a:r>
          </a:p>
          <a:p>
            <a:pPr algn="ctr"/>
            <a:r>
              <a:rPr lang="cs-CZ" b="1" dirty="0" smtClean="0">
                <a:solidFill>
                  <a:srgbClr val="00B050"/>
                </a:solidFill>
              </a:rPr>
              <a:t>ZEYEROVA 3354, 767 01 KROMĚŘÍŽ</a:t>
            </a:r>
          </a:p>
          <a:p>
            <a:pPr algn="ctr"/>
            <a:endParaRPr lang="cs-CZ" b="1" dirty="0" smtClean="0">
              <a:solidFill>
                <a:srgbClr val="00B050"/>
              </a:solidFill>
            </a:endParaRPr>
          </a:p>
          <a:p>
            <a:pPr algn="ctr"/>
            <a:r>
              <a:rPr lang="cs-CZ" dirty="0" smtClean="0"/>
              <a:t>projekt v rámci vzdělávacího programu</a:t>
            </a:r>
          </a:p>
          <a:p>
            <a:pPr algn="ctr"/>
            <a:r>
              <a:rPr lang="cs-CZ" dirty="0" smtClean="0"/>
              <a:t>VZDĚLÁNÍ PRO KONKURENCESCHOPNOST</a:t>
            </a:r>
          </a:p>
          <a:p>
            <a:endParaRPr lang="cs-CZ" dirty="0" smtClean="0"/>
          </a:p>
          <a:p>
            <a:pPr algn="ctr"/>
            <a:r>
              <a:rPr lang="cs-CZ" dirty="0" smtClean="0"/>
              <a:t>ŠABLONA ČÍSLO: III/2</a:t>
            </a:r>
          </a:p>
          <a:p>
            <a:pPr algn="ctr"/>
            <a:r>
              <a:rPr lang="cs-CZ" dirty="0" smtClean="0"/>
              <a:t>NÁZEV:  INOVACE A ZKVALITNĚNÍ VÝUKY PROSTŘEDNICTVÍM ICT</a:t>
            </a:r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PŘEDMĚT:  Výtvarná výchova</a:t>
            </a:r>
          </a:p>
          <a:p>
            <a:r>
              <a:rPr lang="cs-CZ" dirty="0" smtClean="0"/>
              <a:t>ROČNÍK: 6. – 9. ročník</a:t>
            </a:r>
          </a:p>
          <a:p>
            <a:r>
              <a:rPr lang="cs-CZ" dirty="0" smtClean="0"/>
              <a:t>TÉMA:  </a:t>
            </a:r>
            <a:r>
              <a:rPr lang="cs-CZ" dirty="0" err="1" smtClean="0"/>
              <a:t>Cívkované</a:t>
            </a:r>
            <a:r>
              <a:rPr lang="cs-CZ" dirty="0" smtClean="0"/>
              <a:t> náhrdelníky</a:t>
            </a:r>
          </a:p>
          <a:p>
            <a:r>
              <a:rPr lang="cs-CZ" dirty="0" smtClean="0"/>
              <a:t>AUTOR:  Iveta Svobodová</a:t>
            </a:r>
          </a:p>
          <a:p>
            <a:r>
              <a:rPr lang="cs-CZ" dirty="0" smtClean="0"/>
              <a:t>DATUM VYTVOŘENÍ:  13. 1. 2012</a:t>
            </a:r>
          </a:p>
          <a:p>
            <a:endParaRPr lang="cs-CZ" dirty="0" smtClean="0"/>
          </a:p>
          <a:p>
            <a:endParaRPr lang="cs-CZ" dirty="0" smtClean="0"/>
          </a:p>
          <a:p>
            <a:pPr algn="ctr"/>
            <a:r>
              <a:rPr lang="cs-CZ" sz="2800" b="1" dirty="0">
                <a:solidFill>
                  <a:srgbClr val="C00000"/>
                </a:solidFill>
              </a:rPr>
              <a:t>VY_32_INOVACE_10_IS</a:t>
            </a:r>
          </a:p>
        </p:txBody>
      </p:sp>
    </p:spTree>
    <p:extLst>
      <p:ext uri="{BB962C8B-B14F-4D97-AF65-F5344CB8AC3E}">
        <p14:creationId xmlns="" xmlns:p14="http://schemas.microsoft.com/office/powerpoint/2010/main" val="2997626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484784"/>
            <a:ext cx="8229600" cy="4525963"/>
          </a:xfrm>
        </p:spPr>
        <p:txBody>
          <a:bodyPr>
            <a:normAutofit/>
          </a:bodyPr>
          <a:lstStyle/>
          <a:p>
            <a:r>
              <a:rPr lang="cs-CZ" sz="2400" dirty="0" smtClean="0"/>
              <a:t>práce je určena pro žáky 2. stupně ZŠ</a:t>
            </a:r>
          </a:p>
          <a:p>
            <a:r>
              <a:rPr lang="cs-CZ" sz="2400" dirty="0" smtClean="0"/>
              <a:t>tématem tohoto cvičení je výroba šperků.</a:t>
            </a:r>
          </a:p>
          <a:p>
            <a:r>
              <a:rPr lang="cs-CZ" sz="2400" dirty="0" smtClean="0"/>
              <a:t>cíl – procvičení jemné motoriky</a:t>
            </a:r>
          </a:p>
          <a:p>
            <a:r>
              <a:rPr lang="cs-CZ" sz="2400" dirty="0"/>
              <a:t>Pomůcky: </a:t>
            </a:r>
            <a:r>
              <a:rPr lang="cs-CZ" sz="2400" dirty="0" smtClean="0"/>
              <a:t> Práce byla ověřována v 6.- 9. ročnících. </a:t>
            </a:r>
          </a:p>
          <a:p>
            <a:r>
              <a:rPr lang="cs-CZ" sz="2400" dirty="0" smtClean="0"/>
              <a:t>Pilotáž – žáci si touto velice jednoduchou technikou vyrobili různé dárky a ověřili si, že vše se nemusí jen koupit . </a:t>
            </a:r>
            <a:r>
              <a:rPr lang="cs-CZ" sz="2400" dirty="0"/>
              <a:t>Mile mě </a:t>
            </a:r>
            <a:r>
              <a:rPr lang="cs-CZ" sz="2400" dirty="0" smtClean="0"/>
              <a:t>překvapilo, že tato činnost byla lákavá i pro některé chlapce.</a:t>
            </a:r>
          </a:p>
        </p:txBody>
      </p:sp>
    </p:spTree>
    <p:extLst>
      <p:ext uri="{BB962C8B-B14F-4D97-AF65-F5344CB8AC3E}">
        <p14:creationId xmlns="" xmlns:p14="http://schemas.microsoft.com/office/powerpoint/2010/main" val="4206864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2132856"/>
            <a:ext cx="7772400" cy="1470025"/>
          </a:xfrm>
        </p:spPr>
        <p:txBody>
          <a:bodyPr>
            <a:normAutofit/>
          </a:bodyPr>
          <a:lstStyle/>
          <a:p>
            <a:r>
              <a:rPr lang="cs-CZ" sz="6000" b="1" dirty="0" err="1" smtClean="0">
                <a:latin typeface="Mistral" pitchFamily="66" charset="0"/>
              </a:rPr>
              <a:t>Cívkované</a:t>
            </a:r>
            <a:r>
              <a:rPr lang="cs-CZ" sz="6000" b="1" dirty="0" smtClean="0">
                <a:latin typeface="Mistral" pitchFamily="66" charset="0"/>
              </a:rPr>
              <a:t> náhrdelníky</a:t>
            </a:r>
            <a:endParaRPr lang="cs-CZ" sz="6000" b="1" dirty="0">
              <a:latin typeface="Mistral" pitchFamily="66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75656" y="3861048"/>
            <a:ext cx="6400800" cy="1752600"/>
          </a:xfrm>
        </p:spPr>
        <p:txBody>
          <a:bodyPr>
            <a:normAutofit/>
          </a:bodyPr>
          <a:lstStyle/>
          <a:p>
            <a:r>
              <a:rPr lang="cs-CZ" sz="4800" dirty="0" smtClean="0">
                <a:solidFill>
                  <a:schemeClr val="accent3">
                    <a:lumMod val="75000"/>
                  </a:schemeClr>
                </a:solidFill>
                <a:latin typeface="Mistral" pitchFamily="66" charset="0"/>
                <a:cs typeface="Gisha" pitchFamily="34" charset="-79"/>
              </a:rPr>
              <a:t>Výroba šperků s využitím staré textilní techniky</a:t>
            </a:r>
            <a:endParaRPr lang="cs-CZ" sz="4800" dirty="0">
              <a:solidFill>
                <a:schemeClr val="accent3">
                  <a:lumMod val="75000"/>
                </a:schemeClr>
              </a:solidFill>
              <a:latin typeface="Mistral" pitchFamily="66" charset="0"/>
              <a:cs typeface="Gisha" pitchFamily="34" charset="-79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50415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 flipV="1">
            <a:off x="1835696" y="4754881"/>
            <a:ext cx="5442992" cy="45719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pic>
        <p:nvPicPr>
          <p:cNvPr id="7" name="Zástupný symbol pro obrázek 6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  <p:sp>
        <p:nvSpPr>
          <p:cNvPr id="6" name="Zástupný symbol pro text 5"/>
          <p:cNvSpPr>
            <a:spLocks noGrp="1"/>
          </p:cNvSpPr>
          <p:nvPr>
            <p:ph type="body" sz="half" idx="2"/>
          </p:nvPr>
        </p:nvSpPr>
        <p:spPr>
          <a:xfrm>
            <a:off x="1907704" y="4869160"/>
            <a:ext cx="5370984" cy="1303040"/>
          </a:xfrm>
        </p:spPr>
        <p:txBody>
          <a:bodyPr>
            <a:noAutofit/>
          </a:bodyPr>
          <a:lstStyle/>
          <a:p>
            <a:r>
              <a:rPr lang="cs-CZ" sz="2400" dirty="0" smtClean="0">
                <a:latin typeface="Mistral" pitchFamily="66" charset="0"/>
              </a:rPr>
              <a:t>Na to, aby se dal z upletené šňůrky vyrobit náhrdelník budeme potřebovat – nerezový drát průměr 0,6mm, </a:t>
            </a:r>
            <a:r>
              <a:rPr lang="cs-CZ" sz="2400" dirty="0" smtClean="0">
                <a:latin typeface="Mistral" pitchFamily="66" charset="0"/>
              </a:rPr>
              <a:t>kleště (zleva doprava </a:t>
            </a:r>
            <a:r>
              <a:rPr lang="cs-CZ" sz="2400" dirty="0" smtClean="0">
                <a:latin typeface="Mistral" pitchFamily="66" charset="0"/>
              </a:rPr>
              <a:t>– na dělání kroužků, štípací a pomocné)  a šperkařské komponenty.</a:t>
            </a:r>
            <a:endParaRPr lang="cs-CZ" sz="2400" dirty="0">
              <a:latin typeface="Mistral" pitchFamily="66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19998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67544" y="273050"/>
            <a:ext cx="2997969" cy="59606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6008" y="273050"/>
            <a:ext cx="4389834" cy="5853113"/>
          </a:xfrm>
        </p:spPr>
      </p:pic>
      <p:sp>
        <p:nvSpPr>
          <p:cNvPr id="6" name="Zástupný symbol pro text 5"/>
          <p:cNvSpPr>
            <a:spLocks noGrp="1"/>
          </p:cNvSpPr>
          <p:nvPr>
            <p:ph type="body" sz="half" idx="2"/>
          </p:nvPr>
        </p:nvSpPr>
        <p:spPr>
          <a:xfrm>
            <a:off x="467544" y="764704"/>
            <a:ext cx="2997969" cy="5361459"/>
          </a:xfrm>
        </p:spPr>
        <p:txBody>
          <a:bodyPr>
            <a:noAutofit/>
          </a:bodyPr>
          <a:lstStyle/>
          <a:p>
            <a:r>
              <a:rPr lang="cs-CZ" sz="3600" dirty="0" smtClean="0">
                <a:latin typeface="Mistral" pitchFamily="66" charset="0"/>
              </a:rPr>
              <a:t>Komponenty se jmenují </a:t>
            </a:r>
            <a:r>
              <a:rPr lang="cs-CZ" sz="3600" dirty="0" smtClean="0">
                <a:latin typeface="Mistral" pitchFamily="66" charset="0"/>
              </a:rPr>
              <a:t>(odshora </a:t>
            </a:r>
            <a:r>
              <a:rPr lang="cs-CZ" sz="3600" dirty="0" smtClean="0">
                <a:latin typeface="Mistral" pitchFamily="66" charset="0"/>
              </a:rPr>
              <a:t>dolů) – karabinka, </a:t>
            </a:r>
            <a:r>
              <a:rPr lang="cs-CZ" sz="3600" dirty="0" smtClean="0">
                <a:latin typeface="Mistral" pitchFamily="66" charset="0"/>
              </a:rPr>
              <a:t>kroužky, </a:t>
            </a:r>
            <a:r>
              <a:rPr lang="cs-CZ" sz="3600" dirty="0" err="1" smtClean="0">
                <a:latin typeface="Mistral" pitchFamily="66" charset="0"/>
              </a:rPr>
              <a:t>kaplíky</a:t>
            </a:r>
            <a:r>
              <a:rPr lang="cs-CZ" sz="3600" dirty="0" smtClean="0">
                <a:latin typeface="Mistral" pitchFamily="66" charset="0"/>
              </a:rPr>
              <a:t>. Karabinku potřebujeme na jeden náhrdelník jednu, kroužky a </a:t>
            </a:r>
            <a:r>
              <a:rPr lang="cs-CZ" sz="3600" dirty="0" err="1" smtClean="0">
                <a:latin typeface="Mistral" pitchFamily="66" charset="0"/>
              </a:rPr>
              <a:t>kaplíky</a:t>
            </a:r>
            <a:r>
              <a:rPr lang="cs-CZ" sz="3600" dirty="0" smtClean="0">
                <a:latin typeface="Mistral" pitchFamily="66" charset="0"/>
              </a:rPr>
              <a:t> po dvou.</a:t>
            </a:r>
            <a:endParaRPr lang="cs-CZ" sz="3600" dirty="0">
              <a:latin typeface="Mistral" pitchFamily="66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51403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 flipV="1">
            <a:off x="1907704" y="4754881"/>
            <a:ext cx="5370984" cy="45719"/>
          </a:xfrm>
        </p:spPr>
        <p:txBody>
          <a:bodyPr>
            <a:normAutofit fontScale="90000"/>
          </a:bodyPr>
          <a:lstStyle/>
          <a:p>
            <a:endParaRPr lang="cs-CZ"/>
          </a:p>
        </p:txBody>
      </p:sp>
      <p:pic>
        <p:nvPicPr>
          <p:cNvPr id="7" name="Zástupný symbol pro obrázek 6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  <p:sp>
        <p:nvSpPr>
          <p:cNvPr id="6" name="Zástupný symbol pro text 5"/>
          <p:cNvSpPr>
            <a:spLocks noGrp="1"/>
          </p:cNvSpPr>
          <p:nvPr>
            <p:ph type="body" sz="half" idx="2"/>
          </p:nvPr>
        </p:nvSpPr>
        <p:spPr>
          <a:xfrm>
            <a:off x="1835696" y="4725144"/>
            <a:ext cx="5486400" cy="1452934"/>
          </a:xfrm>
        </p:spPr>
        <p:txBody>
          <a:bodyPr>
            <a:noAutofit/>
          </a:bodyPr>
          <a:lstStyle/>
          <a:p>
            <a:r>
              <a:rPr lang="cs-CZ" sz="3200" dirty="0" smtClean="0">
                <a:latin typeface="Mistral" pitchFamily="66" charset="0"/>
              </a:rPr>
              <a:t>Ustřihneme si štípacími kleštěmi asi 1,5cm drátu. Ten protáhneme pod zauzlovaným koncem šňůrky.</a:t>
            </a:r>
            <a:endParaRPr lang="cs-CZ" sz="3200" dirty="0">
              <a:latin typeface="Mistral" pitchFamily="66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800276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1763688" y="4800600"/>
            <a:ext cx="5515000" cy="68560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pic>
        <p:nvPicPr>
          <p:cNvPr id="7" name="Zástupný symbol pro obrázek 6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  <p:sp>
        <p:nvSpPr>
          <p:cNvPr id="6" name="Zástupný symbol pro text 5"/>
          <p:cNvSpPr>
            <a:spLocks noGrp="1"/>
          </p:cNvSpPr>
          <p:nvPr>
            <p:ph type="body" sz="half" idx="2"/>
          </p:nvPr>
        </p:nvSpPr>
        <p:spPr>
          <a:xfrm>
            <a:off x="1835696" y="4941168"/>
            <a:ext cx="5442992" cy="1231032"/>
          </a:xfrm>
        </p:spPr>
        <p:txBody>
          <a:bodyPr>
            <a:noAutofit/>
          </a:bodyPr>
          <a:lstStyle/>
          <a:p>
            <a:r>
              <a:rPr lang="cs-CZ" sz="3200" dirty="0" smtClean="0">
                <a:latin typeface="Mistral" pitchFamily="66" charset="0"/>
              </a:rPr>
              <a:t>Uchopíme kleště na dělání kroužků a drát na ně natočíme tak, aby nám vzniklo kolečko. </a:t>
            </a:r>
            <a:endParaRPr lang="cs-CZ" sz="3200" dirty="0">
              <a:latin typeface="Mistral" pitchFamily="66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61113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 flipV="1">
            <a:off x="1835696" y="4754881"/>
            <a:ext cx="5442992" cy="45719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pic>
        <p:nvPicPr>
          <p:cNvPr id="7" name="Zástupný symbol pro obrázek 6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  <p:sp>
        <p:nvSpPr>
          <p:cNvPr id="6" name="Zástupný symbol pro text 5"/>
          <p:cNvSpPr>
            <a:spLocks noGrp="1"/>
          </p:cNvSpPr>
          <p:nvPr>
            <p:ph type="body" sz="half" idx="2"/>
          </p:nvPr>
        </p:nvSpPr>
        <p:spPr>
          <a:xfrm>
            <a:off x="1763688" y="4941168"/>
            <a:ext cx="5515000" cy="1231032"/>
          </a:xfrm>
        </p:spPr>
        <p:txBody>
          <a:bodyPr>
            <a:noAutofit/>
          </a:bodyPr>
          <a:lstStyle/>
          <a:p>
            <a:r>
              <a:rPr lang="cs-CZ" sz="4000" dirty="0" smtClean="0">
                <a:latin typeface="Mistral" pitchFamily="66" charset="0"/>
              </a:rPr>
              <a:t>Čím blíže držadlům kroužek tvoříme, tím je kolečko větší.</a:t>
            </a:r>
            <a:endParaRPr lang="cs-CZ" sz="4000" dirty="0">
              <a:latin typeface="Mistral" pitchFamily="66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998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1763688" y="4221088"/>
            <a:ext cx="5486400" cy="566738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7" name="Zástupný symbol pro obrázek 6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  <p:sp>
        <p:nvSpPr>
          <p:cNvPr id="6" name="Zástupný symbol pro text 5"/>
          <p:cNvSpPr>
            <a:spLocks noGrp="1"/>
          </p:cNvSpPr>
          <p:nvPr>
            <p:ph type="body" sz="half" idx="2"/>
          </p:nvPr>
        </p:nvSpPr>
        <p:spPr>
          <a:xfrm>
            <a:off x="1763688" y="4869160"/>
            <a:ext cx="5515000" cy="1303040"/>
          </a:xfrm>
        </p:spPr>
        <p:txBody>
          <a:bodyPr/>
          <a:lstStyle/>
          <a:p>
            <a:r>
              <a:rPr lang="cs-CZ" sz="3600" dirty="0" smtClean="0">
                <a:latin typeface="Mistral" pitchFamily="66" charset="0"/>
              </a:rPr>
              <a:t>Utvořeným kolečkem obepneme konec </a:t>
            </a:r>
            <a:r>
              <a:rPr lang="cs-CZ" sz="3600" dirty="0" smtClean="0">
                <a:latin typeface="Mistral" pitchFamily="66" charset="0"/>
              </a:rPr>
              <a:t>šňůrky, </a:t>
            </a:r>
            <a:r>
              <a:rPr lang="cs-CZ" sz="3600" dirty="0" smtClean="0">
                <a:latin typeface="Mistral" pitchFamily="66" charset="0"/>
              </a:rPr>
              <a:t>aby nám neutíkal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294436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1763688" y="4800600"/>
            <a:ext cx="5515000" cy="68560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pic>
        <p:nvPicPr>
          <p:cNvPr id="7" name="Zástupný symbol pro obrázek 6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  <p:sp>
        <p:nvSpPr>
          <p:cNvPr id="6" name="Zástupný symbol pro text 5"/>
          <p:cNvSpPr>
            <a:spLocks noGrp="1"/>
          </p:cNvSpPr>
          <p:nvPr>
            <p:ph type="body" sz="half" idx="2"/>
          </p:nvPr>
        </p:nvSpPr>
        <p:spPr>
          <a:xfrm>
            <a:off x="1835696" y="4941168"/>
            <a:ext cx="5442992" cy="510952"/>
          </a:xfrm>
        </p:spPr>
        <p:txBody>
          <a:bodyPr>
            <a:noAutofit/>
          </a:bodyPr>
          <a:lstStyle/>
          <a:p>
            <a:r>
              <a:rPr lang="cs-CZ" sz="4000" dirty="0" smtClean="0">
                <a:latin typeface="Mistral" pitchFamily="66" charset="0"/>
              </a:rPr>
              <a:t>Rovný konec drátu protáhneme </a:t>
            </a:r>
            <a:r>
              <a:rPr lang="cs-CZ" sz="4000" dirty="0" err="1" smtClean="0">
                <a:latin typeface="Mistral" pitchFamily="66" charset="0"/>
              </a:rPr>
              <a:t>kaplíkem</a:t>
            </a:r>
            <a:r>
              <a:rPr lang="cs-CZ" sz="4000" dirty="0" smtClean="0">
                <a:latin typeface="Mistral" pitchFamily="66" charset="0"/>
              </a:rPr>
              <a:t>.</a:t>
            </a:r>
            <a:endParaRPr lang="cs-CZ" sz="4000" dirty="0">
              <a:latin typeface="Mistral" pitchFamily="66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26478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 flipV="1">
            <a:off x="1835696" y="4754881"/>
            <a:ext cx="5442992" cy="45719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pic>
        <p:nvPicPr>
          <p:cNvPr id="7" name="Zástupný symbol pro obrázek 6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  <p:sp>
        <p:nvSpPr>
          <p:cNvPr id="6" name="Zástupný symbol pro text 5"/>
          <p:cNvSpPr>
            <a:spLocks noGrp="1"/>
          </p:cNvSpPr>
          <p:nvPr>
            <p:ph type="body" sz="half" idx="2"/>
          </p:nvPr>
        </p:nvSpPr>
        <p:spPr>
          <a:xfrm>
            <a:off x="1763688" y="4797152"/>
            <a:ext cx="5515000" cy="1375048"/>
          </a:xfrm>
        </p:spPr>
        <p:txBody>
          <a:bodyPr>
            <a:noAutofit/>
          </a:bodyPr>
          <a:lstStyle/>
          <a:p>
            <a:r>
              <a:rPr lang="cs-CZ" sz="3200" dirty="0" smtClean="0">
                <a:latin typeface="Mistral" pitchFamily="66" charset="0"/>
              </a:rPr>
              <a:t>Kleštěmi drát přidržíme a pokud máme konec moc dlouhý ještě ho </a:t>
            </a:r>
            <a:r>
              <a:rPr lang="cs-CZ" sz="3200" dirty="0" err="1" smtClean="0">
                <a:latin typeface="Mistral" pitchFamily="66" charset="0"/>
              </a:rPr>
              <a:t>dostříhneme</a:t>
            </a:r>
            <a:r>
              <a:rPr lang="cs-CZ" sz="3200" dirty="0" smtClean="0">
                <a:latin typeface="Mistral" pitchFamily="66" charset="0"/>
              </a:rPr>
              <a:t> (na kolečko většinou stačí 9mm).</a:t>
            </a:r>
            <a:endParaRPr lang="cs-CZ" sz="3200" dirty="0">
              <a:latin typeface="Mistral" pitchFamily="66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38291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 flipV="1">
            <a:off x="1835696" y="4725144"/>
            <a:ext cx="5442992" cy="75456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pic>
        <p:nvPicPr>
          <p:cNvPr id="7" name="Zástupný symbol pro obrázek 6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  <p:sp>
        <p:nvSpPr>
          <p:cNvPr id="6" name="Zástupný symbol pro text 5"/>
          <p:cNvSpPr>
            <a:spLocks noGrp="1"/>
          </p:cNvSpPr>
          <p:nvPr>
            <p:ph type="body" sz="half" idx="2"/>
          </p:nvPr>
        </p:nvSpPr>
        <p:spPr>
          <a:xfrm>
            <a:off x="1835696" y="4797152"/>
            <a:ext cx="5442992" cy="1375048"/>
          </a:xfrm>
        </p:spPr>
        <p:txBody>
          <a:bodyPr>
            <a:normAutofit/>
          </a:bodyPr>
          <a:lstStyle/>
          <a:p>
            <a:r>
              <a:rPr lang="cs-CZ" sz="3600" dirty="0" smtClean="0">
                <a:latin typeface="Mistral" pitchFamily="66" charset="0"/>
              </a:rPr>
              <a:t>Kleštěmi uděláme  kolečko, na které budeme navlékat zapínání</a:t>
            </a:r>
            <a:r>
              <a:rPr lang="cs-CZ" sz="4000" dirty="0" smtClean="0">
                <a:latin typeface="Mistral" pitchFamily="66" charset="0"/>
              </a:rPr>
              <a:t>.</a:t>
            </a:r>
            <a:endParaRPr lang="cs-CZ" sz="4000" dirty="0">
              <a:latin typeface="Mistral" pitchFamily="66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54911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1763688" y="4800600"/>
            <a:ext cx="5515000" cy="68560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pic>
        <p:nvPicPr>
          <p:cNvPr id="7" name="Zástupný symbol pro obrázek 6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  <p:sp>
        <p:nvSpPr>
          <p:cNvPr id="6" name="Zástupný symbol pro text 5"/>
          <p:cNvSpPr>
            <a:spLocks noGrp="1"/>
          </p:cNvSpPr>
          <p:nvPr>
            <p:ph type="body" sz="half" idx="2"/>
          </p:nvPr>
        </p:nvSpPr>
        <p:spPr>
          <a:xfrm>
            <a:off x="1763688" y="4941168"/>
            <a:ext cx="5486400" cy="804862"/>
          </a:xfrm>
        </p:spPr>
        <p:txBody>
          <a:bodyPr>
            <a:noAutofit/>
          </a:bodyPr>
          <a:lstStyle/>
          <a:p>
            <a:r>
              <a:rPr lang="cs-CZ" sz="2800" dirty="0" smtClean="0">
                <a:latin typeface="Mistral" pitchFamily="66" charset="0"/>
              </a:rPr>
              <a:t>Kroužek roztáhneme do boku (aby se nedeformoval) a na něj navlékneme karabinku . Pomocnými kleštěmi kroužek uzavřeme.</a:t>
            </a:r>
            <a:endParaRPr lang="cs-CZ" sz="2800" dirty="0">
              <a:latin typeface="Mistral" pitchFamily="66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51118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 flipV="1">
            <a:off x="1907704" y="4754881"/>
            <a:ext cx="5370984" cy="45719"/>
          </a:xfrm>
        </p:spPr>
        <p:txBody>
          <a:bodyPr>
            <a:normAutofit fontScale="90000"/>
          </a:bodyPr>
          <a:lstStyle/>
          <a:p>
            <a:endParaRPr lang="cs-CZ"/>
          </a:p>
        </p:txBody>
      </p:sp>
      <p:pic>
        <p:nvPicPr>
          <p:cNvPr id="7" name="Zástupný symbol pro obrázek 6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  <p:sp>
        <p:nvSpPr>
          <p:cNvPr id="6" name="Zástupný symbol pro text 5"/>
          <p:cNvSpPr>
            <a:spLocks noGrp="1"/>
          </p:cNvSpPr>
          <p:nvPr>
            <p:ph type="body" sz="half" idx="2"/>
          </p:nvPr>
        </p:nvSpPr>
        <p:spPr>
          <a:xfrm>
            <a:off x="1835696" y="4941168"/>
            <a:ext cx="5486400" cy="1236910"/>
          </a:xfrm>
        </p:spPr>
        <p:txBody>
          <a:bodyPr>
            <a:noAutofit/>
          </a:bodyPr>
          <a:lstStyle/>
          <a:p>
            <a:r>
              <a:rPr lang="cs-CZ" sz="2800" dirty="0" smtClean="0">
                <a:latin typeface="Mistral" pitchFamily="66" charset="0"/>
              </a:rPr>
              <a:t>Kroužek s karabinkou navlékneme na kroužek, který jsme udělali za </a:t>
            </a:r>
            <a:r>
              <a:rPr lang="cs-CZ" sz="2800" dirty="0" err="1" smtClean="0">
                <a:latin typeface="Mistral" pitchFamily="66" charset="0"/>
              </a:rPr>
              <a:t>kaplíkem</a:t>
            </a:r>
            <a:r>
              <a:rPr lang="cs-CZ" sz="2800" dirty="0" smtClean="0">
                <a:latin typeface="Mistral" pitchFamily="66" charset="0"/>
              </a:rPr>
              <a:t>, a ten opět uzavřeme pomocnými kleštěmi.</a:t>
            </a:r>
            <a:endParaRPr lang="cs-CZ" sz="2800" dirty="0">
              <a:latin typeface="Mistral" pitchFamily="66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34201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 flipV="1">
            <a:off x="1907704" y="4754881"/>
            <a:ext cx="5370984" cy="45719"/>
          </a:xfrm>
        </p:spPr>
        <p:txBody>
          <a:bodyPr>
            <a:normAutofit fontScale="90000"/>
          </a:bodyPr>
          <a:lstStyle/>
          <a:p>
            <a:endParaRPr lang="cs-CZ"/>
          </a:p>
        </p:txBody>
      </p:sp>
      <p:pic>
        <p:nvPicPr>
          <p:cNvPr id="7" name="Zástupný symbol pro obrázek 6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  <p:sp>
        <p:nvSpPr>
          <p:cNvPr id="6" name="Zástupný symbol pro text 5"/>
          <p:cNvSpPr>
            <a:spLocks noGrp="1"/>
          </p:cNvSpPr>
          <p:nvPr>
            <p:ph type="body" sz="half" idx="2"/>
          </p:nvPr>
        </p:nvSpPr>
        <p:spPr>
          <a:xfrm>
            <a:off x="1835696" y="5085184"/>
            <a:ext cx="5442992" cy="1087016"/>
          </a:xfrm>
        </p:spPr>
        <p:txBody>
          <a:bodyPr>
            <a:normAutofit/>
          </a:bodyPr>
          <a:lstStyle/>
          <a:p>
            <a:r>
              <a:rPr lang="cs-CZ" sz="3600" dirty="0" smtClean="0">
                <a:latin typeface="Mistral" pitchFamily="66" charset="0"/>
              </a:rPr>
              <a:t>Zapínání máme hotové.</a:t>
            </a:r>
            <a:endParaRPr lang="cs-CZ" sz="3600" dirty="0">
              <a:latin typeface="Mistral" pitchFamily="66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24023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 flipV="1">
            <a:off x="1835696" y="4754881"/>
            <a:ext cx="5442992" cy="45719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pic>
        <p:nvPicPr>
          <p:cNvPr id="7" name="Zástupný symbol pro obrázek 6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1875" b="21875"/>
          <a:stretch>
            <a:fillRect/>
          </a:stretch>
        </p:blipFill>
        <p:spPr/>
      </p:pic>
      <p:sp>
        <p:nvSpPr>
          <p:cNvPr id="6" name="Zástupný symbol pro text 5"/>
          <p:cNvSpPr>
            <a:spLocks noGrp="1"/>
          </p:cNvSpPr>
          <p:nvPr>
            <p:ph type="body" sz="half" idx="2"/>
          </p:nvPr>
        </p:nvSpPr>
        <p:spPr>
          <a:xfrm>
            <a:off x="1835696" y="4941168"/>
            <a:ext cx="5442992" cy="1231032"/>
          </a:xfrm>
        </p:spPr>
        <p:txBody>
          <a:bodyPr>
            <a:normAutofit/>
          </a:bodyPr>
          <a:lstStyle/>
          <a:p>
            <a:r>
              <a:rPr lang="cs-CZ" sz="2800" dirty="0" smtClean="0">
                <a:latin typeface="Mistral" pitchFamily="66" charset="0"/>
              </a:rPr>
              <a:t>Na šňůrce můžeme udělat uzel, navléct na ní korálky nebo jí jakkoli jinak ozdobit.</a:t>
            </a:r>
            <a:endParaRPr lang="cs-CZ" sz="2800" dirty="0">
              <a:latin typeface="Mistral" pitchFamily="66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59157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67544" y="-7386"/>
            <a:ext cx="3008313" cy="1162050"/>
          </a:xfrm>
        </p:spPr>
        <p:txBody>
          <a:bodyPr/>
          <a:lstStyle/>
          <a:p>
            <a:endParaRPr lang="cs-CZ"/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6008" y="273050"/>
            <a:ext cx="4389834" cy="5853113"/>
          </a:xfrm>
        </p:spPr>
      </p:pic>
      <p:sp>
        <p:nvSpPr>
          <p:cNvPr id="6" name="Zástupný symbol pro text 5"/>
          <p:cNvSpPr>
            <a:spLocks noGrp="1"/>
          </p:cNvSpPr>
          <p:nvPr>
            <p:ph type="body" sz="half" idx="2"/>
          </p:nvPr>
        </p:nvSpPr>
        <p:spPr>
          <a:xfrm>
            <a:off x="539552" y="1844824"/>
            <a:ext cx="2925961" cy="4281339"/>
          </a:xfrm>
        </p:spPr>
        <p:txBody>
          <a:bodyPr>
            <a:normAutofit/>
          </a:bodyPr>
          <a:lstStyle/>
          <a:p>
            <a:r>
              <a:rPr lang="cs-CZ" sz="3600" dirty="0" smtClean="0">
                <a:latin typeface="Mistral" pitchFamily="66" charset="0"/>
              </a:rPr>
              <a:t>Možností, jak náhrdelníky vyzdobit, je mnoho. Tady jsou některé další…</a:t>
            </a:r>
            <a:endParaRPr lang="cs-CZ" sz="3600" dirty="0">
              <a:latin typeface="Mistral" pitchFamily="66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32765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1907704" y="4800600"/>
            <a:ext cx="5370984" cy="68560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pic>
        <p:nvPicPr>
          <p:cNvPr id="8" name="Zástupný symbol pro obrázek 7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  <p:sp>
        <p:nvSpPr>
          <p:cNvPr id="7" name="Zástupný symbol pro text 6"/>
          <p:cNvSpPr>
            <a:spLocks noGrp="1"/>
          </p:cNvSpPr>
          <p:nvPr>
            <p:ph type="body" sz="half" idx="2"/>
          </p:nvPr>
        </p:nvSpPr>
        <p:spPr>
          <a:xfrm>
            <a:off x="1835696" y="4941168"/>
            <a:ext cx="5442992" cy="1231032"/>
          </a:xfrm>
        </p:spPr>
        <p:txBody>
          <a:bodyPr/>
          <a:lstStyle/>
          <a:p>
            <a:r>
              <a:rPr lang="cs-CZ" sz="2800" dirty="0" smtClean="0">
                <a:latin typeface="Mistral" pitchFamily="66" charset="0"/>
              </a:rPr>
              <a:t>Kytičky na tomto náhrdelníku jsou háčkované a dodatečně přišité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2959880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 flipV="1">
            <a:off x="1835696" y="4754881"/>
            <a:ext cx="5442992" cy="45719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pic>
        <p:nvPicPr>
          <p:cNvPr id="8" name="Zástupný symbol pro obrázek 7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  <p:sp>
        <p:nvSpPr>
          <p:cNvPr id="7" name="Zástupný symbol pro text 6"/>
          <p:cNvSpPr>
            <a:spLocks noGrp="1"/>
          </p:cNvSpPr>
          <p:nvPr>
            <p:ph type="body" sz="half" idx="2"/>
          </p:nvPr>
        </p:nvSpPr>
        <p:spPr>
          <a:xfrm>
            <a:off x="1835696" y="4869160"/>
            <a:ext cx="5442992" cy="1584176"/>
          </a:xfrm>
        </p:spPr>
        <p:txBody>
          <a:bodyPr>
            <a:noAutofit/>
          </a:bodyPr>
          <a:lstStyle/>
          <a:p>
            <a:r>
              <a:rPr lang="cs-CZ" sz="2400" dirty="0" smtClean="0">
                <a:latin typeface="Mistral" pitchFamily="66" charset="0"/>
              </a:rPr>
              <a:t>Tento náhrdelník je udělaný ze tří šňůrek různých barev, které jsou při dokončování všechny spojené do jednoho </a:t>
            </a:r>
            <a:r>
              <a:rPr lang="cs-CZ" sz="2400" dirty="0" err="1" smtClean="0">
                <a:latin typeface="Mistral" pitchFamily="66" charset="0"/>
              </a:rPr>
              <a:t>kaplíku</a:t>
            </a:r>
            <a:r>
              <a:rPr lang="cs-CZ" sz="2400" dirty="0" smtClean="0">
                <a:latin typeface="Mistral" pitchFamily="66" charset="0"/>
              </a:rPr>
              <a:t>. Je ozdobený uzlíky a dřevěnými korálky obháčkovanými stejnou přízí.</a:t>
            </a:r>
            <a:endParaRPr lang="cs-CZ" sz="2400" dirty="0">
              <a:latin typeface="Mistral" pitchFamily="66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50516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13761" y="3244334"/>
            <a:ext cx="23134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>
                <a:latin typeface="Mistral" pitchFamily="66" charset="0"/>
              </a:rPr>
              <a:t>Foto - archiv autorky</a:t>
            </a:r>
          </a:p>
        </p:txBody>
      </p:sp>
    </p:spTree>
    <p:extLst>
      <p:ext uri="{BB962C8B-B14F-4D97-AF65-F5344CB8AC3E}">
        <p14:creationId xmlns="" xmlns:p14="http://schemas.microsoft.com/office/powerpoint/2010/main" val="1714648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73</TotalTime>
  <Words>411</Words>
  <Application>Microsoft Office PowerPoint</Application>
  <PresentationFormat>Předvádění na obrazovce (4:3)</PresentationFormat>
  <Paragraphs>43</Paragraphs>
  <Slides>20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1" baseType="lpstr">
      <vt:lpstr>Motiv systému Office</vt:lpstr>
      <vt:lpstr>Snímek 1</vt:lpstr>
      <vt:lpstr>Anotace </vt:lpstr>
      <vt:lpstr>Cívkované náhrdelníky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  <vt:lpstr>Snímek 18</vt:lpstr>
      <vt:lpstr>Snímek 19</vt:lpstr>
      <vt:lpstr>Snímek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Dum</cp:lastModifiedBy>
  <cp:revision>14</cp:revision>
  <dcterms:created xsi:type="dcterms:W3CDTF">2012-05-26T17:47:48Z</dcterms:created>
  <dcterms:modified xsi:type="dcterms:W3CDTF">2013-09-23T19:03:46Z</dcterms:modified>
</cp:coreProperties>
</file>