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84" r:id="rId2"/>
    <p:sldId id="256" r:id="rId3"/>
    <p:sldId id="273" r:id="rId4"/>
    <p:sldId id="286" r:id="rId5"/>
    <p:sldId id="285" r:id="rId6"/>
    <p:sldId id="287" r:id="rId7"/>
    <p:sldId id="288" r:id="rId8"/>
    <p:sldId id="281" r:id="rId9"/>
    <p:sldId id="289" r:id="rId10"/>
    <p:sldId id="290" r:id="rId11"/>
    <p:sldId id="280" r:id="rId12"/>
    <p:sldId id="282" r:id="rId13"/>
    <p:sldId id="28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EFEF"/>
    <a:srgbClr val="00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38" autoAdjust="0"/>
  </p:normalViewPr>
  <p:slideViewPr>
    <p:cSldViewPr>
      <p:cViewPr varScale="1">
        <p:scale>
          <a:sx n="73" d="100"/>
          <a:sy n="73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F2D26-15A6-4FE5-9AA9-74CBC3861CB9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11729-77C4-4AA3-AA6B-54866C0362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35F09-32F2-48E9-8E5A-6363F26C08A5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8371E-5AE6-4DFF-8C83-E82AC5E964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38733-5E7B-4A9A-9063-51C1D9DA7170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825A0-D591-4223-B2B4-C299779D8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C709-C26A-4EA6-A1C3-AEECE5342BCE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2D5CF-EF87-4DF0-A84D-1E0AA652F1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4F779A-CB42-4C88-929D-9C48FD4F214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B0924-1F52-49CC-B49C-83A2CA2B54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0CA28-DD5D-4D87-95BC-3303CEEFD121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BFC5A-4607-4D27-BC9B-3B4BA47B75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132DC-4AD4-44C1-89DF-97CD305C950A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B87DB-5844-49BD-B4CD-CDBE03A35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8F709-5223-46FA-B087-8A73274F1A5B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DD1F7-1081-43C1-AA9E-C9BD5EACE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AC611-8255-4AF3-ACC6-69B7474327B7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76009-B305-4DB3-B042-3D881E9E2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1CE2B-8DB9-4A17-B89E-C7292FABD573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0B8B62-C8CA-4B45-B002-1E68B64D4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69AC1-A563-47D9-993E-934F2E9C8EEB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59D5D-9B7E-4033-9F7B-9D3E56C5D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8D7231E-6869-47E6-8429-590474635E94}" type="datetimeFigureOut">
              <a:rPr lang="cs-CZ"/>
              <a:pPr>
                <a:defRPr/>
              </a:pPr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6EB34685-8DF1-4A17-BA0E-C7EF845BD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4" r:id="rId1"/>
    <p:sldLayoutId id="2147483983" r:id="rId2"/>
    <p:sldLayoutId id="2147483985" r:id="rId3"/>
    <p:sldLayoutId id="2147483982" r:id="rId4"/>
    <p:sldLayoutId id="2147483981" r:id="rId5"/>
    <p:sldLayoutId id="2147483980" r:id="rId6"/>
    <p:sldLayoutId id="2147483986" r:id="rId7"/>
    <p:sldLayoutId id="2147483987" r:id="rId8"/>
    <p:sldLayoutId id="2147483988" r:id="rId9"/>
    <p:sldLayoutId id="2147483979" r:id="rId10"/>
    <p:sldLayoutId id="214748398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sil%C3%A1ci&amp;source=images&amp;cd=&amp;cad=rja&amp;docid=XMCymhY_svxLmM&amp;tbnid=DJZC6vL2_fNAeM:&amp;ved=0CAUQjRw&amp;url=http://www.piestanskydennik.sk/rubriky/spravy/spolocenska-rubrika/piestanska-barla-rozhodla-o-najlepsich-silakoch-7696/&amp;ei=x06FUc6jNIKqOtCxgOgG&amp;bvm=bv.45960087,d.bGE&amp;psig=AFQjCNGzHWT7uhp6Yo5bXxSucMc_Jk9TgA&amp;ust=1367777157188203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oogle.cz/url?sa=i&amp;rct=j&amp;q=sil%C3%A1ci&amp;source=images&amp;cd=&amp;cad=rja&amp;docid=cy9hbSkRK5cRxM&amp;tbnid=SbS60iJv8G0gZM:&amp;ved=0CAUQjRw&amp;url=http://www.trutnovinky.cz/index.php?gid=30198&amp;ei=-lWFUeOmBYmZO6CqgPgD&amp;bvm=bv.45960087,d.Yms&amp;psig=AFQjCNEppS8VOPn_M_F5tCKMw-Ez3Sr1bg&amp;ust=136777912121223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www.google.cz/url?sa=i&amp;rct=j&amp;q=sil%C3%A1ci&amp;source=images&amp;cd=&amp;cad=rja&amp;docid=deAfIZdW5SMZtM&amp;tbnid=1ZRqwEX5QO27QM:&amp;ved=0CAUQjRw&amp;url=http://www.silaci.cz/www/up.php?id=204&amp;dir=gallery&amp;ei=zlaFUeK-H4rfPcWmgMgF&amp;bvm=bv.45960087,d.Yms&amp;psig=AFQjCNEppS8VOPn_M_F5tCKMw-Ez3Sr1bg&amp;ust=1367779121212237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google.cz/url?sa=i&amp;rct=j&amp;q=jednotka+newton&amp;source=images&amp;cd=&amp;cad=rja&amp;docid=6JJk_A7_-ed6dM&amp;tbnid=V_FMKXLK8F2YTM:&amp;ved=0CAUQjRw&amp;url=http://eamos.pf.jcu.cz/amos/demo/modules/low/kurz_text.php?id_kap=5&amp;kod_kurzu=demo_78189&amp;ei=HHCFUcjKDsbXPIv_gCA&amp;psig=AFQjCNEWa0jQDsqqgUkTteUQYsURFvMgEg&amp;ust=136778588085670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CHYT%C3%81N%C3%8D+M%C3%8D%C4%8CE&amp;source=images&amp;cd=&amp;cad=rja&amp;docid=gqfky3yXLmw1lM&amp;tbnid=kuy4njD0TpFVFM:&amp;ved=0CAUQjRw&amp;url=http://www.sportuj.com/view.php?cisloclanku=2008060015&amp;ei=QliFUb-HEIT0OZWMgJgD&amp;bvm=bv.45960087,d.Yms&amp;psig=AFQjCNGlB0M8qJOiGfKabeGVp7SgjRrYJw&amp;ust=136777971511995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bowling&amp;source=images&amp;cd=&amp;cad=rja&amp;docid=cW6iDbaZFJlwYM&amp;tbnid=5ExY1ppcTpBpVM:&amp;ved=0CAUQjRw&amp;url=http://malawithafork.wordpress.com/&amp;ei=R1mFUYCVFoWMOKG9gMAK&amp;bvm=bv.45960087,d.Yms&amp;psig=AFQjCNElncU0ztrtS41Gy8QMJbKX_eLYuA&amp;ust=1367779913108564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sr%C3%A1%C5%BEka+aut&amp;source=images&amp;cd=&amp;cad=rja&amp;docid=HO8DDTzOimyoQM&amp;tbnid=QS-fbefI697TVM:&amp;ved=0CAUQjRw&amp;url=http://plzen.idnes.cz/pri-nehode-v-tremosne-se-zranili-ctyri-lide-na-miste-je-i-vrtulnik-p9c-/plzen-zpravy.aspx?c=A120629_103706_plzen-zpravy_pp&amp;ei=i1yFUaK7LI7BPLCPgegB&amp;psig=AFQjCNHirMRb4ajUZzZmfy7seMGfe3y1yA&amp;ust=1367780740493775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www.google.cz/url?sa=i&amp;rct=j&amp;q=guma+na+cvi%C4%8Den%C3%AD&amp;source=images&amp;cd=&amp;cad=rja&amp;docid=orCCJegnoWlo2M&amp;tbnid=ir8vrQyYlxk_kM:&amp;ved=0CAUQjRw&amp;url=http://www.zapakatel.cz/cs/praha/detail/id-4819--gymnasticky-mic-od-149-kc-s-oky-a-zatezovou-gumou&amp;ei=O1qFUb-_JYmBOJa3gOAN&amp;bvm=bv.45960087,d.Yms&amp;psig=AFQjCNEyuDNnsDCfOLbpryw7pkQD7IyCfw&amp;ust=13677802094210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oh%C3%BDb%C3%A1n%C3%AD&amp;source=images&amp;cd=&amp;cad=rja&amp;docid=YG21JHDa9shSWM&amp;tbnid=P-_anWgt_R5xQM:&amp;ved=0CAUQjRw&amp;url=http://video.idnes.cz/?idvideo=V090701_144214_tv-ostatni_nep&amp;ei=bVuFUdzLMce7O9zqgLgH&amp;bvm=bv.45960087,d.Yms&amp;psig=AFQjCNFgyDaHuDC5xp7qpOEXsha81YmUhg&amp;ust=1367780471274409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www.google.cz/url?sa=i&amp;rct=j&amp;q=guma+na+cvi%C4%8Den%C3%AD&amp;source=images&amp;cd=&amp;cad=rja&amp;docid=rwPOV9nQF7SuMM&amp;tbnid=YDJWNRZixdHktM:&amp;ved=0CAUQjRw&amp;url=http://www.kamoska.cz/zdravi-a-sport/pojd-na-sobe-zamakat.html&amp;ei=qVqFUef7KcSPOI_CgfgK&amp;bvm=bv.45960087,d.Yms&amp;psig=AFQjCNEyuDNnsDCfOLbpryw7pkQD7IyCfw&amp;ust=1367780209421097" TargetMode="External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z/url?sa=i&amp;rct=j&amp;q=sm%C4%9Br+p%C5%AFsoben%C3%AD+s%C3%ADly&amp;source=images&amp;cd=&amp;cad=rja&amp;docid=zQSuNIaMCaLtHM&amp;tbnid=dZtnxOkRZnicNM:&amp;ved=0CAUQjRw&amp;url=http://moodle2.gymcheb.cz/mod/resource/view.php?id=78961&amp;ei=fmCFUa_3NIGyPP_agcgP&amp;psig=AFQjCNHVtyShlooWk-JYH0pay4-cuog9kw&amp;ust=136778188392007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hyperlink" Target="http://www.google.cz/url?sa=i&amp;rct=j&amp;q=sm%C4%9Br+p%C5%AFsoben%C3%AD+s%C3%ADly&amp;source=images&amp;cd=&amp;cad=rja&amp;docid=iGDyr8X3NqaInM&amp;tbnid=DY0oyW63jxvF6M:&amp;ved=0CAUQjRw&amp;url=http://www.fsps.muni.cz/inovace-SEBS-ASEBS/elearning/biomechanika/biomechanika-upolovych-sportu&amp;ei=X2GFUa28EIeTOI_XgJgJ&amp;psig=AFQjCNF-UnlaKG9k0gFjcJriykupctGm2Q&amp;ust=1367782107252648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z/url?sa=i&amp;rct=j&amp;q=VELIKOST+S%C3%8DLY&amp;source=images&amp;cd=&amp;cad=rja&amp;docid=6G-bK9G2Dn2tjM&amp;tbnid=c3NHbOtemSFHYM:&amp;ved=0CAUQjRw&amp;url=http://www.zsvltava.cz/fyzika/?cat=35&amp;paged=3&amp;ei=X2mFUbGSK8GrO_CxgfAH&amp;bvm=bv.45960087,d.Yms&amp;psig=AFQjCNEq4xIttNv81w1kpzS4nkUvAgF6xg&amp;ust=1367784154340426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gif"/><Relationship Id="rId4" Type="http://schemas.openxmlformats.org/officeDocument/2006/relationships/hyperlink" Target="http://www.google.cz/url?sa=i&amp;rct=j&amp;q=sm%C4%9Br+p%C5%AFsoben%C3%AD+s%C3%ADly&amp;source=images&amp;cd=&amp;cad=rja&amp;docid=0EDl1BDU0EX0BM&amp;tbnid=11MPLP_a6LLOFM:&amp;ved=0CAUQjRw&amp;url=http://www.zslado.cz/vyuka_fyzika/e_kurz/7/vlastnostikapalin/vykl.htm&amp;ei=L2qFUY-OL4XHPNudgMgF&amp;bvm=bv.45960087,d.Yms&amp;psig=AFQjCNGCYBcSKnkvlsPOEJrOQIYLrF6MBQ&amp;ust=1367784339197552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9.jpeg"/><Relationship Id="rId2" Type="http://schemas.openxmlformats.org/officeDocument/2006/relationships/hyperlink" Target="http://www.google.cz/url?sa=i&amp;rct=j&amp;q=SILOM%C4%9ARY&amp;source=images&amp;cd=&amp;cad=rja&amp;docid=RXKAovuEArc94M&amp;tbnid=WqShxSUWFkrJPM:&amp;ved=0CAUQjRw&amp;url=http://cs.wikipedia.org/wiki/Silom%C4%9Br&amp;ei=PGWFUcHSJcjeOYPPgagF&amp;bvm=bv.45960087,d.Yms&amp;psig=AFQjCNFur21Fvzf17FcHAs_RPtOLrCdvPg&amp;ust=13677830704006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SILOM%C4%9ARY&amp;source=images&amp;cd=&amp;cad=rja&amp;docid=9GJdRWGrej-zsM&amp;tbnid=q9sQf9Uj6puFHM:&amp;ved=0CAUQjRw&amp;url=http://www.nakup1.cz/digitalni-silomer-fk-1k-p-24410.html&amp;ei=gWaFUfzBOYmyOZLdgegL&amp;bvm=bv.45960087,d.Yms&amp;psig=AFQjCNFur21Fvzf17FcHAs_RPtOLrCdvPg&amp;ust=1367783070400607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www.google.cz/url?sa=i&amp;rct=j&amp;q=SILOM%C4%9ARY&amp;source=images&amp;cd=&amp;cad=rja&amp;docid=RsJ4CMWwP4nF8M&amp;tbnid=7liVikZOZK5YMM:&amp;ved=0CAUQjRw&amp;url=http://www.technikpartner.cz/?page=silomery&amp;ei=4mWFUc46xaM9geeAoAg&amp;bvm=bv.45960087,d.Yms&amp;psig=AFQjCNFur21Fvzf17FcHAs_RPtOLrCdvPg&amp;ust=1367783070400607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google.cz/url?sa=i&amp;rct=j&amp;q=magnet&amp;source=images&amp;cd=&amp;cad=rja&amp;docid=0dhxeMN8H1t9hM&amp;tbnid=QV7TBUT1jWdayM:&amp;ved=0CAUQjRw&amp;url=http://www.berkeleywellness.com/self-care/article/magnet-therapy-attracts-attention&amp;ei=w2uFUePiL8SxPJf8gfAG&amp;bvm=bv.45960087,d.Yms&amp;psig=AFQjCNGG2V4dYXKbpOlQ4hgTKfSZaiOtiQ&amp;ust=136778464590052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hyperlink" Target="http://www.google.cz/url?sa=i&amp;rct=j&amp;q=p%C5%99ita%C5%BElivost+zemsk%C3%A1&amp;source=images&amp;cd=&amp;cad=rja&amp;docid=_PfdKa9MzEBD0M&amp;tbnid=FB2UjVaxHGTLRM:&amp;ved=0CAUQjRw&amp;url=http://ms2011gallen.blogspot.com/2011/12/koho-je-nejvic-slyset.html&amp;ei=42yFUZn6JYenO-_0gPgD&amp;psig=AFQjCNF5GXXMmTLqca3NY6HdRCqYAWgtqQ&amp;ust=1367784875872168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amoska.cz/obrazky/gumy-na-cviceni.jpg" TargetMode="External"/><Relationship Id="rId13" Type="http://schemas.openxmlformats.org/officeDocument/2006/relationships/hyperlink" Target="http://upload.wikimedia.org/wikipedia/commons/4/45/Silom&#283;r_25.png" TargetMode="External"/><Relationship Id="rId18" Type="http://schemas.openxmlformats.org/officeDocument/2006/relationships/hyperlink" Target="http://www.berkeleywellness.com/sites/default/files/field/image/400-06208163c_998_380.jpg" TargetMode="External"/><Relationship Id="rId3" Type="http://schemas.openxmlformats.org/officeDocument/2006/relationships/hyperlink" Target="http://www.trutnovinky.cz/image.php?id=39194&amp;format=jpg&amp;thumb=0" TargetMode="External"/><Relationship Id="rId7" Type="http://schemas.openxmlformats.org/officeDocument/2006/relationships/hyperlink" Target="http://zapakatel.cz/static/deal/37000-4819b.jpg" TargetMode="External"/><Relationship Id="rId12" Type="http://schemas.openxmlformats.org/officeDocument/2006/relationships/hyperlink" Target="http://www.fsps.muni.cz/inovace-SEBS-ASEBS/docs/biomechanika/20a.jpg" TargetMode="External"/><Relationship Id="rId17" Type="http://schemas.openxmlformats.org/officeDocument/2006/relationships/hyperlink" Target="http://www.zslado.cz/vyuka_fyzika/e_kurz/7/vlastnostikapalin/vykl_soubory/archzak.GIF" TargetMode="External"/><Relationship Id="rId2" Type="http://schemas.openxmlformats.org/officeDocument/2006/relationships/hyperlink" Target="http://www.piestanskydennik.sk/typo3temp/pics/0403530f9c.jpg" TargetMode="External"/><Relationship Id="rId16" Type="http://schemas.openxmlformats.org/officeDocument/2006/relationships/hyperlink" Target="http://www.zsvltava.cz/fyzika/wp-content/uploads/2011/12/pusobeni-sil-2.jpg" TargetMode="External"/><Relationship Id="rId20" Type="http://schemas.openxmlformats.org/officeDocument/2006/relationships/hyperlink" Target="http://www.eamos.cz/amos/demo/externi/demo_78189/1N.bm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lawithafork.files.wordpress.com/2012/07/bowling-22911.jpg" TargetMode="External"/><Relationship Id="rId11" Type="http://schemas.openxmlformats.org/officeDocument/2006/relationships/hyperlink" Target="http://t3.gstatic.com/images?q=tbn:ANd9GcTPz9i1Phxl5ygoEwBBg3Q8bpC7TtkthcQQ2nMUIm6o1t-bhGu_" TargetMode="External"/><Relationship Id="rId5" Type="http://schemas.openxmlformats.org/officeDocument/2006/relationships/hyperlink" Target="http://www.sportuj.com/storage/200806030817_chytani-vysokych-micu-ve-stoji.jpg" TargetMode="External"/><Relationship Id="rId15" Type="http://schemas.openxmlformats.org/officeDocument/2006/relationships/hyperlink" Target="http://www.nakup1.cz/images/123950.jpg" TargetMode="External"/><Relationship Id="rId10" Type="http://schemas.openxmlformats.org/officeDocument/2006/relationships/hyperlink" Target="http://oidnes.cz/12/063/cl6/PP442b61_trem.JPG" TargetMode="External"/><Relationship Id="rId19" Type="http://schemas.openxmlformats.org/officeDocument/2006/relationships/hyperlink" Target="http://2.bp.blogspot.com/-Hc0hxQwk4Gg/Tt0TTFZ2meI/AAAAAAAAAAQ/NhKtUveEs1I/s320/CR_trenink19.jpg" TargetMode="External"/><Relationship Id="rId4" Type="http://schemas.openxmlformats.org/officeDocument/2006/relationships/hyperlink" Target="http://www.silaci.cz/gallery/204.jpg" TargetMode="External"/><Relationship Id="rId9" Type="http://schemas.openxmlformats.org/officeDocument/2006/relationships/hyperlink" Target="http://oidnes.cz/09/071/vidw/REZ2c22c7_ZG0H9699rez.jpg" TargetMode="External"/><Relationship Id="rId14" Type="http://schemas.openxmlformats.org/officeDocument/2006/relationships/hyperlink" Target="http://www.technikpartner.cz/silomer/obr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25" y="1357313"/>
            <a:ext cx="7000875" cy="2065337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28625" y="3714750"/>
          <a:ext cx="8358188" cy="2771775"/>
        </p:xfrm>
        <a:graphic>
          <a:graphicData uri="http://schemas.openxmlformats.org/drawingml/2006/table">
            <a:tbl>
              <a:tblPr/>
              <a:tblGrid>
                <a:gridCol w="8358188"/>
              </a:tblGrid>
              <a:tr h="557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Times New Roman" pitchFamily="18" charset="0"/>
                        </a:rPr>
                        <a:t>NÁZEV ŠKOLY:  Speciální základní škola, Chlumec nad Cidlinou 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86D4FF"/>
                        </a:gs>
                        <a:gs pos="50000">
                          <a:srgbClr val="B6E2FF"/>
                        </a:gs>
                        <a:gs pos="100000">
                          <a:srgbClr val="DBF0FF"/>
                        </a:gs>
                      </a:gsLst>
                      <a:lin ang="16200000" scaled="1"/>
                    </a:gradFill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Times New Roman" pitchFamily="18" charset="0"/>
                        </a:rPr>
                        <a:t>AUTOR:  Mgr. Hana Dvořáčková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86D4FF"/>
                        </a:gs>
                        <a:gs pos="50000">
                          <a:srgbClr val="B6E2FF"/>
                        </a:gs>
                        <a:gs pos="100000">
                          <a:srgbClr val="DBF0FF"/>
                        </a:gs>
                      </a:gsLst>
                      <a:lin ang="16200000" scaled="1"/>
                    </a:gradFill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Times New Roman" pitchFamily="18" charset="0"/>
                        </a:rPr>
                        <a:t>NÁZEV:  VY_32_INOVACE_50_SÍLA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86D4FF"/>
                        </a:gs>
                        <a:gs pos="50000">
                          <a:srgbClr val="B6E2FF"/>
                        </a:gs>
                        <a:gs pos="100000">
                          <a:srgbClr val="DBF0FF"/>
                        </a:gs>
                      </a:gsLst>
                      <a:lin ang="16200000" scaled="1"/>
                    </a:gradFill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Times New Roman" pitchFamily="18" charset="0"/>
                        </a:rPr>
                        <a:t>TEMA:  FYZIKA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86D4FF"/>
                        </a:gs>
                        <a:gs pos="50000">
                          <a:srgbClr val="B6E2FF"/>
                        </a:gs>
                        <a:gs pos="100000">
                          <a:srgbClr val="DBF0FF"/>
                        </a:gs>
                      </a:gsLst>
                      <a:lin ang="16200000" scaled="1"/>
                    </a:gradFill>
                  </a:tcPr>
                </a:tc>
              </a:tr>
              <a:tr h="557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ndara" pitchFamily="34" charset="0"/>
                          <a:cs typeface="Times New Roman" pitchFamily="18" charset="0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86D4FF"/>
                        </a:gs>
                        <a:gs pos="50000">
                          <a:srgbClr val="B6E2FF"/>
                        </a:gs>
                        <a:gs pos="100000">
                          <a:srgbClr val="DBF0FF"/>
                        </a:gs>
                      </a:gsLst>
                      <a:lin ang="16200000" scaled="1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00043"/>
            <a:ext cx="4960002" cy="1928825"/>
          </a:xfrm>
        </p:spPr>
        <p:txBody>
          <a:bodyPr rtlCol="0" anchor="ctr"/>
          <a:lstStyle/>
          <a:p>
            <a:pPr algn="l" fontAlgn="auto">
              <a:spcAft>
                <a:spcPts val="0"/>
              </a:spcAft>
              <a:defRPr/>
            </a:pP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9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SÍLA</a:t>
            </a:r>
            <a:endParaRPr lang="cs-CZ" sz="9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88" y="6215063"/>
            <a:ext cx="8615362" cy="401637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Pojem - síla, účinky, značení a měření síly, procvičení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http://www.piestanskydennik.sk/typo3temp/pics/0403530f9c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2133600"/>
            <a:ext cx="514667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1357313"/>
            <a:ext cx="8786813" cy="2928937"/>
          </a:xfrm>
        </p:spPr>
        <p:txBody>
          <a:bodyPr/>
          <a:lstStyle/>
          <a:p>
            <a:pPr algn="just"/>
            <a:r>
              <a:rPr lang="cs-CZ" sz="4000" smtClean="0"/>
              <a:t>Silou svých paží zvedáme různé předměty, manipulujeme s nimi, uvádíme je do pohybu, deformujeme je,…</a:t>
            </a:r>
          </a:p>
          <a:p>
            <a:pPr algn="just"/>
            <a:endParaRPr lang="cs-CZ" sz="40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313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POJEM „SÍLA“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http://www.trutnovinky.cz/image.php?id=39194&amp;format=jpg&amp;thumb=0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3913188"/>
            <a:ext cx="4214812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6" descr="http://www.silaci.cz/gallery/204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88" y="3214688"/>
            <a:ext cx="2609850" cy="344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313" y="928688"/>
            <a:ext cx="8786812" cy="5786437"/>
          </a:xfrm>
        </p:spPr>
        <p:txBody>
          <a:bodyPr rtlCol="0">
            <a:normAutofit/>
          </a:bodyPr>
          <a:lstStyle/>
          <a:p>
            <a:pPr marL="274320" indent="-274320" algn="just" fontAlgn="auto">
              <a:spcAft>
                <a:spcPts val="0"/>
              </a:spcAft>
              <a:defRPr/>
            </a:pPr>
            <a:r>
              <a:rPr lang="cs-CZ" sz="3600" dirty="0" smtClean="0"/>
              <a:t>Síla je veličina, která vyjadřuje míru vzájemného  působení  těles.</a:t>
            </a:r>
          </a:p>
          <a:p>
            <a:pPr marL="274320" indent="-274320" algn="just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600" dirty="0" smtClean="0"/>
          </a:p>
          <a:p>
            <a:pPr marL="274320" indent="-274320" algn="just" fontAlgn="auto">
              <a:spcAft>
                <a:spcPts val="0"/>
              </a:spcAft>
              <a:defRPr/>
            </a:pPr>
            <a:r>
              <a:rPr lang="cs-CZ" sz="3600" dirty="0" smtClean="0"/>
              <a:t>Značka síly je 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3600" dirty="0" smtClean="0"/>
              <a:t>.</a:t>
            </a:r>
          </a:p>
          <a:p>
            <a:pPr marL="274320" indent="-274320" algn="just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600" dirty="0" smtClean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sz="3600" dirty="0" smtClean="0"/>
              <a:t>Jednotka -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600" dirty="0" smtClean="0"/>
              <a:t> (Newton)</a:t>
            </a:r>
          </a:p>
          <a:p>
            <a:pPr lvl="1" indent="-274320" algn="just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FF0000"/>
                </a:solidFill>
              </a:rPr>
              <a:t>1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newton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je přibližně síla, kterou musíme vynaložit, abychom zvedli stogramové závaží</a:t>
            </a:r>
          </a:p>
          <a:p>
            <a:pPr marL="274320" indent="-274320" algn="just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3600" dirty="0" smtClean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4476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4578" name="Picture 2" descr="http://www.eamos.cz/amos/demo/externi/demo_78189/1N.bmp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63" y="1857375"/>
            <a:ext cx="2511425" cy="292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313" y="1285875"/>
            <a:ext cx="8715375" cy="3143250"/>
          </a:xfrm>
        </p:spPr>
        <p:txBody>
          <a:bodyPr/>
          <a:lstStyle/>
          <a:p>
            <a:pPr lvl="1" algn="just">
              <a:buFont typeface="Symbol" pitchFamily="18" charset="2"/>
              <a:buNone/>
            </a:pPr>
            <a:r>
              <a:rPr lang="cs-CZ" sz="4400" b="1" smtClean="0"/>
              <a:t>1</a:t>
            </a:r>
            <a:r>
              <a:rPr lang="cs-CZ" sz="3600" b="1" smtClean="0"/>
              <a:t>. POHYBOVÉ</a:t>
            </a:r>
            <a:r>
              <a:rPr lang="cs-CZ" sz="3600" smtClean="0"/>
              <a:t> – síla může těleso:</a:t>
            </a:r>
          </a:p>
          <a:p>
            <a:pPr lvl="4" algn="just"/>
            <a:r>
              <a:rPr lang="cs-CZ" sz="3000" smtClean="0"/>
              <a:t>zrychlit</a:t>
            </a:r>
          </a:p>
          <a:p>
            <a:pPr lvl="4" algn="just"/>
            <a:r>
              <a:rPr lang="cs-CZ" sz="3000" smtClean="0"/>
              <a:t>zpomalit</a:t>
            </a:r>
          </a:p>
          <a:p>
            <a:pPr lvl="4" algn="just"/>
            <a:r>
              <a:rPr lang="cs-CZ" sz="3000" smtClean="0"/>
              <a:t>zastavit</a:t>
            </a:r>
          </a:p>
          <a:p>
            <a:pPr lvl="4" algn="just"/>
            <a:r>
              <a:rPr lang="cs-CZ" sz="3000" smtClean="0"/>
              <a:t>změnit směr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80486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ÚČINKY  SÍLY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5602" name="Picture 2" descr="http://www.sportuj.com/storage/200806030817_chytani-vysokych-micu-ve-stoji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2214563"/>
            <a:ext cx="3057525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 descr="http://t1.gstatic.com/images?q=tbn:ANd9GcTRl9NsgZVNu6tLGpiabumjHueaSjdVFp9CzMCfUWB0eyvmpPiq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63" y="4286250"/>
            <a:ext cx="3603625" cy="240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313" y="285750"/>
            <a:ext cx="8715375" cy="5643563"/>
          </a:xfrm>
        </p:spPr>
        <p:txBody>
          <a:bodyPr/>
          <a:lstStyle/>
          <a:p>
            <a:pPr lvl="1">
              <a:buFont typeface="Symbol" pitchFamily="18" charset="2"/>
              <a:buNone/>
            </a:pPr>
            <a:r>
              <a:rPr lang="cs-CZ" sz="4400" b="1" smtClean="0"/>
              <a:t>2</a:t>
            </a:r>
            <a:r>
              <a:rPr lang="cs-CZ" sz="3600" b="1" smtClean="0"/>
              <a:t>. DEFORMAČNÍ</a:t>
            </a:r>
            <a:r>
              <a:rPr lang="cs-CZ" sz="3600" smtClean="0"/>
              <a:t> - síla mění tvar těles:</a:t>
            </a:r>
          </a:p>
          <a:p>
            <a:pPr lvl="4"/>
            <a:r>
              <a:rPr lang="cs-CZ" sz="3000" smtClean="0"/>
              <a:t>natáhne</a:t>
            </a:r>
          </a:p>
          <a:p>
            <a:pPr lvl="4"/>
            <a:r>
              <a:rPr lang="cs-CZ" sz="3000" smtClean="0"/>
              <a:t>stlačí  </a:t>
            </a:r>
          </a:p>
          <a:p>
            <a:pPr lvl="4"/>
            <a:r>
              <a:rPr lang="cs-CZ" sz="3000" smtClean="0"/>
              <a:t>ohne 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3762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3554" name="Picture 2" descr="http://zapakatel.cz/static/deal/37000-4819b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63" y="4500563"/>
            <a:ext cx="3549650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http://www.kamoska.cz/obrazky/gumy-na-cviceni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75" y="1196975"/>
            <a:ext cx="3214688" cy="240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6" descr="http://oidnes.cz/09/071/vidw/REZ2c22c7_ZG0H9699rez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3" y="2786063"/>
            <a:ext cx="3595687" cy="202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8" descr="http://oidnes.cz/12/063/cl6/PP442b61_trem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86313" y="4000500"/>
            <a:ext cx="4090987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1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313" y="1285875"/>
            <a:ext cx="8715375" cy="2214563"/>
          </a:xfrm>
        </p:spPr>
        <p:txBody>
          <a:bodyPr/>
          <a:lstStyle/>
          <a:p>
            <a:r>
              <a:rPr lang="cs-CZ" sz="3600" smtClean="0"/>
              <a:t>Velikosti síly</a:t>
            </a:r>
          </a:p>
          <a:p>
            <a:r>
              <a:rPr lang="cs-CZ" sz="3600" smtClean="0"/>
              <a:t>Na směru působení síly</a:t>
            </a:r>
          </a:p>
          <a:p>
            <a:r>
              <a:rPr lang="cs-CZ" sz="3600" smtClean="0"/>
              <a:t>Na bodě, ve kterém síla působí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94773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ÚČINKY  SÍLY ZÁVISÍ NA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6626" name="Picture 2" descr="http://t3.gstatic.com/images?q=tbn:ANd9GcTPz9i1Phxl5ygoEwBBg3Q8bpC7TtkthcQQ2nMUIm6o1t-bhGu_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3929063"/>
            <a:ext cx="5362575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 descr="http://www.fsps.muni.cz/inovace-SEBS-ASEBS/docs/biomechanika/20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00" y="3144838"/>
            <a:ext cx="2387600" cy="3605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50" y="1357313"/>
            <a:ext cx="8643938" cy="4768850"/>
          </a:xfrm>
        </p:spPr>
        <p:txBody>
          <a:bodyPr/>
          <a:lstStyle/>
          <a:p>
            <a:pPr algn="just"/>
            <a:r>
              <a:rPr lang="cs-CZ" sz="3600" smtClean="0"/>
              <a:t>Sílu značíme šipkou. </a:t>
            </a:r>
          </a:p>
          <a:p>
            <a:pPr algn="just"/>
            <a:r>
              <a:rPr lang="cs-CZ" sz="3600" smtClean="0"/>
              <a:t>Směr šipky ukazuje směr síly, velikost šipky ukazuje velikost síly.</a:t>
            </a:r>
          </a:p>
          <a:p>
            <a:pPr algn="just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85750"/>
            <a:ext cx="8229600" cy="10001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ZNAČENÍ  SÍLY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http://www.zsvltava.cz/fyzika/wp-content/uploads/2011/12/pusobeni-sil-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3214688"/>
            <a:ext cx="5792787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http://www.zslado.cz/vyuka_fyzika/e_kurz/7/vlastnostikapalin/vykl_soubory/archzak.GI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3" y="4357688"/>
            <a:ext cx="3765550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313" y="1071563"/>
            <a:ext cx="8715375" cy="4071937"/>
          </a:xfrm>
        </p:spPr>
        <p:txBody>
          <a:bodyPr/>
          <a:lstStyle/>
          <a:p>
            <a:pPr>
              <a:buFont typeface="Symbol" pitchFamily="18" charset="2"/>
              <a:buNone/>
            </a:pPr>
            <a:r>
              <a:rPr lang="cs-CZ" sz="3600" smtClean="0"/>
              <a:t>Velikost síly měříme siloměrem:</a:t>
            </a:r>
          </a:p>
          <a:p>
            <a:r>
              <a:rPr lang="cs-CZ" sz="3600" smtClean="0"/>
              <a:t>pružinovým</a:t>
            </a:r>
          </a:p>
          <a:p>
            <a:r>
              <a:rPr lang="cs-CZ" sz="3600" smtClean="0"/>
              <a:t>s kruhovou stupnicí</a:t>
            </a:r>
          </a:p>
          <a:p>
            <a:r>
              <a:rPr lang="cs-CZ" sz="3600" smtClean="0"/>
              <a:t>digitálním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8763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  SÍLY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650" name="Picture 2" descr="http://upload.wikimedia.org/wikipedia/commons/4/45/Siloměr_25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2071688"/>
            <a:ext cx="928687" cy="455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 descr="http://www.technikpartner.cz/silomer/obr4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3786188"/>
            <a:ext cx="3457575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6" descr="http://www.nakup1.cz/images/123950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75" y="2786063"/>
            <a:ext cx="3113088" cy="364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1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313" y="1214438"/>
            <a:ext cx="8715375" cy="4286250"/>
          </a:xfrm>
        </p:spPr>
        <p:txBody>
          <a:bodyPr/>
          <a:lstStyle/>
          <a:p>
            <a:r>
              <a:rPr lang="cs-CZ" sz="3600" smtClean="0"/>
              <a:t>Magnet </a:t>
            </a:r>
          </a:p>
          <a:p>
            <a:endParaRPr lang="cs-CZ" sz="3600" smtClean="0"/>
          </a:p>
          <a:p>
            <a:endParaRPr lang="cs-CZ" sz="3600" smtClean="0"/>
          </a:p>
          <a:p>
            <a:pPr>
              <a:buFont typeface="Symbol" pitchFamily="18" charset="2"/>
              <a:buNone/>
            </a:pPr>
            <a:endParaRPr lang="cs-CZ" sz="3600" smtClean="0"/>
          </a:p>
          <a:p>
            <a:endParaRPr lang="cs-CZ" sz="3600" smtClean="0"/>
          </a:p>
          <a:p>
            <a:r>
              <a:rPr lang="cs-CZ" sz="3600" smtClean="0"/>
              <a:t>Země</a:t>
            </a:r>
          </a:p>
          <a:p>
            <a:endParaRPr lang="cs-CZ" sz="36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8763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SÍLY  PŮSOBÍCÍ  NA  DÁLKU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674" name="Picture 2" descr="http://www.berkeleywellness.com/sites/default/files/field/image/400-06208163c_998_38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25" y="1285875"/>
            <a:ext cx="5378450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 descr="http://2.bp.blogspot.com/-Hc0hxQwk4Gg/Tt0TTFZ2meI/AAAAAAAAAAQ/NhKtUveEs1I/s320/CR_trenink1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86063" y="3643313"/>
            <a:ext cx="4500562" cy="300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 w="25400">
            <a:solidFill>
              <a:schemeClr val="tx1"/>
            </a:solidFill>
          </a:ln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r>
              <a:rPr lang="cs-CZ" smtClean="0"/>
              <a:t>1.</a:t>
            </a:r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r>
              <a:rPr lang="cs-CZ" smtClean="0"/>
              <a:t>2.</a:t>
            </a:r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  <a:p>
            <a:pPr marL="0" indent="0">
              <a:buFont typeface="Symbol" pitchFamily="18" charset="2"/>
              <a:buNone/>
            </a:pPr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Doplňte, jakou hodnotu ukazují siloměry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Plechovka 9"/>
          <p:cNvSpPr/>
          <p:nvPr/>
        </p:nvSpPr>
        <p:spPr>
          <a:xfrm rot="16200000">
            <a:off x="5569744" y="2994819"/>
            <a:ext cx="574675" cy="2087563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>
            <a:off x="7764463" y="4024313"/>
            <a:ext cx="4794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8129588" y="3773488"/>
            <a:ext cx="144462" cy="503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2" name="Přímá spojnice 21"/>
          <p:cNvCxnSpPr>
            <a:stCxn id="10" idx="1"/>
          </p:cNvCxnSpPr>
          <p:nvPr/>
        </p:nvCxnSpPr>
        <p:spPr>
          <a:xfrm flipH="1" flipV="1">
            <a:off x="4092575" y="4038600"/>
            <a:ext cx="7207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Výseč 3"/>
          <p:cNvSpPr/>
          <p:nvPr/>
        </p:nvSpPr>
        <p:spPr>
          <a:xfrm>
            <a:off x="3644900" y="3889375"/>
            <a:ext cx="431800" cy="271463"/>
          </a:xfrm>
          <a:prstGeom prst="pie">
            <a:avLst>
              <a:gd name="adj1" fmla="val 0"/>
              <a:gd name="adj2" fmla="val 140217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00863" y="3840163"/>
            <a:ext cx="288925" cy="4318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189788" y="3840163"/>
            <a:ext cx="287337" cy="4318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00938" y="3857625"/>
            <a:ext cx="287337" cy="4318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76825" y="3825875"/>
            <a:ext cx="43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N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500188" y="3786188"/>
            <a:ext cx="8715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cs typeface="Arial" charset="0"/>
              </a:rPr>
              <a:t>3N</a:t>
            </a:r>
          </a:p>
        </p:txBody>
      </p:sp>
      <p:sp>
        <p:nvSpPr>
          <p:cNvPr id="26" name="Zaoblený obdélník 25"/>
          <p:cNvSpPr/>
          <p:nvPr/>
        </p:nvSpPr>
        <p:spPr>
          <a:xfrm>
            <a:off x="1393825" y="3732213"/>
            <a:ext cx="1128713" cy="6477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1393825" y="4911725"/>
            <a:ext cx="1062038" cy="6477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1500188" y="4929188"/>
            <a:ext cx="857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cs typeface="Arial" charset="0"/>
              </a:rPr>
              <a:t>6N</a:t>
            </a:r>
          </a:p>
        </p:txBody>
      </p:sp>
      <p:sp>
        <p:nvSpPr>
          <p:cNvPr id="30" name="Plechovka 29"/>
          <p:cNvSpPr/>
          <p:nvPr/>
        </p:nvSpPr>
        <p:spPr>
          <a:xfrm rot="16200000">
            <a:off x="4706938" y="4084638"/>
            <a:ext cx="576262" cy="208756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021388" y="4938713"/>
            <a:ext cx="288925" cy="4333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897688" y="4948238"/>
            <a:ext cx="288925" cy="4318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 useBgFill="1">
        <p:nvSpPr>
          <p:cNvPr id="34" name="Obdélník 33"/>
          <p:cNvSpPr/>
          <p:nvPr/>
        </p:nvSpPr>
        <p:spPr>
          <a:xfrm>
            <a:off x="6610350" y="4948238"/>
            <a:ext cx="287338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310313" y="4938713"/>
            <a:ext cx="287337" cy="433387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477125" y="4941888"/>
            <a:ext cx="287338" cy="4318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 useBgFill="1">
        <p:nvSpPr>
          <p:cNvPr id="37" name="Obdélník 36"/>
          <p:cNvSpPr/>
          <p:nvPr/>
        </p:nvSpPr>
        <p:spPr>
          <a:xfrm>
            <a:off x="7189788" y="4941888"/>
            <a:ext cx="287337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38" name="Přímá spojnice 37"/>
          <p:cNvCxnSpPr/>
          <p:nvPr/>
        </p:nvCxnSpPr>
        <p:spPr>
          <a:xfrm>
            <a:off x="7764463" y="5151438"/>
            <a:ext cx="4794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8118475" y="4911725"/>
            <a:ext cx="142875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H="1" flipV="1">
            <a:off x="3230563" y="5164138"/>
            <a:ext cx="72072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Výseč 40"/>
          <p:cNvSpPr/>
          <p:nvPr/>
        </p:nvSpPr>
        <p:spPr>
          <a:xfrm>
            <a:off x="2798763" y="5029200"/>
            <a:ext cx="431800" cy="269875"/>
          </a:xfrm>
          <a:prstGeom prst="pie">
            <a:avLst>
              <a:gd name="adj1" fmla="val 0"/>
              <a:gd name="adj2" fmla="val 140217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4211638" y="4911725"/>
            <a:ext cx="43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3" grpId="0"/>
      <p:bldP spid="10" grpId="0" animBg="1"/>
      <p:bldP spid="20" grpId="0" animBg="1"/>
      <p:bldP spid="6" grpId="0" animBg="1"/>
      <p:bldP spid="17" grpId="0" animBg="1"/>
      <p:bldP spid="19" grpId="0" animBg="1"/>
      <p:bldP spid="12" grpId="0"/>
      <p:bldP spid="13" grpId="0"/>
      <p:bldP spid="26" grpId="0" animBg="1"/>
      <p:bldP spid="27" grpId="0" animBg="1"/>
      <p:bldP spid="29" grpId="0"/>
      <p:bldP spid="30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9" grpId="0" animBg="1"/>
      <p:bldP spid="4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1571625"/>
            <a:ext cx="7851775" cy="4810125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sz="3600" dirty="0" smtClean="0"/>
              <a:t>Doplň šipky, které ukazují směr: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dirty="0" smtClean="0"/>
              <a:t>A – traktor tlačí na zem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3600" dirty="0" smtClean="0"/>
              <a:t>B – traktor zvedá balík slámy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Určete správné směry sil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38" y="3494088"/>
            <a:ext cx="5054600" cy="336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6388100" y="5705872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rot="5400000" flipH="1" flipV="1">
            <a:off x="3640741" y="5288953"/>
            <a:ext cx="100526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643688" y="6215063"/>
            <a:ext cx="431800" cy="46196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</a:t>
            </a:r>
            <a:endParaRPr lang="cs-CZ" sz="2400" b="1" dirty="0">
              <a:solidFill>
                <a:schemeClr val="tx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875" y="5357813"/>
            <a:ext cx="431800" cy="46196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9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50" y="1285875"/>
            <a:ext cx="8643938" cy="5357813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>
            <a:normAutofit/>
          </a:bodyPr>
          <a:lstStyle/>
          <a:p>
            <a:r>
              <a:rPr lang="cs-CZ" sz="1200" smtClean="0">
                <a:solidFill>
                  <a:srgbClr val="021B2B"/>
                </a:solidFill>
                <a:hlinkClick r:id="rId2"/>
              </a:rPr>
              <a:t>http://www.piestanskydennik.sk/typo3temp/pics/0403530f9c.jpg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3"/>
              </a:rPr>
              <a:t>http://www.trutnovinky.cz/image.php?id=39194&amp;format=jpg&amp;thumb=0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4"/>
              </a:rPr>
              <a:t>http://www.silaci.cz/gallery/204.jpg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5"/>
              </a:rPr>
              <a:t>http://www.sportuj.com/storage/200806030817_chytani-vysokych-micu-ve-stoji.jpg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6"/>
              </a:rPr>
              <a:t>http://malawithafork.files.wordpress.com/2012/07/bowling-22911.jpg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7"/>
              </a:rPr>
              <a:t>http://zapakatel.cz/static/deal/37000-4819b.jpg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8"/>
              </a:rPr>
              <a:t>http://www.kamoska.cz/obrazky/gumy-na-cviceni.jpg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9"/>
              </a:rPr>
              <a:t>http://oidnes.cz/09/071/vidw/REZ2c22c7_ZG0H9699rez.jpg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0"/>
              </a:rPr>
              <a:t>http://oidnes.cz/12/063/cl6/PP442b61_trem.JPG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1"/>
              </a:rPr>
              <a:t>http://t3.gstatic.com/images?q=tbn:ANd9GcTPz9i1Phxl5ygoEwBBg3Q8bpC7TtkthcQQ2nMUIm6o1t-bhGu_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2"/>
              </a:rPr>
              <a:t>http://www.fsps.muni.cz/inovace-SEBS-ASEBS/docs/biomechanika/20a.jpg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3"/>
              </a:rPr>
              <a:t>http://upload.wikimedia.org/wikipedia/commons/4/45/Siloměr_25.png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4"/>
              </a:rPr>
              <a:t>http://www.technikpartner.cz/silomer/obr4.jpg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5"/>
              </a:rPr>
              <a:t>http://www.nakup1.cz/images/123950.jpg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6"/>
              </a:rPr>
              <a:t>http://www.zsvltava.cz/fyzika/wp-content/uploads/2011/12/pusobeni-sil-2.jpg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7"/>
              </a:rPr>
              <a:t>http://www.zslado.cz/vyuka_fyzika/e_kurz/7/vlastnostikapalin/vykl_soubory/archzak.GIF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8"/>
              </a:rPr>
              <a:t>http://www.berkeleywellness.com/sites/default/files/field/image/400-06208163c_998_380.jpg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19"/>
              </a:rPr>
              <a:t>http://2.bp.blogspot.com/-Hc0hxQwk4Gg/Tt0TTFZ2meI/AAAAAAAAAAQ/NhKtUveEs1I/s320/CR_trenink19.jpg</a:t>
            </a:r>
            <a:endParaRPr lang="cs-CZ" sz="1200" smtClean="0">
              <a:solidFill>
                <a:srgbClr val="021B2B"/>
              </a:solidFill>
            </a:endParaRPr>
          </a:p>
          <a:p>
            <a:r>
              <a:rPr lang="cs-CZ" sz="1200" smtClean="0">
                <a:solidFill>
                  <a:srgbClr val="021B2B"/>
                </a:solidFill>
                <a:hlinkClick r:id="rId20"/>
              </a:rPr>
              <a:t>http://www.eamos.cz/amos/demo/externi/demo_78189/1N.bmp</a:t>
            </a:r>
            <a:endParaRPr lang="cs-CZ" sz="1200" smtClean="0">
              <a:solidFill>
                <a:srgbClr val="021B2B"/>
              </a:solidFill>
            </a:endParaRPr>
          </a:p>
          <a:p>
            <a:endParaRPr lang="cs-CZ" sz="1200" smtClean="0">
              <a:solidFill>
                <a:srgbClr val="021B2B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94773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2006</TotalTime>
  <Words>225</Words>
  <Application>Microsoft Office PowerPoint</Application>
  <PresentationFormat>On-screen Show (4:3)</PresentationFormat>
  <Paragraphs>90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13</vt:i4>
      </vt:variant>
    </vt:vector>
  </HeadingPairs>
  <TitlesOfParts>
    <vt:vector size="25" baseType="lpstr">
      <vt:lpstr>Candara</vt:lpstr>
      <vt:lpstr>Arial</vt:lpstr>
      <vt:lpstr>Symbol</vt:lpstr>
      <vt:lpstr>Calibri</vt:lpstr>
      <vt:lpstr>Times New Roman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Snímek 1</vt:lpstr>
      <vt:lpstr>Snímek 2</vt:lpstr>
      <vt:lpstr>POJEM „SÍLA“</vt:lpstr>
      <vt:lpstr>Snímek 4</vt:lpstr>
      <vt:lpstr>ÚČINKY  SÍLY</vt:lpstr>
      <vt:lpstr>Snímek 6</vt:lpstr>
      <vt:lpstr>ÚČINKY  SÍLY ZÁVISÍ NA</vt:lpstr>
      <vt:lpstr>ZNAČENÍ  SÍLY</vt:lpstr>
      <vt:lpstr>MĚŘENÍ  SÍLY</vt:lpstr>
      <vt:lpstr>SÍLY  PŮSOBÍCÍ  NA  DÁLKU</vt:lpstr>
      <vt:lpstr>Doplňte, jakou hodnotu ukazují siloměry</vt:lpstr>
      <vt:lpstr>Určete správné směry sil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vitek09</cp:lastModifiedBy>
  <cp:revision>306</cp:revision>
  <dcterms:created xsi:type="dcterms:W3CDTF">2012-12-27T15:30:06Z</dcterms:created>
  <dcterms:modified xsi:type="dcterms:W3CDTF">2013-09-24T07:11:00Z</dcterms:modified>
</cp:coreProperties>
</file>