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sldIdLst>
    <p:sldId id="302" r:id="rId2"/>
    <p:sldId id="256" r:id="rId3"/>
    <p:sldId id="273" r:id="rId4"/>
    <p:sldId id="295" r:id="rId5"/>
    <p:sldId id="308" r:id="rId6"/>
    <p:sldId id="306" r:id="rId7"/>
    <p:sldId id="307" r:id="rId8"/>
    <p:sldId id="296" r:id="rId9"/>
    <p:sldId id="300" r:id="rId10"/>
    <p:sldId id="299" r:id="rId11"/>
    <p:sldId id="30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EFEF"/>
    <a:srgbClr val="0000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52379289-45A7-4541-BE95-C64378AAA15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3E869DFC-C487-4CAF-B3FA-C3DB2B8C4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 dirty="0"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76283F2-A3EE-4E80-9FAE-CA414AE45E5B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03E1ED8-C519-4452-A5CA-CE81724D91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A308F22E-BC7B-429F-928C-D9083A56180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D8FDC5DF-21CB-44DC-AC3E-22A6AA5D21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9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DD4394-9254-4E94-B520-5D92178CD8BD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B75F57-932F-44B8-8043-C11B83260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9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44A9FE-73C2-413C-8ACB-079D96C0A766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0E010CE-8B97-48EC-B20E-BC0C658D3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9A125DD-6BBC-4774-AAD0-269F6811DBFE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CE9CEFA-31C6-4CA1-A9A3-687AC042F9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59265-1527-4D47-8C3C-F7CEF2761106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5F4D7-B54F-4796-9643-315D7289C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CD2ABCA6-D18E-4D3D-BA78-8E44F6BBCE2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80125FE1-DD0F-420E-9880-A68D414BD3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D61E1A94-4FE7-4485-B624-1C9CC95D838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D789B0C2-1B35-47CC-AB66-9F791C6D7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A0F7A-BE93-4FA4-8DE6-C230B545AF64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5007ED-2F3C-485B-AB8E-29B85CBC56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BEFE4-DD37-48ED-8F39-ECBCA67D4270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E6964-D76D-4BBB-9147-14FF93B27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smtClean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3D50E24-5C9E-4487-B9E3-7CA6C2EC237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tx2">
                    <a:shade val="9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171121E2-BDAD-4A27-A6DE-0BB4D4442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16" r:id="rId1"/>
    <p:sldLayoutId id="2147484117" r:id="rId2"/>
    <p:sldLayoutId id="2147484118" r:id="rId3"/>
    <p:sldLayoutId id="2147484119" r:id="rId4"/>
    <p:sldLayoutId id="2147484120" r:id="rId5"/>
    <p:sldLayoutId id="2147484121" r:id="rId6"/>
    <p:sldLayoutId id="2147484115" r:id="rId7"/>
    <p:sldLayoutId id="2147484122" r:id="rId8"/>
    <p:sldLayoutId id="2147484123" r:id="rId9"/>
    <p:sldLayoutId id="2147484114" r:id="rId10"/>
    <p:sldLayoutId id="2147484113" r:id="rId11"/>
  </p:sldLayoutIdLst>
  <p:txStyles>
    <p:titleStyle>
      <a:lvl1pPr marL="53975" algn="r" rtl="0" fontAlgn="base">
        <a:spcBef>
          <a:spcPct val="0"/>
        </a:spcBef>
        <a:spcAft>
          <a:spcPct val="0"/>
        </a:spcAft>
        <a:defRPr sz="4600" kern="1200">
          <a:solidFill>
            <a:srgbClr val="FDDC9D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fontAlgn="base">
        <a:spcBef>
          <a:spcPct val="0"/>
        </a:spcBef>
        <a:spcAft>
          <a:spcPct val="0"/>
        </a:spcAft>
        <a:defRPr sz="4600">
          <a:solidFill>
            <a:srgbClr val="FDDC9D"/>
          </a:solidFill>
          <a:latin typeface="Rockwell"/>
        </a:defRPr>
      </a:lvl2pPr>
      <a:lvl3pPr marL="53975" algn="r" rtl="0" fontAlgn="base">
        <a:spcBef>
          <a:spcPct val="0"/>
        </a:spcBef>
        <a:spcAft>
          <a:spcPct val="0"/>
        </a:spcAft>
        <a:defRPr sz="4600">
          <a:solidFill>
            <a:srgbClr val="FDDC9D"/>
          </a:solidFill>
          <a:latin typeface="Rockwell"/>
        </a:defRPr>
      </a:lvl3pPr>
      <a:lvl4pPr marL="53975" algn="r" rtl="0" fontAlgn="base">
        <a:spcBef>
          <a:spcPct val="0"/>
        </a:spcBef>
        <a:spcAft>
          <a:spcPct val="0"/>
        </a:spcAft>
        <a:defRPr sz="4600">
          <a:solidFill>
            <a:srgbClr val="FDDC9D"/>
          </a:solidFill>
          <a:latin typeface="Rockwell"/>
        </a:defRPr>
      </a:lvl4pPr>
      <a:lvl5pPr marL="53975" algn="r" rtl="0" fontAlgn="base">
        <a:spcBef>
          <a:spcPct val="0"/>
        </a:spcBef>
        <a:spcAft>
          <a:spcPct val="0"/>
        </a:spcAft>
        <a:defRPr sz="4600">
          <a:solidFill>
            <a:srgbClr val="FDDC9D"/>
          </a:solidFill>
          <a:latin typeface="Rockwell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FDDC9D"/>
          </a:solidFill>
          <a:latin typeface="Rockwell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FDDC9D"/>
          </a:solidFill>
          <a:latin typeface="Rockwell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FDDC9D"/>
          </a:solidFill>
          <a:latin typeface="Rockwell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FDDC9D"/>
          </a:solidFill>
          <a:latin typeface="Rockwell"/>
        </a:defRPr>
      </a:lvl9pPr>
      <a:extLst/>
    </p:titleStyle>
    <p:bodyStyle>
      <a:lvl1pPr marL="292100" indent="-292100" algn="l" rtl="0" fontAlgn="base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fontAlgn="base">
        <a:spcBef>
          <a:spcPts val="400"/>
        </a:spcBef>
        <a:spcAft>
          <a:spcPct val="0"/>
        </a:spcAft>
        <a:buClr>
          <a:srgbClr val="A5AB81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ts val="400"/>
        </a:spcBef>
        <a:spcAft>
          <a:spcPct val="0"/>
        </a:spcAft>
        <a:buClr>
          <a:srgbClr val="A5AB81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fontAlgn="base">
        <a:spcBef>
          <a:spcPts val="400"/>
        </a:spcBef>
        <a:spcAft>
          <a:spcPct val="0"/>
        </a:spcAft>
        <a:buClr>
          <a:srgbClr val="A5AB81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www.google.cz/url?sa=i&amp;rct=j&amp;q=&amp;esrc=s&amp;frm=1&amp;source=images&amp;cd=&amp;cad=rja&amp;docid=Wjd25gmngVOlJM&amp;tbnid=Zrak6MOrFHMUhM:&amp;ved=0CAUQjRw&amp;url=http://ssjh.sk/aix/new/zaujimavosti-89.htm&amp;ei=2Us3UuawBITWtQbC0IHwAQ&amp;bvm=bv.52164340,d.ZG4&amp;psig=AFQjCNEkWqtfZ-wAEkRMhSSkDTHq5WSZJg&amp;ust=137944178311027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&amp;esrc=s&amp;frm=1&amp;source=images&amp;cd=&amp;cad=rja&amp;docid=OzzHmovzjKP69M&amp;tbnid=ugUK9udeYko05M:&amp;ved=0CAUQjRw&amp;url=http://fyzweb.cuni.cz/piskac/literatura/veletrh06/veletrh06.htm&amp;ei=o1E3Usu6N4rGtAbn9oDwAg&amp;bvm=bv.52164340,d.ZG4&amp;psig=AFQjCNGOXh21iljeUDVwuHQBZvL7iBAckA&amp;ust=137944338477756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&amp;esrc=s&amp;frm=1&amp;source=images&amp;cd=&amp;cad=rja&amp;docid=hA0Ai6tGodiPGM&amp;tbnid=YT3XPfUERNwG2M:&amp;ved=0CAUQjRw&amp;url=http://www.nazeleno.cz/bydleni/osvetleni/rozhodnuto-klasicke-zarovky-skonci-do-roku-2012.aspx&amp;ei=_j83UsyzOMXHtQb5wYGQAg&amp;bvm=bv.52164340,d.ZG4&amp;psig=AFQjCNEzCrQkYxwwHGVtWsU-gyZliXP2cQ&amp;ust=1379438957977463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sjh.sk/txt/images/jednoduchyobvod.gif" TargetMode="External"/><Relationship Id="rId2" Type="http://schemas.openxmlformats.org/officeDocument/2006/relationships/hyperlink" Target="http://www.nazeleno.cz/Files/FckGallery/bezne-zarovky-konci.zip/3%20-%20zarovka%20cir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kobydleni.eu/i/zarovka-580x386.jpg" TargetMode="External"/><Relationship Id="rId5" Type="http://schemas.openxmlformats.org/officeDocument/2006/relationships/hyperlink" Target="http://www.techportal.cz/images/e-noviny/enpc/2011/enpc_2011_09_gr01.jpg" TargetMode="External"/><Relationship Id="rId4" Type="http://schemas.openxmlformats.org/officeDocument/2006/relationships/hyperlink" Target="http://fyzweb.cuni.cz/piskac/literatura/veletrh06/bulb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</p:spPr>
        <p:txBody>
          <a:bodyPr/>
          <a:lstStyle/>
          <a:p>
            <a:pPr marL="54864" fontAlgn="auto">
              <a:spcAft>
                <a:spcPts val="0"/>
              </a:spcAft>
              <a:defRPr/>
            </a:pP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4313" y="3214688"/>
          <a:ext cx="8715375" cy="3000375"/>
        </p:xfrm>
        <a:graphic>
          <a:graphicData uri="http://schemas.openxmlformats.org/drawingml/2006/table">
            <a:tbl>
              <a:tblPr/>
              <a:tblGrid>
                <a:gridCol w="8715375"/>
              </a:tblGrid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Rockwell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Rockwell"/>
                          <a:cs typeface="Times New Roman" pitchFamily="18" charset="0"/>
                        </a:rPr>
                        <a:t>AUTOR: Mgr. Hana Dvořáčková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Rockwell"/>
                          <a:cs typeface="Times New Roman" pitchFamily="18" charset="0"/>
                        </a:rPr>
                        <a:t>NÁZEV: VY_32_INOVACE_53_ELEKTRICKÝ PROUD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Rockwell"/>
                          <a:cs typeface="Times New Roman" pitchFamily="18" charset="0"/>
                        </a:rPr>
                        <a:t>TEMA: FYZIKA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Rockwell"/>
                          <a:cs typeface="Times New Roman" pitchFamily="18" charset="0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785813"/>
            <a:ext cx="5500687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44" y="1124744"/>
            <a:ext cx="8786874" cy="4375958"/>
          </a:xfrm>
        </p:spPr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9600" dirty="0" smtClean="0">
                <a:solidFill>
                  <a:srgbClr val="FFFF00"/>
                </a:solidFill>
              </a:rPr>
              <a:t>ELEKTRICKÝ PROUD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625" y="5500688"/>
            <a:ext cx="8501063" cy="538162"/>
          </a:xfrm>
        </p:spPr>
        <p:txBody>
          <a:bodyPr/>
          <a:lstStyle/>
          <a:p>
            <a:pPr algn="ctr">
              <a:spcBef>
                <a:spcPct val="0"/>
              </a:spcBef>
            </a:pPr>
            <a:r>
              <a:rPr lang="cs-CZ" sz="2800" b="1" smtClean="0"/>
              <a:t>Pojem elektrický proud, vodiče a nevodiče, procvičení</a:t>
            </a:r>
          </a:p>
        </p:txBody>
      </p:sp>
      <p:pic>
        <p:nvPicPr>
          <p:cNvPr id="14341" name="Picture 5" descr="zarovka-580x38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0"/>
            <a:ext cx="3346450" cy="2224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960886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FFFF00"/>
                </a:solidFill>
              </a:rPr>
              <a:t>Úvod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1500188"/>
            <a:ext cx="8501062" cy="5072062"/>
          </a:xfrm>
        </p:spPr>
        <p:txBody>
          <a:bodyPr/>
          <a:lstStyle/>
          <a:p>
            <a:pPr algn="just"/>
            <a:r>
              <a:rPr lang="cs-CZ" sz="4000" smtClean="0"/>
              <a:t>Elektrický proud je uspořádaný pohyb částic s elektrickým nábojem. </a:t>
            </a:r>
          </a:p>
          <a:p>
            <a:pPr lvl="1" algn="just">
              <a:buFontTx/>
              <a:buNone/>
            </a:pPr>
            <a:endParaRPr lang="cs-CZ" sz="4000" smtClean="0"/>
          </a:p>
          <a:p>
            <a:pPr algn="just"/>
            <a:r>
              <a:rPr lang="cs-CZ" sz="4000" smtClean="0"/>
              <a:t>Elektrická síla tlačí náboj od jednoho pólu ke druhému a tím vzniká </a:t>
            </a:r>
            <a:r>
              <a:rPr lang="cs-CZ" sz="4000" smtClean="0">
                <a:solidFill>
                  <a:srgbClr val="FFFF00"/>
                </a:solidFill>
              </a:rPr>
              <a:t>elektrický proud</a:t>
            </a:r>
            <a:r>
              <a:rPr lang="cs-CZ" sz="400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960886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FFFF00"/>
                </a:solidFill>
              </a:rPr>
              <a:t>Směr elektrického proudu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50"/>
            <a:ext cx="8229600" cy="2643188"/>
          </a:xfrm>
        </p:spPr>
        <p:txBody>
          <a:bodyPr/>
          <a:lstStyle/>
          <a:p>
            <a:pPr algn="just">
              <a:buFont typeface="Wingdings 2" pitchFamily="18" charset="2"/>
              <a:buNone/>
            </a:pPr>
            <a:endParaRPr lang="cs-CZ" sz="4000" dirty="0" smtClean="0"/>
          </a:p>
          <a:p>
            <a:pPr algn="just"/>
            <a:r>
              <a:rPr lang="cs-CZ" sz="4000" dirty="0" smtClean="0"/>
              <a:t>Dohodnutý směr elektrického proudu je od kladného pólu </a:t>
            </a:r>
            <a:r>
              <a:rPr lang="cs-CZ" sz="4000" dirty="0" smtClean="0"/>
              <a:t>                    k </a:t>
            </a:r>
            <a:r>
              <a:rPr lang="cs-CZ" sz="4000" dirty="0" smtClean="0"/>
              <a:t>zápornému.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357438" y="4857750"/>
            <a:ext cx="4000500" cy="4286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Plus 14"/>
          <p:cNvSpPr/>
          <p:nvPr/>
        </p:nvSpPr>
        <p:spPr>
          <a:xfrm>
            <a:off x="1500188" y="4857750"/>
            <a:ext cx="557212" cy="5715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Mínus 15"/>
          <p:cNvSpPr/>
          <p:nvPr/>
        </p:nvSpPr>
        <p:spPr>
          <a:xfrm>
            <a:off x="6500813" y="4857750"/>
            <a:ext cx="714375" cy="500063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2500313" y="5000625"/>
            <a:ext cx="3714750" cy="1428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4864" fontAlgn="auto">
              <a:spcAft>
                <a:spcPts val="0"/>
              </a:spcAft>
              <a:defRPr/>
            </a:pPr>
            <a:endParaRPr lang="cs-CZ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4000" dirty="0" smtClean="0"/>
              <a:t>Na žárovce jsou místa, kudy proud vstupuje a kudy z ní vychází.</a:t>
            </a:r>
            <a:endParaRPr lang="cs-CZ" sz="4000" dirty="0"/>
          </a:p>
        </p:txBody>
      </p:sp>
      <p:pic>
        <p:nvPicPr>
          <p:cNvPr id="26626" name="Picture 2" descr="http://ssjh.sk/txt/images/jednoduchyobvod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88" y="214313"/>
            <a:ext cx="5357812" cy="459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42" name="Picture 10" descr="enpc_2011_09_gr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188913"/>
            <a:ext cx="2122487" cy="270827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8050" y="193211"/>
            <a:ext cx="8229600" cy="1032324"/>
          </a:xfrm>
        </p:spPr>
        <p:txBody>
          <a:bodyPr/>
          <a:lstStyle/>
          <a:p>
            <a:pPr marL="54864" algn="l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FFFF00"/>
                </a:solidFill>
              </a:rPr>
              <a:t>Proč svítí žárovka ?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25"/>
            <a:ext cx="4471988" cy="5072063"/>
          </a:xfrm>
        </p:spPr>
        <p:txBody>
          <a:bodyPr/>
          <a:lstStyle/>
          <a:p>
            <a:r>
              <a:rPr lang="cs-CZ" sz="4000" smtClean="0"/>
              <a:t>Připojíme-li žárovku ke zdroji napětí (baterii) – </a:t>
            </a:r>
            <a:r>
              <a:rPr lang="cs-CZ" sz="4000" smtClean="0">
                <a:solidFill>
                  <a:srgbClr val="FFFF00"/>
                </a:solidFill>
              </a:rPr>
              <a:t>rozsvítí se.</a:t>
            </a:r>
          </a:p>
          <a:p>
            <a:pPr>
              <a:buFont typeface="Wingdings 2" pitchFamily="18" charset="2"/>
              <a:buNone/>
            </a:pPr>
            <a:endParaRPr lang="cs-CZ" sz="4000" smtClean="0">
              <a:solidFill>
                <a:srgbClr val="FFFF00"/>
              </a:solidFill>
            </a:endParaRPr>
          </a:p>
          <a:p>
            <a:r>
              <a:rPr lang="cs-CZ" sz="4000" smtClean="0"/>
              <a:t>Vláknem žárovky prochází proud.</a:t>
            </a:r>
          </a:p>
          <a:p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5643563" y="3643313"/>
            <a:ext cx="2500312" cy="27860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Plus 9"/>
          <p:cNvSpPr/>
          <p:nvPr/>
        </p:nvSpPr>
        <p:spPr>
          <a:xfrm>
            <a:off x="5857875" y="3857625"/>
            <a:ext cx="500063" cy="50006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Mínus 10"/>
          <p:cNvSpPr/>
          <p:nvPr/>
        </p:nvSpPr>
        <p:spPr>
          <a:xfrm>
            <a:off x="7500938" y="3857625"/>
            <a:ext cx="428625" cy="500063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5786438" y="2714625"/>
            <a:ext cx="1071562" cy="9286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>
            <a:off x="7215188" y="2857500"/>
            <a:ext cx="857250" cy="78581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674688"/>
          </a:xfrm>
        </p:spPr>
        <p:txBody>
          <a:bodyPr>
            <a:normAutofit fontScale="90000"/>
          </a:bodyPr>
          <a:lstStyle/>
          <a:p>
            <a:pPr marL="54864" fontAlgn="auto">
              <a:spcAft>
                <a:spcPts val="0"/>
              </a:spcAft>
              <a:defRPr/>
            </a:pP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5143500"/>
          </a:xfrm>
        </p:spPr>
        <p:txBody>
          <a:bodyPr/>
          <a:lstStyle/>
          <a:p>
            <a:r>
              <a:rPr lang="cs-CZ" sz="4000" smtClean="0"/>
              <a:t>Žárovku šroubujeme do objímky.</a:t>
            </a:r>
          </a:p>
          <a:p>
            <a:r>
              <a:rPr lang="cs-CZ" sz="4000" smtClean="0"/>
              <a:t>Jestliže je cesta přerušena, proud nemůže procházet. </a:t>
            </a:r>
          </a:p>
        </p:txBody>
      </p:sp>
      <p:pic>
        <p:nvPicPr>
          <p:cNvPr id="25604" name="Picture 4" descr="http://fyzweb.cuni.cz/piskac/literatura/veletrh06/bulb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313" y="3571875"/>
            <a:ext cx="4000500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http://www.nazeleno.cz/Files/FckGallery/bezne-zarovky-konci.zip/3%20-%20zarovka%20ci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458930">
            <a:off x="6854825" y="1800225"/>
            <a:ext cx="1119188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Nadpis 24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318076"/>
          </a:xfrm>
        </p:spPr>
        <p:txBody>
          <a:bodyPr>
            <a:noAutofit/>
          </a:bodyPr>
          <a:lstStyle/>
          <a:p>
            <a:pPr marL="54864" algn="l"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FFFF00"/>
                </a:solidFill>
              </a:rPr>
              <a:t>Rozhodněte, která žárovka bude svítit.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28750" y="1500188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Rockwell"/>
              </a:rPr>
              <a:t>A</a:t>
            </a:r>
          </a:p>
        </p:txBody>
      </p:sp>
      <p:sp>
        <p:nvSpPr>
          <p:cNvPr id="5" name="Obdélník 4"/>
          <p:cNvSpPr/>
          <p:nvPr/>
        </p:nvSpPr>
        <p:spPr>
          <a:xfrm>
            <a:off x="857250" y="3857625"/>
            <a:ext cx="1655763" cy="1512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786563" y="3857625"/>
            <a:ext cx="1655762" cy="1512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4286250" y="1500188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Rockwell"/>
              </a:rPr>
              <a:t>B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7429500" y="1500188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Rockwell"/>
              </a:rPr>
              <a:t>C</a:t>
            </a:r>
          </a:p>
        </p:txBody>
      </p:sp>
      <p:cxnSp>
        <p:nvCxnSpPr>
          <p:cNvPr id="9" name="Přímá spojnice 8"/>
          <p:cNvCxnSpPr/>
          <p:nvPr/>
        </p:nvCxnSpPr>
        <p:spPr>
          <a:xfrm rot="16200000" flipV="1">
            <a:off x="1931988" y="3282950"/>
            <a:ext cx="781050" cy="358775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2" name="Vývojový diagram: postup 31"/>
          <p:cNvSpPr/>
          <p:nvPr/>
        </p:nvSpPr>
        <p:spPr>
          <a:xfrm>
            <a:off x="3857625" y="3857625"/>
            <a:ext cx="1643063" cy="1500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Plus 39"/>
          <p:cNvSpPr/>
          <p:nvPr/>
        </p:nvSpPr>
        <p:spPr>
          <a:xfrm>
            <a:off x="928688" y="3929063"/>
            <a:ext cx="428625" cy="357187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Plus 46"/>
          <p:cNvSpPr/>
          <p:nvPr/>
        </p:nvSpPr>
        <p:spPr>
          <a:xfrm>
            <a:off x="4000500" y="3929063"/>
            <a:ext cx="428625" cy="357187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Plus 47"/>
          <p:cNvSpPr/>
          <p:nvPr/>
        </p:nvSpPr>
        <p:spPr>
          <a:xfrm>
            <a:off x="6929438" y="3929063"/>
            <a:ext cx="428625" cy="357187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Mínus 48"/>
          <p:cNvSpPr/>
          <p:nvPr/>
        </p:nvSpPr>
        <p:spPr>
          <a:xfrm>
            <a:off x="2000250" y="3929063"/>
            <a:ext cx="357188" cy="357187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Mínus 49"/>
          <p:cNvSpPr/>
          <p:nvPr/>
        </p:nvSpPr>
        <p:spPr>
          <a:xfrm>
            <a:off x="5000625" y="3929063"/>
            <a:ext cx="357188" cy="357187"/>
          </a:xfrm>
          <a:prstGeom prst="mathMinus">
            <a:avLst>
              <a:gd name="adj1" fmla="val 2352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" name="Mínus 50"/>
          <p:cNvSpPr/>
          <p:nvPr/>
        </p:nvSpPr>
        <p:spPr>
          <a:xfrm>
            <a:off x="7929563" y="3929063"/>
            <a:ext cx="357187" cy="357187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857250" y="5572125"/>
            <a:ext cx="1643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Rockwell"/>
              </a:rPr>
              <a:t>nesvítí</a:t>
            </a: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3857625" y="5572125"/>
            <a:ext cx="1643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Rockwell"/>
              </a:rPr>
              <a:t>nesvítí</a:t>
            </a: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6858000" y="5572125"/>
            <a:ext cx="1571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FFFF00"/>
                </a:solidFill>
                <a:latin typeface="Rockwell"/>
              </a:rPr>
              <a:t>svítí</a:t>
            </a:r>
          </a:p>
        </p:txBody>
      </p:sp>
      <p:pic>
        <p:nvPicPr>
          <p:cNvPr id="28" name="Picture 2" descr="http://www.nazeleno.cz/Files/FckGallery/bezne-zarovky-konci.zip/3%20-%20zarovka%20cira.JPG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70602">
            <a:off x="687388" y="2308225"/>
            <a:ext cx="1571625" cy="90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 descr="http://www.nazeleno.cz/Files/FckGallery/bezne-zarovky-konci.zip/3%20-%20zarovka%20cira.JPG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81933">
            <a:off x="3479800" y="2401888"/>
            <a:ext cx="1571625" cy="90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6"/>
          <p:cNvCxnSpPr/>
          <p:nvPr/>
        </p:nvCxnSpPr>
        <p:spPr>
          <a:xfrm rot="5400000" flipH="1" flipV="1">
            <a:off x="661988" y="3338513"/>
            <a:ext cx="747712" cy="214312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rot="5400000" flipH="1" flipV="1">
            <a:off x="3857625" y="3143250"/>
            <a:ext cx="714375" cy="714375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10800000">
            <a:off x="4714875" y="3143250"/>
            <a:ext cx="785813" cy="714375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6786563" y="3143250"/>
            <a:ext cx="857250" cy="747713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31" idx="2"/>
          </p:cNvCxnSpPr>
          <p:nvPr/>
        </p:nvCxnSpPr>
        <p:spPr>
          <a:xfrm rot="16200000" flipV="1">
            <a:off x="7938294" y="3342481"/>
            <a:ext cx="522288" cy="447675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19" grpId="0" animBg="1"/>
      <p:bldP spid="41" grpId="0"/>
      <p:bldP spid="42" grpId="0"/>
      <p:bldP spid="32" grpId="0" animBg="1"/>
      <p:bldP spid="54" grpId="0"/>
      <p:bldP spid="55" grpId="0"/>
      <p:bldP spid="5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1801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FFFF00"/>
                </a:solidFill>
              </a:rPr>
              <a:t>Vodiče a nevodiče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50" y="1500188"/>
            <a:ext cx="4210050" cy="4929187"/>
          </a:xfrm>
        </p:spPr>
        <p:txBody>
          <a:bodyPr>
            <a:normAutofit lnSpcReduction="1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Vodiče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Jsou látky, kterými může procházet elektrický proud.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4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měď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hliník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olovo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00188"/>
            <a:ext cx="4038600" cy="5000625"/>
          </a:xfrm>
        </p:spPr>
        <p:txBody>
          <a:bodyPr>
            <a:normAutofit lnSpcReduction="1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Nevodiče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látky, kterými elektrický proud neprochází.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plast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porcelán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Doplň tabulku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00063" y="1500188"/>
          <a:ext cx="8229600" cy="49249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8826"/>
                <a:gridCol w="1857388"/>
                <a:gridCol w="2571768"/>
                <a:gridCol w="1871618"/>
              </a:tblGrid>
              <a:tr h="663353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Látka</a:t>
                      </a:r>
                      <a:endParaRPr lang="cs-CZ" sz="3600" b="0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Je vodič? ano/ne</a:t>
                      </a:r>
                      <a:endParaRPr lang="cs-CZ" sz="2800" b="0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0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Látka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Je vodič? ano/ne</a:t>
                      </a:r>
                    </a:p>
                  </a:txBody>
                  <a:tcPr anchor="ctr"/>
                </a:tc>
              </a:tr>
              <a:tr h="66335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Tuha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Papír 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335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Sklo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Suché</a:t>
                      </a:r>
                      <a:r>
                        <a:rPr lang="cs-CZ" sz="3200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dřevo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335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Hliník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Železo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335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Porcelán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Měď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335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Zlato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Stříbro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335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PVC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Diamant</a:t>
                      </a:r>
                      <a:endParaRPr lang="cs-CZ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86063" y="2500313"/>
            <a:ext cx="1008062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ano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928938" y="3143250"/>
            <a:ext cx="71278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143750" y="4500563"/>
            <a:ext cx="100806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ano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43750" y="5143500"/>
            <a:ext cx="100806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ano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857500" y="3786188"/>
            <a:ext cx="100806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ano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000375" y="5786438"/>
            <a:ext cx="712788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215188" y="2500313"/>
            <a:ext cx="71278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215188" y="3214688"/>
            <a:ext cx="71278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928938" y="4429125"/>
            <a:ext cx="71278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857500" y="5072063"/>
            <a:ext cx="100806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ano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143750" y="3786188"/>
            <a:ext cx="100806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ano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286625" y="5786438"/>
            <a:ext cx="712788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1801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FFFF00"/>
                </a:solidFill>
              </a:rPr>
              <a:t>Použité zdroje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428750"/>
            <a:ext cx="8786812" cy="5214938"/>
          </a:xfrm>
        </p:spPr>
        <p:txBody>
          <a:bodyPr/>
          <a:lstStyle/>
          <a:p>
            <a:endParaRPr lang="cs-CZ" sz="2000" smtClean="0"/>
          </a:p>
          <a:p>
            <a:r>
              <a:rPr lang="cs-CZ" sz="2000" smtClean="0">
                <a:hlinkClick r:id="rId2"/>
              </a:rPr>
              <a:t>http://www.nazeleno.cz/Files/FckGallery/bezne-zarovky-konci.zip/3%20-%20zarovka%20cira.JPG</a:t>
            </a:r>
            <a:endParaRPr lang="cs-CZ" sz="2000" smtClean="0"/>
          </a:p>
          <a:p>
            <a:r>
              <a:rPr lang="cs-CZ" sz="2000" smtClean="0">
                <a:hlinkClick r:id="rId3"/>
              </a:rPr>
              <a:t>http://ssjh.sk/txt/images/jednoduchyobvod.gif</a:t>
            </a:r>
            <a:endParaRPr lang="cs-CZ" sz="2000" smtClean="0"/>
          </a:p>
          <a:p>
            <a:r>
              <a:rPr lang="cs-CZ" sz="2000" smtClean="0">
                <a:hlinkClick r:id="rId4"/>
              </a:rPr>
              <a:t>http://fyzweb.cuni.cz/piskac/literatura/veletrh06/bulb2.jpg</a:t>
            </a:r>
            <a:endParaRPr lang="cs-CZ" sz="2000" smtClean="0"/>
          </a:p>
          <a:p>
            <a:r>
              <a:rPr lang="cs-CZ" sz="2000" smtClean="0">
                <a:hlinkClick r:id="rId5"/>
              </a:rPr>
              <a:t>http://www.techportal.cz/images/e-noviny/enpc/2011/enpc_2011_09_gr01.jpg</a:t>
            </a:r>
            <a:endParaRPr lang="cs-CZ" sz="2000" smtClean="0"/>
          </a:p>
          <a:p>
            <a:r>
              <a:rPr lang="cs-CZ" sz="2000" smtClean="0">
                <a:hlinkClick r:id="rId6"/>
              </a:rPr>
              <a:t>http://www.ekobydleni.eu/i/zarovka-580x386.jpg</a:t>
            </a:r>
            <a:endParaRPr lang="cs-CZ" sz="2000" smtClean="0"/>
          </a:p>
          <a:p>
            <a:endParaRPr lang="cs-CZ" sz="2000" smtClean="0"/>
          </a:p>
          <a:p>
            <a:pPr>
              <a:buFont typeface="Wingdings 2" pitchFamily="18" charset="2"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2554</TotalTime>
  <Words>228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 ELEKTRICKÝ PROUD</vt:lpstr>
      <vt:lpstr>Úvod</vt:lpstr>
      <vt:lpstr>Směr elektrického proudu</vt:lpstr>
      <vt:lpstr>Snímek 5</vt:lpstr>
      <vt:lpstr>Proč svítí žárovka ?</vt:lpstr>
      <vt:lpstr>Snímek 7</vt:lpstr>
      <vt:lpstr>Rozhodněte, která žárovka bude svítit.</vt:lpstr>
      <vt:lpstr>Vodiče a nevodiče</vt:lpstr>
      <vt:lpstr>Doplň tabulku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Dum</cp:lastModifiedBy>
  <cp:revision>417</cp:revision>
  <dcterms:created xsi:type="dcterms:W3CDTF">2012-12-27T15:30:06Z</dcterms:created>
  <dcterms:modified xsi:type="dcterms:W3CDTF">2013-09-24T08:53:10Z</dcterms:modified>
</cp:coreProperties>
</file>