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8" r:id="rId2"/>
    <p:sldId id="269" r:id="rId3"/>
    <p:sldId id="256" r:id="rId4"/>
    <p:sldId id="257" r:id="rId5"/>
    <p:sldId id="258" r:id="rId6"/>
    <p:sldId id="259" r:id="rId7"/>
    <p:sldId id="260" r:id="rId8"/>
    <p:sldId id="263" r:id="rId9"/>
    <p:sldId id="262" r:id="rId10"/>
    <p:sldId id="264" r:id="rId11"/>
    <p:sldId id="265" r:id="rId12"/>
    <p:sldId id="266" r:id="rId13"/>
    <p:sldId id="267" r:id="rId14"/>
    <p:sldId id="26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1A5"/>
    <a:srgbClr val="33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5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C312A682-150F-4DB9-8894-64FDCE295D83}" type="presOf" srcId="{1D8420EA-BFA0-403B-80F5-647FA396CC45}" destId="{8467D0EB-87A2-4285-8ACA-0398EFBF29BC}" srcOrd="1" destOrd="0" presId="urn:microsoft.com/office/officeart/2005/8/layout/target3"/>
    <dgm:cxn modelId="{43D51247-C280-4190-ABE3-71AE15E5B50E}" type="presOf" srcId="{914700B9-77B5-440A-A438-DE98B6D4894D}" destId="{E73F1C26-6DCD-4001-88B9-355E01E2BCE7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1EC6C8CC-2411-4188-9821-60307C37A255}" type="presOf" srcId="{914700B9-77B5-440A-A438-DE98B6D4894D}" destId="{BD9AF279-D483-48F2-BBBD-45F8E8923512}" srcOrd="1" destOrd="0" presId="urn:microsoft.com/office/officeart/2005/8/layout/target3"/>
    <dgm:cxn modelId="{FA3217DD-DDF0-4754-81E1-D3CF01C4F14F}" type="presOf" srcId="{130831A4-0540-4EC5-8F5A-93030E89D2D9}" destId="{F69CC921-512E-49F4-824C-A648EC5F27A5}" srcOrd="0" destOrd="0" presId="urn:microsoft.com/office/officeart/2005/8/layout/target3"/>
    <dgm:cxn modelId="{87256C82-F518-4610-A0F5-2CA52D0733F5}" type="presOf" srcId="{1D8420EA-BFA0-403B-80F5-647FA396CC45}" destId="{F7B3C0B7-F0F7-4F49-B02C-3630F8C5FAE5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2557BFD7-2D4F-4C70-A9B5-897C3E15AA53}" type="presOf" srcId="{100B6B2E-82E6-4C11-B19B-F2DB3A0EA64F}" destId="{DBA8199F-D892-4A8E-A352-2B7844050E09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0DD64416-091E-4D47-A658-7A5FE5D6928C}" type="presOf" srcId="{27FE2D31-D344-4B63-A89A-A89AB0D9F3E3}" destId="{FE47432B-CA46-450C-8D8F-66C300A95B52}" srcOrd="0" destOrd="0" presId="urn:microsoft.com/office/officeart/2005/8/layout/target3"/>
    <dgm:cxn modelId="{61307DA0-008A-4800-BD24-E6AE587121D8}" type="presOf" srcId="{100B6B2E-82E6-4C11-B19B-F2DB3A0EA64F}" destId="{645AA564-2E9E-4954-AD87-AE01782CEC59}" srcOrd="0" destOrd="0" presId="urn:microsoft.com/office/officeart/2005/8/layout/target3"/>
    <dgm:cxn modelId="{FAA86FA7-39C1-48A3-A575-DD1B8323663E}" type="presOf" srcId="{130831A4-0540-4EC5-8F5A-93030E89D2D9}" destId="{8E23E229-92FC-49D1-B5FE-0303176B8A4E}" srcOrd="1" destOrd="0" presId="urn:microsoft.com/office/officeart/2005/8/layout/target3"/>
    <dgm:cxn modelId="{B1675E5E-E444-49BB-98AA-D3CAD0B36F7B}" type="presParOf" srcId="{FE47432B-CA46-450C-8D8F-66C300A95B52}" destId="{B522209E-30D0-49D6-A340-2D383A11C668}" srcOrd="0" destOrd="0" presId="urn:microsoft.com/office/officeart/2005/8/layout/target3"/>
    <dgm:cxn modelId="{0C325B73-96FA-4F65-8C5C-618A5199F144}" type="presParOf" srcId="{FE47432B-CA46-450C-8D8F-66C300A95B52}" destId="{ED5A8377-51D5-4DC5-B0E7-680166966720}" srcOrd="1" destOrd="0" presId="urn:microsoft.com/office/officeart/2005/8/layout/target3"/>
    <dgm:cxn modelId="{F22EAF79-1FFE-47C7-9DEF-4A6F1BEE9718}" type="presParOf" srcId="{FE47432B-CA46-450C-8D8F-66C300A95B52}" destId="{F69CC921-512E-49F4-824C-A648EC5F27A5}" srcOrd="2" destOrd="0" presId="urn:microsoft.com/office/officeart/2005/8/layout/target3"/>
    <dgm:cxn modelId="{69AE1B6C-7871-43C5-9EF3-74B017C39558}" type="presParOf" srcId="{FE47432B-CA46-450C-8D8F-66C300A95B52}" destId="{61C9CE18-EDA6-4EDF-BA1C-09779D38FBBF}" srcOrd="3" destOrd="0" presId="urn:microsoft.com/office/officeart/2005/8/layout/target3"/>
    <dgm:cxn modelId="{CA7D7F0E-E2FC-420A-BF2D-66AB875BA822}" type="presParOf" srcId="{FE47432B-CA46-450C-8D8F-66C300A95B52}" destId="{D60DEAAB-7AFE-435A-ACF6-18851E4B0426}" srcOrd="4" destOrd="0" presId="urn:microsoft.com/office/officeart/2005/8/layout/target3"/>
    <dgm:cxn modelId="{2B08A94D-C012-4701-8E01-0B9149419044}" type="presParOf" srcId="{FE47432B-CA46-450C-8D8F-66C300A95B52}" destId="{F7B3C0B7-F0F7-4F49-B02C-3630F8C5FAE5}" srcOrd="5" destOrd="0" presId="urn:microsoft.com/office/officeart/2005/8/layout/target3"/>
    <dgm:cxn modelId="{7583ADE2-F706-4107-A2BC-9773CC5F205F}" type="presParOf" srcId="{FE47432B-CA46-450C-8D8F-66C300A95B52}" destId="{C9DA9446-E2D3-4F6A-8960-3CADFBF870B8}" srcOrd="6" destOrd="0" presId="urn:microsoft.com/office/officeart/2005/8/layout/target3"/>
    <dgm:cxn modelId="{1DAFCA2B-2B6B-4834-9FB7-CEF8C1EC830D}" type="presParOf" srcId="{FE47432B-CA46-450C-8D8F-66C300A95B52}" destId="{9726EC6F-D322-4CD3-B489-1BE3DF7CE70B}" srcOrd="7" destOrd="0" presId="urn:microsoft.com/office/officeart/2005/8/layout/target3"/>
    <dgm:cxn modelId="{221E47F3-6CF1-4FBB-BDB8-868D7908BAFA}" type="presParOf" srcId="{FE47432B-CA46-450C-8D8F-66C300A95B52}" destId="{645AA564-2E9E-4954-AD87-AE01782CEC59}" srcOrd="8" destOrd="0" presId="urn:microsoft.com/office/officeart/2005/8/layout/target3"/>
    <dgm:cxn modelId="{20B4DE56-61DA-46CF-B900-6A5BA6746DF5}" type="presParOf" srcId="{FE47432B-CA46-450C-8D8F-66C300A95B52}" destId="{8538CAC4-6A86-42B8-B5AF-2FF155DB9D02}" srcOrd="9" destOrd="0" presId="urn:microsoft.com/office/officeart/2005/8/layout/target3"/>
    <dgm:cxn modelId="{702D5F34-49D5-44A8-8302-0AF2C7B94B0D}" type="presParOf" srcId="{FE47432B-CA46-450C-8D8F-66C300A95B52}" destId="{26FD6024-A07F-46D0-8BC0-B5E595C5673D}" srcOrd="10" destOrd="0" presId="urn:microsoft.com/office/officeart/2005/8/layout/target3"/>
    <dgm:cxn modelId="{2B53B426-8DC8-4259-848F-F9D6E5E4C830}" type="presParOf" srcId="{FE47432B-CA46-450C-8D8F-66C300A95B52}" destId="{E73F1C26-6DCD-4001-88B9-355E01E2BCE7}" srcOrd="11" destOrd="0" presId="urn:microsoft.com/office/officeart/2005/8/layout/target3"/>
    <dgm:cxn modelId="{0A0417E7-BBB5-47C3-9667-1CD9181453A8}" type="presParOf" srcId="{FE47432B-CA46-450C-8D8F-66C300A95B52}" destId="{8E23E229-92FC-49D1-B5FE-0303176B8A4E}" srcOrd="12" destOrd="0" presId="urn:microsoft.com/office/officeart/2005/8/layout/target3"/>
    <dgm:cxn modelId="{8D96C576-478C-452A-A627-33FBE45995D3}" type="presParOf" srcId="{FE47432B-CA46-450C-8D8F-66C300A95B52}" destId="{8467D0EB-87A2-4285-8ACA-0398EFBF29BC}" srcOrd="13" destOrd="0" presId="urn:microsoft.com/office/officeart/2005/8/layout/target3"/>
    <dgm:cxn modelId="{498F7658-9D0A-4895-B537-466C006A36B2}" type="presParOf" srcId="{FE47432B-CA46-450C-8D8F-66C300A95B52}" destId="{DBA8199F-D892-4A8E-A352-2B7844050E09}" srcOrd="14" destOrd="0" presId="urn:microsoft.com/office/officeart/2005/8/layout/target3"/>
    <dgm:cxn modelId="{B82F8A5D-8C2F-43C9-9DD4-081AFE5FCD2F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857C32-31D1-4E50-B7CE-F06460694EB1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F3B1C5-6F04-4A81-BE4E-F30CD807B8E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A2251-A528-452D-987D-361BCC30E8FB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19127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A8D0D741-1D38-4D54-9C05-3FAF5157A56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F103285C-8867-4A46-B032-76DC91B01A5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ipe dir="d"/>
    <p:sndAc>
      <p:stSnd>
        <p:snd r:embed="rId1" name="arrow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A8D0D741-1D38-4D54-9C05-3FAF5157A56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285C-8867-4A46-B032-76DC91B01A5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ipe dir="d"/>
    <p:sndAc>
      <p:stSnd>
        <p:snd r:embed="rId1" name="arrow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A8D0D741-1D38-4D54-9C05-3FAF5157A56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F103285C-8867-4A46-B032-76DC91B01A51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  <p:sndAc>
      <p:stSnd>
        <p:snd r:embed="rId1" name="arrow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8D0D741-1D38-4D54-9C05-3FAF5157A56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103285C-8867-4A46-B032-76DC91B01A5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ipe dir="d"/>
    <p:sndAc>
      <p:stSnd>
        <p:snd r:embed="rId1" name="arrow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A8D0D741-1D38-4D54-9C05-3FAF5157A56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F103285C-8867-4A46-B032-76DC91B01A5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  <p:sndAc>
      <p:stSnd>
        <p:snd r:embed="rId1" name="arrow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0D741-1D38-4D54-9C05-3FAF5157A56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285C-8867-4A46-B032-76DC91B01A5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ipe dir="d"/>
    <p:sndAc>
      <p:stSnd>
        <p:snd r:embed="rId1" name="arrow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8D0D741-1D38-4D54-9C05-3FAF5157A56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F103285C-8867-4A46-B032-76DC91B01A5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ipe dir="d"/>
    <p:sndAc>
      <p:stSnd>
        <p:snd r:embed="rId1" name="arrow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A8D0D741-1D38-4D54-9C05-3FAF5157A56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F103285C-8867-4A46-B032-76DC91B01A5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  <p:sndAc>
      <p:stSnd>
        <p:snd r:embed="rId1" name="arrow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A8D0D741-1D38-4D54-9C05-3FAF5157A56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F103285C-8867-4A46-B032-76DC91B01A5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  <p:sndAc>
      <p:stSnd>
        <p:snd r:embed="rId1" name="arrow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0D741-1D38-4D54-9C05-3FAF5157A56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285C-8867-4A46-B032-76DC91B01A5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ipe dir="d"/>
    <p:sndAc>
      <p:stSnd>
        <p:snd r:embed="rId1" name="arrow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0D741-1D38-4D54-9C05-3FAF5157A56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3285C-8867-4A46-B032-76DC91B01A5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wipe dir="d"/>
    <p:sndAc>
      <p:stSnd>
        <p:snd r:embed="rId1" name="arrow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A8D0D741-1D38-4D54-9C05-3FAF5157A564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F103285C-8867-4A46-B032-76DC91B01A5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d"/>
    <p:sndAc>
      <p:stSnd>
        <p:snd r:embed="rId13" name="arrow.wav"/>
      </p:stSnd>
    </p:sndAc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omer_British_Museum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Redon.cyclop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25227238"/>
              </p:ext>
            </p:extLst>
          </p:nvPr>
        </p:nvGraphicFramePr>
        <p:xfrm>
          <a:off x="1691680" y="2852936"/>
          <a:ext cx="7056784" cy="24368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VY_32_INOVACE_03_S04-Čj-8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září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Jarmila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Karlovcová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jazyk pro 8.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Antické literární památky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57990075"/>
      </p:ext>
    </p:extLst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78965964"/>
              </p:ext>
            </p:extLst>
          </p:nvPr>
        </p:nvGraphicFramePr>
        <p:xfrm>
          <a:off x="539552" y="3573016"/>
          <a:ext cx="8280920" cy="256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Fixy na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Výklad učiva s využitím interaktivní tabule, procvičování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Část prezentace je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zaměřena na opakování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slouží k výuce antické (řecké a římské) literatury.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se seznámí s literaturou antickou, řeckými a řimskými spisovateli a jejich hlavními památkami. Žáci sami svými slovy dokážou popsat rysy jednotlivých literatur, najít mezi nimi shody a odlišnosti. 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691639447"/>
      </p:ext>
    </p:extLst>
  </p:cSld>
  <p:clrMapOvr>
    <a:masterClrMapping/>
  </p:clrMapOvr>
  <p:transition>
    <p:wipe dir="d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b="1" u="sng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Antické literární památky</a:t>
            </a:r>
            <a:endParaRPr lang="cs-CZ" sz="5400" u="sng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jazyk 8.ročník</a:t>
            </a:r>
            <a:endParaRPr lang="cs-CZ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4" descr="C:\Users\Aja\AppData\Local\Microsoft\Windows\Temporary Internet Files\Content.IE5\CXMKDN3Y\MC90035951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3212976"/>
            <a:ext cx="2627784" cy="227356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b="1" u="sng" dirty="0" smtClean="0">
                <a:solidFill>
                  <a:schemeClr val="tx1"/>
                </a:solidFill>
              </a:rPr>
              <a:t>Opakování s křížovkou,</a:t>
            </a:r>
            <a:r>
              <a:rPr lang="cs-CZ" sz="5400" b="1" u="sng" dirty="0" smtClean="0"/>
              <a:t/>
            </a:r>
            <a:br>
              <a:rPr lang="cs-CZ" sz="5400" b="1" u="sng" dirty="0" smtClean="0"/>
            </a:br>
            <a:r>
              <a:rPr lang="cs-CZ" sz="2700" b="1" dirty="0" smtClean="0"/>
              <a:t>správné pojmy zapiš do řádků, ve směru šipky se objeví tajenka</a:t>
            </a:r>
            <a:endParaRPr lang="cs-CZ" sz="27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cs-CZ" b="1" dirty="0" smtClean="0"/>
              <a:t>Posvátná indická řeka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Slavný indský epos</a:t>
            </a:r>
          </a:p>
          <a:p>
            <a:pPr lvl="0"/>
            <a:r>
              <a:rPr lang="cs-CZ" b="1" dirty="0" smtClean="0"/>
              <a:t>Jinak biblický zákon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Egyptské písmo</a:t>
            </a:r>
          </a:p>
          <a:p>
            <a:pPr lvl="0"/>
            <a:r>
              <a:rPr lang="cs-CZ" b="1" dirty="0" smtClean="0"/>
              <a:t>Sumerské písmo</a:t>
            </a: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Král hledající nesmrtelnost                               </a:t>
            </a:r>
          </a:p>
          <a:p>
            <a:pPr>
              <a:buNone/>
            </a:pPr>
            <a:r>
              <a:rPr lang="cs-CZ" dirty="0" smtClean="0"/>
              <a:t> 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1785926"/>
            <a:ext cx="4637290" cy="3750795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7" name="Šipka dolů 6"/>
          <p:cNvSpPr/>
          <p:nvPr/>
        </p:nvSpPr>
        <p:spPr>
          <a:xfrm>
            <a:off x="6286512" y="1214422"/>
            <a:ext cx="285752" cy="928694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643570" y="4500570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7143768" y="2214554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6804248" y="2204864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6572264" y="2214554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6215074" y="2214554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5929322" y="2214554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5929322" y="2643182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5643570" y="2643182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5286380" y="2643182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5000628" y="2643182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4643438" y="2643182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4357686" y="2643182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5000628" y="4500570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5286380" y="4500570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6500826" y="2643182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6286512" y="2643182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7143768" y="3143248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6858016" y="3143248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" name="Obdélník 38"/>
          <p:cNvSpPr/>
          <p:nvPr/>
        </p:nvSpPr>
        <p:spPr>
          <a:xfrm>
            <a:off x="6572264" y="3143248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Obdélník 39"/>
          <p:cNvSpPr/>
          <p:nvPr/>
        </p:nvSpPr>
        <p:spPr>
          <a:xfrm>
            <a:off x="6215074" y="3143248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1" name="Obdélník 40"/>
          <p:cNvSpPr/>
          <p:nvPr/>
        </p:nvSpPr>
        <p:spPr>
          <a:xfrm>
            <a:off x="5857884" y="3571876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Obdélník 41"/>
          <p:cNvSpPr/>
          <p:nvPr/>
        </p:nvSpPr>
        <p:spPr>
          <a:xfrm>
            <a:off x="6215074" y="3571876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6500826" y="3571876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4" name="Obdélník 43"/>
          <p:cNvSpPr/>
          <p:nvPr/>
        </p:nvSpPr>
        <p:spPr>
          <a:xfrm>
            <a:off x="6858016" y="3571876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5" name="Obdélník 44"/>
          <p:cNvSpPr/>
          <p:nvPr/>
        </p:nvSpPr>
        <p:spPr>
          <a:xfrm>
            <a:off x="7143768" y="3571876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6" name="Obdélník 45"/>
          <p:cNvSpPr/>
          <p:nvPr/>
        </p:nvSpPr>
        <p:spPr>
          <a:xfrm>
            <a:off x="7429520" y="3571876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7" name="Obdélník 46"/>
          <p:cNvSpPr/>
          <p:nvPr/>
        </p:nvSpPr>
        <p:spPr>
          <a:xfrm>
            <a:off x="7715272" y="3571876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8" name="Obdélník 47"/>
          <p:cNvSpPr/>
          <p:nvPr/>
        </p:nvSpPr>
        <p:spPr>
          <a:xfrm>
            <a:off x="8072462" y="3571876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9" name="Obdélník 48"/>
          <p:cNvSpPr/>
          <p:nvPr/>
        </p:nvSpPr>
        <p:spPr>
          <a:xfrm>
            <a:off x="8358214" y="3571876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0" name="Obdélník 49"/>
          <p:cNvSpPr/>
          <p:nvPr/>
        </p:nvSpPr>
        <p:spPr>
          <a:xfrm>
            <a:off x="6215074" y="4071942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1" name="Obdélník 50"/>
          <p:cNvSpPr/>
          <p:nvPr/>
        </p:nvSpPr>
        <p:spPr>
          <a:xfrm>
            <a:off x="6500826" y="4071942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2" name="Obdélník 51"/>
          <p:cNvSpPr/>
          <p:nvPr/>
        </p:nvSpPr>
        <p:spPr>
          <a:xfrm>
            <a:off x="6858016" y="4071942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3" name="Obdélník 52"/>
          <p:cNvSpPr/>
          <p:nvPr/>
        </p:nvSpPr>
        <p:spPr>
          <a:xfrm>
            <a:off x="7143768" y="4071942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4" name="Obdélník 53"/>
          <p:cNvSpPr/>
          <p:nvPr/>
        </p:nvSpPr>
        <p:spPr>
          <a:xfrm>
            <a:off x="7429520" y="4071942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5" name="Obdélník 54"/>
          <p:cNvSpPr/>
          <p:nvPr/>
        </p:nvSpPr>
        <p:spPr>
          <a:xfrm>
            <a:off x="7715272" y="4071942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6" name="Obdélník 55"/>
          <p:cNvSpPr/>
          <p:nvPr/>
        </p:nvSpPr>
        <p:spPr>
          <a:xfrm>
            <a:off x="8072462" y="4071942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7" name="Obdélník 56"/>
          <p:cNvSpPr/>
          <p:nvPr/>
        </p:nvSpPr>
        <p:spPr>
          <a:xfrm>
            <a:off x="5929322" y="4500570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8" name="Obdélník 57"/>
          <p:cNvSpPr/>
          <p:nvPr/>
        </p:nvSpPr>
        <p:spPr>
          <a:xfrm>
            <a:off x="6215074" y="4500570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9" name="Obdélník 58"/>
          <p:cNvSpPr/>
          <p:nvPr/>
        </p:nvSpPr>
        <p:spPr>
          <a:xfrm>
            <a:off x="6572264" y="4500570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0" name="Obdélník 59"/>
          <p:cNvSpPr/>
          <p:nvPr/>
        </p:nvSpPr>
        <p:spPr>
          <a:xfrm>
            <a:off x="6858016" y="4500570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1" name="Obdélník 60"/>
          <p:cNvSpPr/>
          <p:nvPr/>
        </p:nvSpPr>
        <p:spPr>
          <a:xfrm>
            <a:off x="7215206" y="4500570"/>
            <a:ext cx="35719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5" fill="hold">
                      <p:stCondLst>
                        <p:cond delay="indefinite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7" fill="hold">
                      <p:stCondLst>
                        <p:cond delay="indefinite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9" fill="hold">
                      <p:stCondLst>
                        <p:cond delay="indefinite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1" fill="hold">
                      <p:stCondLst>
                        <p:cond delay="indefinite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3" fill="hold">
                      <p:stCondLst>
                        <p:cond delay="indefinite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5" fill="hold">
                      <p:stCondLst>
                        <p:cond delay="indefinite"/>
                      </p:stCondLst>
                      <p:childTnLst>
                        <p:par>
                          <p:cTn id="436" fill="hold">
                            <p:stCondLst>
                              <p:cond delay="0"/>
                            </p:stCondLst>
                            <p:childTnLst>
                              <p:par>
                                <p:cTn id="437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7" fill="hold">
                      <p:stCondLst>
                        <p:cond delay="indefinite"/>
                      </p:stCondLst>
                      <p:childTnLst>
                        <p:par>
                          <p:cTn id="448" fill="hold">
                            <p:stCondLst>
                              <p:cond delay="0"/>
                            </p:stCondLst>
                            <p:childTnLst>
                              <p:par>
                                <p:cTn id="449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9" fill="hold">
                      <p:stCondLst>
                        <p:cond delay="indefinite"/>
                      </p:stCondLst>
                      <p:childTnLst>
                        <p:par>
                          <p:cTn id="460" fill="hold">
                            <p:stCondLst>
                              <p:cond delay="0"/>
                            </p:stCondLst>
                            <p:childTnLst>
                              <p:par>
                                <p:cTn id="461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1" fill="hold">
                      <p:stCondLst>
                        <p:cond delay="indefinite"/>
                      </p:stCondLst>
                      <p:childTnLst>
                        <p:par>
                          <p:cTn id="472" fill="hold">
                            <p:stCondLst>
                              <p:cond delay="0"/>
                            </p:stCondLst>
                            <p:childTnLst>
                              <p:par>
                                <p:cTn id="473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3" fill="hold">
                      <p:stCondLst>
                        <p:cond delay="indefinite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5" fill="hold">
                      <p:stCondLst>
                        <p:cond delay="indefinite"/>
                      </p:stCondLst>
                      <p:childTnLst>
                        <p:par>
                          <p:cTn id="496" fill="hold">
                            <p:stCondLst>
                              <p:cond delay="0"/>
                            </p:stCondLst>
                            <p:childTnLst>
                              <p:par>
                                <p:cTn id="497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9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7" fill="hold">
                      <p:stCondLst>
                        <p:cond delay="indefinite"/>
                      </p:stCondLst>
                      <p:childTnLst>
                        <p:par>
                          <p:cTn id="508" fill="hold">
                            <p:stCondLst>
                              <p:cond delay="0"/>
                            </p:stCondLst>
                            <p:childTnLst>
                              <p:par>
                                <p:cTn id="509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9" fill="hold">
                      <p:stCondLst>
                        <p:cond delay="indefinite"/>
                      </p:stCondLst>
                      <p:childTnLst>
                        <p:par>
                          <p:cTn id="520" fill="hold">
                            <p:stCondLst>
                              <p:cond delay="0"/>
                            </p:stCondLst>
                            <p:childTnLst>
                              <p:par>
                                <p:cTn id="521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u="sng" dirty="0" smtClean="0">
                <a:solidFill>
                  <a:schemeClr val="tx1"/>
                </a:solidFill>
              </a:rPr>
              <a:t>Antická řecká literatura</a:t>
            </a:r>
            <a:r>
              <a:rPr lang="cs-CZ" b="1" i="1" dirty="0" smtClean="0"/>
              <a:t/>
            </a:r>
            <a:br>
              <a:rPr lang="cs-CZ" b="1" i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cs-CZ" b="1" dirty="0" smtClean="0"/>
              <a:t>   Vychází z řeckých mýtů a bájí.</a:t>
            </a:r>
            <a:endParaRPr lang="cs-CZ" b="1" i="1" dirty="0" smtClean="0"/>
          </a:p>
          <a:p>
            <a:pPr lvl="0">
              <a:buNone/>
            </a:pPr>
            <a:r>
              <a:rPr lang="cs-CZ" b="1" dirty="0" smtClean="0">
                <a:solidFill>
                  <a:schemeClr val="bg1"/>
                </a:solidFill>
              </a:rPr>
              <a:t>   Hrdinové byli kladné i záporné bytosti, které na rozdíl od ostatních lidí komunikovali s bohy.</a:t>
            </a:r>
            <a:endParaRPr lang="cs-CZ" b="1" i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dirty="0"/>
          </a:p>
        </p:txBody>
      </p:sp>
      <p:pic>
        <p:nvPicPr>
          <p:cNvPr id="4" name="Picture 5" descr="C:\Users\Aja\AppData\Local\Microsoft\Windows\Temporary Internet Files\Content.IE5\WRP8OLAL\MC90041536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929066"/>
            <a:ext cx="3860128" cy="2613279"/>
          </a:xfrm>
          <a:prstGeom prst="rect">
            <a:avLst/>
          </a:prstGeom>
          <a:solidFill>
            <a:schemeClr val="accent3"/>
          </a:solidFill>
          <a:ln>
            <a:solidFill>
              <a:schemeClr val="accent4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Picture 7" descr="C:\Users\Aja\AppData\Local\Microsoft\Windows\Temporary Internet Files\Content.IE5\7ZW81JGI\MC90041494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857628"/>
            <a:ext cx="3643338" cy="2649903"/>
          </a:xfrm>
          <a:prstGeom prst="rect">
            <a:avLst/>
          </a:prstGeom>
          <a:solidFill>
            <a:schemeClr val="accent3"/>
          </a:solidFill>
          <a:ln>
            <a:solidFill>
              <a:schemeClr val="accent4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6" name="Elipsa 5"/>
          <p:cNvSpPr/>
          <p:nvPr/>
        </p:nvSpPr>
        <p:spPr>
          <a:xfrm>
            <a:off x="3143240" y="5429264"/>
            <a:ext cx="3057540" cy="1128714"/>
          </a:xfrm>
          <a:prstGeom prst="ellipse">
            <a:avLst/>
          </a:prstGeom>
          <a:ln>
            <a:solidFill>
              <a:schemeClr val="accent4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Zeus a </a:t>
            </a:r>
            <a:r>
              <a:rPr lang="cs-CZ" sz="2400" b="1" dirty="0">
                <a:solidFill>
                  <a:schemeClr val="bg1"/>
                </a:solidFill>
              </a:rPr>
              <a:t>H</a:t>
            </a:r>
            <a:r>
              <a:rPr lang="cs-CZ" sz="2400" b="1" dirty="0" smtClean="0">
                <a:solidFill>
                  <a:schemeClr val="bg1"/>
                </a:solidFill>
              </a:rPr>
              <a:t>éra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Aja\AppData\Local\Microsoft\Windows\Temporary Internet Files\Content.IE5\CXMKDN3Y\MC90022300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228184" y="692696"/>
            <a:ext cx="1731137" cy="1482242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7236296" y="692696"/>
            <a:ext cx="1490464" cy="720080"/>
          </a:xfrm>
          <a:prstGeom prst="rect">
            <a:avLst/>
          </a:prstGeom>
          <a:solidFill>
            <a:srgbClr val="FF61A5"/>
          </a:solidFill>
          <a:ln>
            <a:solidFill>
              <a:schemeClr val="accent3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Hora Olymp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1836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400" b="1" u="sng" dirty="0" smtClean="0">
                <a:solidFill>
                  <a:schemeClr val="tx1"/>
                </a:solidFill>
              </a:rPr>
              <a:t>Kdo mezi nás nepatří </a:t>
            </a:r>
            <a:r>
              <a:rPr lang="cs-CZ" sz="4400" b="1" u="sng" dirty="0" smtClean="0"/>
              <a:t>?</a:t>
            </a:r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2285984" y="1785926"/>
            <a:ext cx="1714512" cy="6286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Afrodita</a:t>
            </a:r>
            <a:endParaRPr lang="cs-CZ" sz="2000" b="1" dirty="0">
              <a:solidFill>
                <a:schemeClr val="bg1"/>
              </a:solidFill>
            </a:endParaRPr>
          </a:p>
        </p:txBody>
      </p:sp>
      <p:pic>
        <p:nvPicPr>
          <p:cNvPr id="6" name="Picture 2" descr="C:\Users\Aja\AppData\Local\Microsoft\Windows\Temporary Internet Files\Content.IE5\7ZW81JGI\MC900415364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714488"/>
            <a:ext cx="2049053" cy="1446631"/>
          </a:xfrm>
          <a:prstGeom prst="rect">
            <a:avLst/>
          </a:prstGeom>
          <a:noFill/>
        </p:spPr>
      </p:pic>
      <p:pic>
        <p:nvPicPr>
          <p:cNvPr id="7" name="Picture 4" descr="C:\Users\Aja\AppData\Local\Microsoft\Windows\Temporary Internet Files\Content.IE5\WRP8OLAL\MC90041515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702" y="785794"/>
            <a:ext cx="2111788" cy="2214578"/>
          </a:xfrm>
          <a:prstGeom prst="rect">
            <a:avLst/>
          </a:prstGeom>
          <a:noFill/>
        </p:spPr>
      </p:pic>
      <p:pic>
        <p:nvPicPr>
          <p:cNvPr id="8" name="Picture 3" descr="C:\Users\Aja\AppData\Local\Microsoft\Windows\Temporary Internet Files\Content.IE5\NKHCPSU3\MC90041515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3857628"/>
            <a:ext cx="2372213" cy="2000264"/>
          </a:xfrm>
          <a:prstGeom prst="rect">
            <a:avLst/>
          </a:prstGeom>
          <a:noFill/>
        </p:spPr>
      </p:pic>
      <p:pic>
        <p:nvPicPr>
          <p:cNvPr id="9" name="Picture 6" descr="C:\Users\Aja\AppData\Local\Microsoft\Windows\Temporary Internet Files\Content.IE5\7ZW81JGI\MC900414940[2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7950" y="4000504"/>
            <a:ext cx="2286016" cy="1966690"/>
          </a:xfrm>
          <a:prstGeom prst="rect">
            <a:avLst/>
          </a:prstGeom>
          <a:noFill/>
        </p:spPr>
      </p:pic>
      <p:pic>
        <p:nvPicPr>
          <p:cNvPr id="10" name="Picture 9" descr="C:\Users\Aja\AppData\Local\Microsoft\Windows\Temporary Internet Files\Content.IE5\NKHCPSU3\MC90041164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4355976" y="4509120"/>
            <a:ext cx="1512738" cy="1907990"/>
          </a:xfrm>
          <a:prstGeom prst="rect">
            <a:avLst/>
          </a:prstGeom>
          <a:noFill/>
        </p:spPr>
      </p:pic>
      <p:sp>
        <p:nvSpPr>
          <p:cNvPr id="11" name="Elipsa 10"/>
          <p:cNvSpPr/>
          <p:nvPr/>
        </p:nvSpPr>
        <p:spPr>
          <a:xfrm>
            <a:off x="3203848" y="2492896"/>
            <a:ext cx="3214710" cy="1357322"/>
          </a:xfrm>
          <a:prstGeom prst="ellipse">
            <a:avLst/>
          </a:prstGeom>
          <a:ln>
            <a:solidFill>
              <a:schemeClr val="accent4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Olymp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5214942" y="1785926"/>
            <a:ext cx="1714512" cy="6286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Athéna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714348" y="5715016"/>
            <a:ext cx="1714512" cy="6286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Artemis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6572264" y="5857892"/>
            <a:ext cx="1857388" cy="6286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Poseidon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4139952" y="4149080"/>
            <a:ext cx="1857388" cy="6286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bg1"/>
                </a:solidFill>
              </a:rPr>
              <a:t>?</a:t>
            </a:r>
          </a:p>
        </p:txBody>
      </p:sp>
    </p:spTree>
  </p:cSld>
  <p:clrMapOvr>
    <a:masterClrMapping/>
  </p:clrMapOvr>
  <p:transition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3600" b="1" u="sng" dirty="0" smtClean="0">
                <a:solidFill>
                  <a:schemeClr val="tx1"/>
                </a:solidFill>
              </a:rPr>
              <a:t>Homér</a:t>
            </a:r>
            <a:endParaRPr lang="cs-CZ" sz="3600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14282" y="1722437"/>
            <a:ext cx="4786346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pPr lvl="0"/>
            <a:r>
              <a:rPr lang="cs-CZ" b="1" dirty="0" smtClean="0"/>
              <a:t>Autor nejstarších eposů Ilias a Odyssea 	</a:t>
            </a:r>
          </a:p>
          <a:p>
            <a:pPr lvl="0">
              <a:buNone/>
            </a:pPr>
            <a:endParaRPr lang="cs-CZ" b="1" dirty="0" smtClean="0"/>
          </a:p>
          <a:p>
            <a:pPr lvl="0"/>
            <a:endParaRPr lang="cs-CZ" b="1" dirty="0" smtClean="0">
              <a:solidFill>
                <a:schemeClr val="bg1"/>
              </a:solidFill>
            </a:endParaRPr>
          </a:p>
          <a:p>
            <a:pPr lvl="0"/>
            <a:r>
              <a:rPr lang="cs-CZ" b="1" dirty="0" smtClean="0">
                <a:solidFill>
                  <a:schemeClr val="bg1"/>
                </a:solidFill>
              </a:rPr>
              <a:t>Ilias – líčení skutečných událostí boje o Tróju </a:t>
            </a:r>
          </a:p>
          <a:p>
            <a:pPr lvl="0"/>
            <a:r>
              <a:rPr lang="cs-CZ" b="1" dirty="0" smtClean="0"/>
              <a:t>Odyssea – navazuje na první epos, líčí osudy ithackého krále při návratu do vlasti z Tróje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1714488"/>
            <a:ext cx="3590597" cy="4525962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4" name="Picture 2" descr="C:\Users\Aja\AppData\Local\Microsoft\Windows\Temporary Internet Files\Content.IE5\S1ZIA86T\MC90042411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283968" y="260648"/>
            <a:ext cx="1656184" cy="211455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732614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tx1"/>
                </a:solidFill>
              </a:rPr>
              <a:t>Danajský dar</a:t>
            </a:r>
            <a:endParaRPr lang="cs-CZ" sz="3600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214422"/>
            <a:ext cx="4357686" cy="5643577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dirty="0" smtClean="0"/>
              <a:t>     ……  </a:t>
            </a:r>
            <a:r>
              <a:rPr lang="cs-CZ" b="1" dirty="0" smtClean="0"/>
              <a:t>po rozednění Trójané viděli kouřící zbytky tábora a velikého koně, kterého dotáhli za městské hradby. Museli je pobořit, protože branami by kůň neprošel. Trójané se radovali, že dlouhá válka skončila a jejich město zůstalo zachováno. Jakmile lidé za hradbami usnuli, bojovníci opustili břicho koně. Té noci byli krutě a nemilosrdně vražděni obyvatelé a z mužů se nezachránil nikdo. Ženy byly vzaty do otroctví. </a:t>
            </a:r>
          </a:p>
          <a:p>
            <a:pPr>
              <a:buNone/>
            </a:pPr>
            <a:r>
              <a:rPr lang="cs-CZ" b="1" dirty="0" smtClean="0"/>
              <a:t>     Trója lehla popelem.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6760" y="1724018"/>
            <a:ext cx="4038600" cy="452596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098" name="Picture 2" descr="C:\Users\Aja\AppData\Local\Microsoft\Windows\Temporary Internet Files\Content.IE5\I8913PAD\MC90041249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428736"/>
            <a:ext cx="4053946" cy="4061373"/>
          </a:xfrm>
          <a:prstGeom prst="rect">
            <a:avLst/>
          </a:prstGeom>
          <a:noFill/>
          <a:ln>
            <a:solidFill>
              <a:schemeClr val="accent4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6" name="Elipsa 5"/>
          <p:cNvSpPr/>
          <p:nvPr/>
        </p:nvSpPr>
        <p:spPr>
          <a:xfrm>
            <a:off x="3857620" y="5357826"/>
            <a:ext cx="5286380" cy="1343028"/>
          </a:xfrm>
          <a:prstGeom prst="ellipse">
            <a:avLst/>
          </a:prstGeom>
          <a:ln>
            <a:solidFill>
              <a:schemeClr val="accent4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Nevěřte tomu koni, Trójané! Ať je to cokoli, bojím se Danaů, i když přinášejí dary.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4357686" y="357166"/>
            <a:ext cx="4357718" cy="1214422"/>
          </a:xfrm>
          <a:prstGeom prst="ellipse">
            <a:avLst/>
          </a:prstGeom>
          <a:ln>
            <a:solidFill>
              <a:schemeClr val="accent4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Dar, který způsobí obdarovanému spíše potíže či zlo než užitek.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Poznáš postavy z Homérových eposů?</a:t>
            </a:r>
            <a:br>
              <a:rPr lang="cs-CZ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4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212976"/>
            <a:ext cx="2307960" cy="2928958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1357298"/>
            <a:ext cx="2440722" cy="4286280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2285992"/>
            <a:ext cx="3455696" cy="2028826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6" name="Elipsa 5"/>
          <p:cNvSpPr/>
          <p:nvPr/>
        </p:nvSpPr>
        <p:spPr>
          <a:xfrm>
            <a:off x="179512" y="2276872"/>
            <a:ext cx="2500330" cy="700086"/>
          </a:xfrm>
          <a:prstGeom prst="ellipse">
            <a:avLst/>
          </a:prstGeom>
          <a:ln>
            <a:solidFill>
              <a:schemeClr val="accent4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Obr Kyklop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5436096" y="1268760"/>
            <a:ext cx="3429024" cy="700086"/>
          </a:xfrm>
          <a:prstGeom prst="ellipse">
            <a:avLst/>
          </a:prstGeom>
          <a:ln>
            <a:solidFill>
              <a:schemeClr val="accent4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Odysseus a Sirény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2714612" y="5429264"/>
            <a:ext cx="2928958" cy="642942"/>
          </a:xfrm>
          <a:prstGeom prst="ellipse">
            <a:avLst/>
          </a:prstGeom>
          <a:ln>
            <a:solidFill>
              <a:schemeClr val="accent4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Krásná Helena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5357818" y="5715016"/>
            <a:ext cx="3486168" cy="914400"/>
          </a:xfrm>
          <a:prstGeom prst="ellipse">
            <a:avLst/>
          </a:prstGeom>
          <a:ln>
            <a:solidFill>
              <a:schemeClr val="accent6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Co zajímavého o nich víš?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3" name="Picture 3" descr="C:\Users\Aja\AppData\Local\Microsoft\Windows\Temporary Internet Files\Content.IE5\CXMKDN3Y\MC90028733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4221088"/>
            <a:ext cx="1586205" cy="141574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u="sng" dirty="0" smtClean="0">
                <a:solidFill>
                  <a:schemeClr val="tx1"/>
                </a:solidFill>
              </a:rPr>
              <a:t>Antická římská literatura</a:t>
            </a:r>
            <a:r>
              <a:rPr lang="cs-CZ" b="1" u="sng" dirty="0" smtClean="0"/>
              <a:t/>
            </a:r>
            <a:br>
              <a:rPr lang="cs-CZ" b="1" u="sng" dirty="0" smtClean="0"/>
            </a:b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 algn="ctr"/>
            <a:r>
              <a:rPr lang="cs-CZ" b="1" dirty="0" smtClean="0"/>
              <a:t>Není tak bohatá jako řecká, od řecké přebírala témata a hotové útvary (eposy, komedie i tragédie</a:t>
            </a:r>
          </a:p>
          <a:p>
            <a:pPr lvl="0" algn="ctr"/>
            <a:r>
              <a:rPr lang="cs-CZ" b="1" dirty="0" smtClean="0"/>
              <a:t>Významné místo má řečnictví – základ řečnictví položil Cicero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            .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8422" y="1571612"/>
            <a:ext cx="3216544" cy="4449676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4098" name="Picture 2" descr="C:\Users\Aja\AppData\Local\Microsoft\Windows\Temporary Internet Files\Content.IE5\S1ZIA86T\MC90018615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740352" y="764704"/>
            <a:ext cx="1080120" cy="180685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3600" b="1" u="sng" dirty="0" smtClean="0">
                <a:solidFill>
                  <a:schemeClr val="tx1"/>
                </a:solidFill>
              </a:rPr>
              <a:t>Odpověz!</a:t>
            </a:r>
            <a:endParaRPr lang="cs-CZ" sz="3600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lvl="0" algn="ctr"/>
            <a:r>
              <a:rPr lang="cs-CZ" sz="3200" b="1" dirty="0" smtClean="0"/>
              <a:t>Tento římský spisovatel </a:t>
            </a:r>
          </a:p>
          <a:p>
            <a:pPr lvl="0" algn="ctr">
              <a:buNone/>
            </a:pPr>
            <a:r>
              <a:rPr lang="cs-CZ" sz="3200" b="1" dirty="0" smtClean="0"/>
              <a:t>napsal Jamby, Satiry, </a:t>
            </a:r>
          </a:p>
          <a:p>
            <a:pPr lvl="0" algn="ctr">
              <a:buNone/>
            </a:pPr>
            <a:r>
              <a:rPr lang="cs-CZ" sz="3200" b="1" dirty="0" smtClean="0"/>
              <a:t>Ódy a Listy.</a:t>
            </a:r>
          </a:p>
          <a:p>
            <a:pPr lvl="0">
              <a:buNone/>
            </a:pPr>
            <a:endParaRPr lang="cs-CZ" dirty="0" smtClean="0"/>
          </a:p>
          <a:p>
            <a:pPr lvl="0">
              <a:buNone/>
            </a:pPr>
            <a:endParaRPr lang="cs-CZ" dirty="0" smtClean="0"/>
          </a:p>
          <a:p>
            <a:pPr lvl="0" algn="ctr">
              <a:buNone/>
            </a:pPr>
            <a:r>
              <a:rPr lang="cs-CZ" dirty="0" smtClean="0"/>
              <a:t>Quintus Horatius Flaccus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428604"/>
            <a:ext cx="3214690" cy="6082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Elipsa 4"/>
          <p:cNvSpPr/>
          <p:nvPr/>
        </p:nvSpPr>
        <p:spPr>
          <a:xfrm>
            <a:off x="1043608" y="4429132"/>
            <a:ext cx="3672408" cy="1736172"/>
          </a:xfrm>
          <a:prstGeom prst="ellipse">
            <a:avLst/>
          </a:prstGeom>
          <a:ln>
            <a:solidFill>
              <a:schemeClr val="accent4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Správně odpovídej a vylušti, co je skryto pod otázkami.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85992"/>
            <a:ext cx="7686700" cy="41688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3000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  <a:endParaRPr lang="cs-CZ" sz="230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ipe dir="d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ja\AppData\Local\Microsoft\Windows\Temporary Internet Files\Content.IE5\EIZP7BPH\MC90021592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6914275"/>
          </a:xfrm>
          <a:prstGeom prst="rect">
            <a:avLst/>
          </a:prstGeom>
          <a:noFill/>
        </p:spPr>
      </p:pic>
      <p:sp>
        <p:nvSpPr>
          <p:cNvPr id="52" name="Obdélník 51"/>
          <p:cNvSpPr/>
          <p:nvPr/>
        </p:nvSpPr>
        <p:spPr>
          <a:xfrm>
            <a:off x="0" y="0"/>
            <a:ext cx="2357422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 se jmenuje řecká bohyně moudrosti?</a:t>
            </a:r>
          </a:p>
        </p:txBody>
      </p:sp>
      <p:sp>
        <p:nvSpPr>
          <p:cNvPr id="54" name="Obdélník 53"/>
          <p:cNvSpPr/>
          <p:nvPr/>
        </p:nvSpPr>
        <p:spPr>
          <a:xfrm>
            <a:off x="0" y="0"/>
            <a:ext cx="2357422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357422" y="0"/>
            <a:ext cx="2286016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000" b="1" dirty="0" smtClean="0"/>
              <a:t>Jak se jmenuje nejvyšší ze všech bohů?</a:t>
            </a:r>
          </a:p>
        </p:txBody>
      </p:sp>
      <p:sp>
        <p:nvSpPr>
          <p:cNvPr id="6" name="Obdélník 5"/>
          <p:cNvSpPr/>
          <p:nvPr/>
        </p:nvSpPr>
        <p:spPr>
          <a:xfrm>
            <a:off x="2357422" y="0"/>
            <a:ext cx="2300836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643438" y="0"/>
            <a:ext cx="2214578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000" b="1" dirty="0" smtClean="0"/>
              <a:t>Co jsou to sirény?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858016" y="0"/>
            <a:ext cx="2285984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Proč došlo k válce v Tróji?</a:t>
            </a:r>
            <a:endParaRPr lang="cs-CZ" sz="2000" b="1" dirty="0"/>
          </a:p>
        </p:txBody>
      </p:sp>
      <p:sp>
        <p:nvSpPr>
          <p:cNvPr id="12" name="Obdélník 11"/>
          <p:cNvSpPr/>
          <p:nvPr/>
        </p:nvSpPr>
        <p:spPr>
          <a:xfrm>
            <a:off x="0" y="2428868"/>
            <a:ext cx="2357422" cy="2143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 se jmenuje řecká bohyně lovu?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4643438" y="0"/>
            <a:ext cx="2229398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6858016" y="0"/>
            <a:ext cx="2285984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0" y="2428868"/>
            <a:ext cx="2357422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357422" y="2428868"/>
            <a:ext cx="2286016" cy="2143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Jaké dva eposy sepsal Homér?</a:t>
            </a:r>
            <a:endParaRPr lang="cs-CZ" sz="2000" b="1" dirty="0"/>
          </a:p>
        </p:txBody>
      </p:sp>
      <p:sp>
        <p:nvSpPr>
          <p:cNvPr id="17" name="Obdélník 16"/>
          <p:cNvSpPr/>
          <p:nvPr/>
        </p:nvSpPr>
        <p:spPr>
          <a:xfrm>
            <a:off x="4643438" y="2428868"/>
            <a:ext cx="2214578" cy="2143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Kdo je Kyklop?</a:t>
            </a:r>
            <a:endParaRPr lang="cs-CZ" sz="2000" b="1" dirty="0"/>
          </a:p>
        </p:txBody>
      </p:sp>
      <p:sp>
        <p:nvSpPr>
          <p:cNvPr id="18" name="Obdélník 17"/>
          <p:cNvSpPr/>
          <p:nvPr/>
        </p:nvSpPr>
        <p:spPr>
          <a:xfrm>
            <a:off x="6858016" y="2428868"/>
            <a:ext cx="2285984" cy="21157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Jaké národnosti byl Cicero?</a:t>
            </a:r>
            <a:endParaRPr lang="cs-CZ" sz="2000" b="1" dirty="0"/>
          </a:p>
        </p:txBody>
      </p:sp>
      <p:sp>
        <p:nvSpPr>
          <p:cNvPr id="19" name="Obdélník 18"/>
          <p:cNvSpPr/>
          <p:nvPr/>
        </p:nvSpPr>
        <p:spPr>
          <a:xfrm>
            <a:off x="0" y="4572008"/>
            <a:ext cx="2357422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 se jmenuje řecký bůh moře?</a:t>
            </a:r>
          </a:p>
          <a:p>
            <a:pPr algn="ctr"/>
            <a:endParaRPr lang="cs-CZ" b="1" dirty="0"/>
          </a:p>
        </p:txBody>
      </p:sp>
      <p:sp>
        <p:nvSpPr>
          <p:cNvPr id="20" name="Obdélník 19"/>
          <p:cNvSpPr/>
          <p:nvPr/>
        </p:nvSpPr>
        <p:spPr>
          <a:xfrm>
            <a:off x="2357422" y="4572008"/>
            <a:ext cx="2286016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Vysvětli sousloví – danajský dar.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4643438" y="4572008"/>
            <a:ext cx="2286016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Kdo je Odysseus?</a:t>
            </a:r>
            <a:endParaRPr lang="cs-CZ" sz="2000" b="1" dirty="0"/>
          </a:p>
        </p:txBody>
      </p:sp>
      <p:sp>
        <p:nvSpPr>
          <p:cNvPr id="22" name="Obdélník 21"/>
          <p:cNvSpPr/>
          <p:nvPr/>
        </p:nvSpPr>
        <p:spPr>
          <a:xfrm>
            <a:off x="6858016" y="4572008"/>
            <a:ext cx="2285984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 se nazývá hora bohů, na které všichni bozi sídlili?</a:t>
            </a:r>
            <a:endParaRPr lang="cs-CZ" sz="2000" b="1" dirty="0"/>
          </a:p>
        </p:txBody>
      </p:sp>
      <p:sp>
        <p:nvSpPr>
          <p:cNvPr id="26" name="Obdélník 25"/>
          <p:cNvSpPr/>
          <p:nvPr/>
        </p:nvSpPr>
        <p:spPr>
          <a:xfrm>
            <a:off x="2357422" y="2428868"/>
            <a:ext cx="2286016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4643438" y="2428868"/>
            <a:ext cx="2214578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6858016" y="2428868"/>
            <a:ext cx="2285984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0" y="4572008"/>
            <a:ext cx="2357422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9.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2357422" y="4572008"/>
            <a:ext cx="2286016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10.</a:t>
            </a: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4643438" y="4572008"/>
            <a:ext cx="2214578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11.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6858016" y="4572008"/>
            <a:ext cx="2285984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72690191"/>
      </p:ext>
    </p:extLst>
  </p:cSld>
  <p:clrMapOvr>
    <a:masterClrMapping/>
  </p:clrMapOvr>
  <p:transition>
    <p:wipe dir="d"/>
    <p:sndAc>
      <p:stSnd>
        <p:snd r:embed="rId3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52" grpId="0" animBg="1"/>
      <p:bldP spid="54" grpId="0" animBg="1"/>
      <p:bldP spid="5" grpId="0" animBg="1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7" grpId="0" animBg="1"/>
      <p:bldP spid="3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3600" b="1" u="sng" dirty="0" smtClean="0">
                <a:solidFill>
                  <a:schemeClr val="tx1"/>
                </a:solidFill>
              </a:rPr>
              <a:t>Zdroje odkazů:</a:t>
            </a:r>
            <a:endParaRPr lang="cs-CZ" sz="3600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hlinkClick r:id="rId3"/>
              </a:rPr>
              <a:t>http://cs.wikipedia.org/wiki/Soubor:Homer_British_Museum.jpg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http://cs.wikipedia.org/wiki/Soubor:Redon.cyclops.jpg</a:t>
            </a:r>
            <a:endParaRPr lang="cs-CZ" sz="2000" dirty="0" smtClean="0">
              <a:hlinkClick r:id="rId3"/>
            </a:endParaRPr>
          </a:p>
          <a:p>
            <a:r>
              <a:rPr lang="cs-CZ" sz="2000" dirty="0" smtClean="0">
                <a:hlinkClick r:id="rId3"/>
              </a:rPr>
              <a:t>http://cs.wikipedia.org/wiki/Soubor:Helen_of_Troy.jpg</a:t>
            </a:r>
          </a:p>
          <a:p>
            <a:r>
              <a:rPr lang="cs-CZ" sz="2000" dirty="0" smtClean="0">
                <a:hlinkClick r:id="rId3"/>
              </a:rPr>
              <a:t>http://cs.wikipedia.org/wiki/Soubor:John_William_Waterhouse_-_Ulysses_and_the_Sirens_(1891).jpg</a:t>
            </a:r>
          </a:p>
          <a:p>
            <a:r>
              <a:rPr lang="cs-CZ" sz="2000" dirty="0" smtClean="0">
                <a:hlinkClick r:id="rId3"/>
              </a:rPr>
              <a:t>http://cs.wikipedia.org/wiki/Soubor:Thorvaldsen_Cicero.jpg</a:t>
            </a:r>
          </a:p>
          <a:p>
            <a:r>
              <a:rPr lang="cs-CZ" sz="2000" dirty="0" smtClean="0">
                <a:hlinkClick r:id="rId3"/>
              </a:rPr>
              <a:t>http://cs.wikipedia.org/wiki/Soubor:Quintus_Horatius_Flaccus.jpg</a:t>
            </a:r>
          </a:p>
          <a:p>
            <a:r>
              <a:rPr lang="cs-CZ" sz="2000" dirty="0" smtClean="0">
                <a:solidFill>
                  <a:srgbClr val="00B0F0"/>
                </a:solidFill>
              </a:rPr>
              <a:t>Klipart (volně ke stažení Microsoft Office)</a:t>
            </a: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hlinkClick r:id="rId3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d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400</TotalTime>
  <Words>536</Words>
  <Application>Microsoft Office PowerPoint</Application>
  <PresentationFormat>Předvádění na obrazovce (4:3)</PresentationFormat>
  <Paragraphs>127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Talent</vt:lpstr>
      <vt:lpstr>Snímek 1</vt:lpstr>
      <vt:lpstr>ANOTACE:</vt:lpstr>
      <vt:lpstr>Antické literární památky</vt:lpstr>
      <vt:lpstr>Opakování s křížovkou, správné pojmy zapiš do řádků, ve směru šipky se objeví tajenka</vt:lpstr>
      <vt:lpstr> Antická řecká literatura </vt:lpstr>
      <vt:lpstr> Kdo mezi nás nepatří ?</vt:lpstr>
      <vt:lpstr> Homér</vt:lpstr>
      <vt:lpstr>Danajský dar</vt:lpstr>
      <vt:lpstr> Poznáš postavy z Homérových eposů? </vt:lpstr>
      <vt:lpstr> Antická římská literatura </vt:lpstr>
      <vt:lpstr> Odpověz!</vt:lpstr>
      <vt:lpstr>Správně odpovídej a vylušti, co je skryto pod otázkami.</vt:lpstr>
      <vt:lpstr>Snímek 13</vt:lpstr>
      <vt:lpstr> Zdroje odkazů: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Aja</dc:creator>
  <cp:lastModifiedBy>ředitelka</cp:lastModifiedBy>
  <cp:revision>62</cp:revision>
  <dcterms:created xsi:type="dcterms:W3CDTF">2012-03-24T15:33:10Z</dcterms:created>
  <dcterms:modified xsi:type="dcterms:W3CDTF">2013-07-01T06:38:21Z</dcterms:modified>
</cp:coreProperties>
</file>