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76" r:id="rId2"/>
    <p:sldId id="277" r:id="rId3"/>
    <p:sldId id="256" r:id="rId4"/>
    <p:sldId id="258" r:id="rId5"/>
    <p:sldId id="257" r:id="rId6"/>
    <p:sldId id="259" r:id="rId7"/>
    <p:sldId id="264" r:id="rId8"/>
    <p:sldId id="263" r:id="rId9"/>
    <p:sldId id="267" r:id="rId10"/>
    <p:sldId id="268" r:id="rId11"/>
    <p:sldId id="269" r:id="rId12"/>
    <p:sldId id="270" r:id="rId13"/>
    <p:sldId id="260" r:id="rId14"/>
    <p:sldId id="261" r:id="rId15"/>
    <p:sldId id="271" r:id="rId16"/>
    <p:sldId id="272" r:id="rId17"/>
    <p:sldId id="262" r:id="rId18"/>
    <p:sldId id="266" r:id="rId19"/>
    <p:sldId id="275" r:id="rId20"/>
    <p:sldId id="274" r:id="rId21"/>
    <p:sldId id="265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05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14FE7CA-A891-4009-9248-E1062542C5D5}" type="presOf" srcId="{130831A4-0540-4EC5-8F5A-93030E89D2D9}" destId="{8E23E229-92FC-49D1-B5FE-0303176B8A4E}" srcOrd="1" destOrd="0" presId="urn:microsoft.com/office/officeart/2005/8/layout/target3"/>
    <dgm:cxn modelId="{7CE225E1-896D-4F3F-9B8B-191D112898F9}" type="presOf" srcId="{1D8420EA-BFA0-403B-80F5-647FA396CC45}" destId="{8467D0EB-87A2-4285-8ACA-0398EFBF29BC}" srcOrd="1" destOrd="0" presId="urn:microsoft.com/office/officeart/2005/8/layout/target3"/>
    <dgm:cxn modelId="{111479D9-951E-4ECB-B29F-D6813BA895B8}" type="presOf" srcId="{914700B9-77B5-440A-A438-DE98B6D4894D}" destId="{BD9AF279-D483-48F2-BBBD-45F8E8923512}" srcOrd="1" destOrd="0" presId="urn:microsoft.com/office/officeart/2005/8/layout/target3"/>
    <dgm:cxn modelId="{6CF27C93-FA59-4294-BDF9-8E9622840329}" type="presOf" srcId="{914700B9-77B5-440A-A438-DE98B6D4894D}" destId="{E73F1C26-6DCD-4001-88B9-355E01E2BCE7}" srcOrd="0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9847EE48-E720-4B78-83A3-1E8C00469402}" type="presOf" srcId="{100B6B2E-82E6-4C11-B19B-F2DB3A0EA64F}" destId="{DBA8199F-D892-4A8E-A352-2B7844050E09}" srcOrd="1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C407DEED-9BD2-46AA-97B4-45B9F8D2673F}" type="presOf" srcId="{27FE2D31-D344-4B63-A89A-A89AB0D9F3E3}" destId="{FE47432B-CA46-450C-8D8F-66C300A95B52}" srcOrd="0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B636D3BB-604A-4D5E-86F4-D64764CAF160}" type="presOf" srcId="{100B6B2E-82E6-4C11-B19B-F2DB3A0EA64F}" destId="{645AA564-2E9E-4954-AD87-AE01782CEC59}" srcOrd="0" destOrd="0" presId="urn:microsoft.com/office/officeart/2005/8/layout/target3"/>
    <dgm:cxn modelId="{F1675FDF-A319-4B29-973C-3ACBF60B9AFC}" type="presOf" srcId="{130831A4-0540-4EC5-8F5A-93030E89D2D9}" destId="{F69CC921-512E-49F4-824C-A648EC5F27A5}" srcOrd="0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2532F5C5-DE61-4331-B35A-B2B953449A7B}" type="presOf" srcId="{1D8420EA-BFA0-403B-80F5-647FA396CC45}" destId="{F7B3C0B7-F0F7-4F49-B02C-3630F8C5FAE5}" srcOrd="0" destOrd="0" presId="urn:microsoft.com/office/officeart/2005/8/layout/target3"/>
    <dgm:cxn modelId="{55093AB3-FFC2-444B-B9C2-7AA70139F1D5}" type="presParOf" srcId="{FE47432B-CA46-450C-8D8F-66C300A95B52}" destId="{B522209E-30D0-49D6-A340-2D383A11C668}" srcOrd="0" destOrd="0" presId="urn:microsoft.com/office/officeart/2005/8/layout/target3"/>
    <dgm:cxn modelId="{E48B36AA-72BD-423F-8CCA-B07818C75AED}" type="presParOf" srcId="{FE47432B-CA46-450C-8D8F-66C300A95B52}" destId="{ED5A8377-51D5-4DC5-B0E7-680166966720}" srcOrd="1" destOrd="0" presId="urn:microsoft.com/office/officeart/2005/8/layout/target3"/>
    <dgm:cxn modelId="{873AE044-3AE7-4675-8C99-D314074D8C55}" type="presParOf" srcId="{FE47432B-CA46-450C-8D8F-66C300A95B52}" destId="{F69CC921-512E-49F4-824C-A648EC5F27A5}" srcOrd="2" destOrd="0" presId="urn:microsoft.com/office/officeart/2005/8/layout/target3"/>
    <dgm:cxn modelId="{6CF71EE0-F57B-4CE3-8ED9-F57AF08CB362}" type="presParOf" srcId="{FE47432B-CA46-450C-8D8F-66C300A95B52}" destId="{61C9CE18-EDA6-4EDF-BA1C-09779D38FBBF}" srcOrd="3" destOrd="0" presId="urn:microsoft.com/office/officeart/2005/8/layout/target3"/>
    <dgm:cxn modelId="{7BDC0C99-004C-4B0E-B837-14E046E662A7}" type="presParOf" srcId="{FE47432B-CA46-450C-8D8F-66C300A95B52}" destId="{D60DEAAB-7AFE-435A-ACF6-18851E4B0426}" srcOrd="4" destOrd="0" presId="urn:microsoft.com/office/officeart/2005/8/layout/target3"/>
    <dgm:cxn modelId="{4D1431C9-623F-4834-9AEB-2364702A748A}" type="presParOf" srcId="{FE47432B-CA46-450C-8D8F-66C300A95B52}" destId="{F7B3C0B7-F0F7-4F49-B02C-3630F8C5FAE5}" srcOrd="5" destOrd="0" presId="urn:microsoft.com/office/officeart/2005/8/layout/target3"/>
    <dgm:cxn modelId="{1250927E-8EF0-4EB9-9E29-60CF4C89A9B9}" type="presParOf" srcId="{FE47432B-CA46-450C-8D8F-66C300A95B52}" destId="{C9DA9446-E2D3-4F6A-8960-3CADFBF870B8}" srcOrd="6" destOrd="0" presId="urn:microsoft.com/office/officeart/2005/8/layout/target3"/>
    <dgm:cxn modelId="{56421350-FB44-467B-87C3-F3C84D5FD852}" type="presParOf" srcId="{FE47432B-CA46-450C-8D8F-66C300A95B52}" destId="{9726EC6F-D322-4CD3-B489-1BE3DF7CE70B}" srcOrd="7" destOrd="0" presId="urn:microsoft.com/office/officeart/2005/8/layout/target3"/>
    <dgm:cxn modelId="{51283770-439B-4FC9-80A1-E30701CCB242}" type="presParOf" srcId="{FE47432B-CA46-450C-8D8F-66C300A95B52}" destId="{645AA564-2E9E-4954-AD87-AE01782CEC59}" srcOrd="8" destOrd="0" presId="urn:microsoft.com/office/officeart/2005/8/layout/target3"/>
    <dgm:cxn modelId="{8F5AC40F-5345-4B99-888D-76D634B5C657}" type="presParOf" srcId="{FE47432B-CA46-450C-8D8F-66C300A95B52}" destId="{8538CAC4-6A86-42B8-B5AF-2FF155DB9D02}" srcOrd="9" destOrd="0" presId="urn:microsoft.com/office/officeart/2005/8/layout/target3"/>
    <dgm:cxn modelId="{24F4B4EB-434E-4779-AE1E-6AD569460665}" type="presParOf" srcId="{FE47432B-CA46-450C-8D8F-66C300A95B52}" destId="{26FD6024-A07F-46D0-8BC0-B5E595C5673D}" srcOrd="10" destOrd="0" presId="urn:microsoft.com/office/officeart/2005/8/layout/target3"/>
    <dgm:cxn modelId="{74F0E9C9-4AD8-4B29-B3D0-17DDA388B045}" type="presParOf" srcId="{FE47432B-CA46-450C-8D8F-66C300A95B52}" destId="{E73F1C26-6DCD-4001-88B9-355E01E2BCE7}" srcOrd="11" destOrd="0" presId="urn:microsoft.com/office/officeart/2005/8/layout/target3"/>
    <dgm:cxn modelId="{826762FF-E323-4A5D-B5FE-5DDF8A889ADA}" type="presParOf" srcId="{FE47432B-CA46-450C-8D8F-66C300A95B52}" destId="{8E23E229-92FC-49D1-B5FE-0303176B8A4E}" srcOrd="12" destOrd="0" presId="urn:microsoft.com/office/officeart/2005/8/layout/target3"/>
    <dgm:cxn modelId="{6001909B-6537-4C20-AD39-38E52A8E03D9}" type="presParOf" srcId="{FE47432B-CA46-450C-8D8F-66C300A95B52}" destId="{8467D0EB-87A2-4285-8ACA-0398EFBF29BC}" srcOrd="13" destOrd="0" presId="urn:microsoft.com/office/officeart/2005/8/layout/target3"/>
    <dgm:cxn modelId="{D7A82B96-83C6-41EB-82FC-6A7F3D601ED6}" type="presParOf" srcId="{FE47432B-CA46-450C-8D8F-66C300A95B52}" destId="{DBA8199F-D892-4A8E-A352-2B7844050E09}" srcOrd="14" destOrd="0" presId="urn:microsoft.com/office/officeart/2005/8/layout/target3"/>
    <dgm:cxn modelId="{F67C751D-EC5F-4378-A8BC-C9213B6AC921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DA3544-B672-4739-A5C8-51C6A34A3862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4B447C-7F19-42C2-8185-30D01632972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A2251-A528-452D-987D-361BCC30E8FB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191279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8A79D0BD-9D78-4773-8F1F-2EEE333D406E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B28523EC-D48F-40EB-9F2F-BBD80FFB1F9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1" name="arrow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8A79D0BD-9D78-4773-8F1F-2EEE333D406E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523EC-D48F-40EB-9F2F-BBD80FFB1F9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1" name="arrow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8A79D0BD-9D78-4773-8F1F-2EEE333D406E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B28523EC-D48F-40EB-9F2F-BBD80FFB1F90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  <p:sndAc>
      <p:stSnd>
        <p:snd r:embed="rId1" name="arrow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8A79D0BD-9D78-4773-8F1F-2EEE333D406E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28523EC-D48F-40EB-9F2F-BBD80FFB1F9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1" name="arrow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8A79D0BD-9D78-4773-8F1F-2EEE333D406E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B28523EC-D48F-40EB-9F2F-BBD80FFB1F9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  <p:sndAc>
      <p:stSnd>
        <p:snd r:embed="rId1" name="arrow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9D0BD-9D78-4773-8F1F-2EEE333D406E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523EC-D48F-40EB-9F2F-BBD80FFB1F9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1" name="arrow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8A79D0BD-9D78-4773-8F1F-2EEE333D406E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28523EC-D48F-40EB-9F2F-BBD80FFB1F9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1" name="arrow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8A79D0BD-9D78-4773-8F1F-2EEE333D406E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B28523EC-D48F-40EB-9F2F-BBD80FFB1F9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  <p:sndAc>
      <p:stSnd>
        <p:snd r:embed="rId1" name="arrow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8A79D0BD-9D78-4773-8F1F-2EEE333D406E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B28523EC-D48F-40EB-9F2F-BBD80FFB1F9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  <p:sndAc>
      <p:stSnd>
        <p:snd r:embed="rId1" name="arrow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9D0BD-9D78-4773-8F1F-2EEE333D406E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523EC-D48F-40EB-9F2F-BBD80FFB1F9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1" name="arrow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9D0BD-9D78-4773-8F1F-2EEE333D406E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523EC-D48F-40EB-9F2F-BBD80FFB1F9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1" name="arrow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8A79D0BD-9D78-4773-8F1F-2EEE333D406E}" type="datetimeFigureOut">
              <a:rPr lang="cs-CZ" smtClean="0"/>
              <a:pPr/>
              <a:t>1.7.2013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B28523EC-D48F-40EB-9F2F-BBD80FFB1F9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ipe dir="d"/>
    <p:sndAc>
      <p:stSnd>
        <p:snd r:embed="rId13" name="arrow.wav"/>
      </p:stSnd>
    </p:sndAc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wmf"/><Relationship Id="rId5" Type="http://schemas.openxmlformats.org/officeDocument/2006/relationships/image" Target="../media/image17.jpeg"/><Relationship Id="rId10" Type="http://schemas.openxmlformats.org/officeDocument/2006/relationships/image" Target="../media/image22.wmf"/><Relationship Id="rId4" Type="http://schemas.openxmlformats.org/officeDocument/2006/relationships/image" Target="../media/image16.wmf"/><Relationship Id="rId9" Type="http://schemas.openxmlformats.org/officeDocument/2006/relationships/image" Target="../media/image21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8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image" Target="../media/image29.wmf"/><Relationship Id="rId7" Type="http://schemas.openxmlformats.org/officeDocument/2006/relationships/image" Target="../media/image3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wmf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Diego_Velasquez,_Aesop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Jean_de_La_Fontain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02459250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25227238"/>
              </p:ext>
            </p:extLst>
          </p:nvPr>
        </p:nvGraphicFramePr>
        <p:xfrm>
          <a:off x="1691680" y="2852936"/>
          <a:ext cx="7056784" cy="243686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VY_32_INOVACE_04_S04-</a:t>
                      </a:r>
                      <a:r>
                        <a:rPr lang="cs-CZ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Čj</a:t>
                      </a:r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-8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září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Jarmila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Karlovcová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jazyk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jazyk pro 8.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…když zvířata jednají jako lidé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57990075"/>
      </p:ext>
    </p:extLst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78965964"/>
              </p:ext>
            </p:extLst>
          </p:nvPr>
        </p:nvGraphicFramePr>
        <p:xfrm>
          <a:off x="539552" y="3573016"/>
          <a:ext cx="8280920" cy="2560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344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 -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Fixy na interaktivní tabuli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Výklad učiva s využitím interaktivní tabule, procvičování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Část prezentace je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zaměřena na opakování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25446500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slouží k zopakování učiva o bajkách a slouží k výkladu nového učiva – autoři bajek pro děti. 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Žáci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pomocí křížovky odhalí literární útvar bajka, seznámí se s autory bajek pro děti (Ezop, </a:t>
                      </a:r>
                      <a:r>
                        <a:rPr lang="cs-CZ" sz="14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Krylov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cs-CZ" sz="14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Bidpaj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 de la </a:t>
                      </a:r>
                      <a:r>
                        <a:rPr lang="cs-CZ" sz="14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Fontaine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). Zopakují si hlavní rysy bajek a převyprávějí bajky, které již znají.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691639447"/>
      </p:ext>
    </p:extLst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5400" b="1" u="sng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…když zvířata jednají jako lidé</a:t>
            </a:r>
            <a:endParaRPr lang="cs-CZ" sz="5400" b="1" u="sng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Český jazyk 8. ročník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14" descr="C:\Users\Aja\AppData\Local\Microsoft\Windows\Temporary Internet Files\Content.IE5\CXMKDN3Y\MC90035951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3212976"/>
            <a:ext cx="2627784" cy="22735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Křížovka</a:t>
            </a:r>
            <a:endParaRPr lang="cs-CZ" sz="44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cs-CZ" b="1" dirty="0" smtClean="0"/>
          </a:p>
          <a:p>
            <a:pPr lvl="0"/>
            <a:endParaRPr lang="cs-CZ" b="1" dirty="0" smtClean="0"/>
          </a:p>
          <a:p>
            <a:pPr lvl="0" algn="ctr"/>
            <a:r>
              <a:rPr lang="cs-CZ" sz="3200" b="1" dirty="0" smtClean="0"/>
              <a:t>Doplň vodorovně do křížovky správné odpovědi a vyluštíš jeden z literárních útvarů.</a:t>
            </a:r>
            <a:endParaRPr lang="cs-CZ" sz="3200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975192"/>
          </a:xfrm>
        </p:spPr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lvl="0"/>
            <a:r>
              <a:rPr lang="cs-CZ" sz="2600" b="1" dirty="0" smtClean="0">
                <a:latin typeface="Times New Roman" pitchFamily="18" charset="0"/>
                <a:cs typeface="Times New Roman" pitchFamily="18" charset="0"/>
              </a:rPr>
              <a:t>Muž, který dle pověsti přivedl lva do českého znaku.</a:t>
            </a:r>
          </a:p>
          <a:p>
            <a:pPr lvl="0"/>
            <a:r>
              <a:rPr lang="cs-CZ" sz="2600" b="1" dirty="0" smtClean="0">
                <a:latin typeface="Times New Roman" pitchFamily="18" charset="0"/>
                <a:cs typeface="Times New Roman" pitchFamily="18" charset="0"/>
              </a:rPr>
              <a:t>Zvíře, které dle pověsti skolil Bivoj.</a:t>
            </a:r>
          </a:p>
          <a:p>
            <a:pPr lvl="0"/>
            <a:r>
              <a:rPr lang="cs-CZ" sz="2600" b="1" dirty="0" smtClean="0">
                <a:latin typeface="Times New Roman" pitchFamily="18" charset="0"/>
                <a:cs typeface="Times New Roman" pitchFamily="18" charset="0"/>
              </a:rPr>
              <a:t>Autor Starých pověstí českých.</a:t>
            </a:r>
          </a:p>
          <a:p>
            <a:pPr lvl="0"/>
            <a:r>
              <a:rPr lang="cs-CZ" sz="2600" b="1" dirty="0" smtClean="0">
                <a:latin typeface="Times New Roman" pitchFamily="18" charset="0"/>
                <a:cs typeface="Times New Roman" pitchFamily="18" charset="0"/>
              </a:rPr>
              <a:t>Jméno koně, který byl věrným přítelem Horymíra.</a:t>
            </a:r>
          </a:p>
          <a:p>
            <a:pPr lvl="0"/>
            <a:r>
              <a:rPr lang="cs-CZ" sz="2600" b="1" dirty="0" smtClean="0">
                <a:latin typeface="Times New Roman" pitchFamily="18" charset="0"/>
                <a:cs typeface="Times New Roman" pitchFamily="18" charset="0"/>
              </a:rPr>
              <a:t>Jméno města, kterému Libuše věštila slávu, která se hvězd dotýká. </a:t>
            </a:r>
          </a:p>
          <a:p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8001024" y="357166"/>
            <a:ext cx="500066" cy="557210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14290"/>
            <a:ext cx="8305822" cy="3693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Elipsa 7"/>
          <p:cNvSpPr/>
          <p:nvPr/>
        </p:nvSpPr>
        <p:spPr>
          <a:xfrm>
            <a:off x="8001024" y="28572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Elipsa 8"/>
          <p:cNvSpPr/>
          <p:nvPr/>
        </p:nvSpPr>
        <p:spPr>
          <a:xfrm>
            <a:off x="571472" y="242886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Elipsa 9"/>
          <p:cNvSpPr/>
          <p:nvPr/>
        </p:nvSpPr>
        <p:spPr>
          <a:xfrm>
            <a:off x="1928794" y="314324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Elipsa 10"/>
          <p:cNvSpPr/>
          <p:nvPr/>
        </p:nvSpPr>
        <p:spPr>
          <a:xfrm>
            <a:off x="2643174" y="314324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Elipsa 11"/>
          <p:cNvSpPr/>
          <p:nvPr/>
        </p:nvSpPr>
        <p:spPr>
          <a:xfrm>
            <a:off x="3286116" y="314324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Elipsa 12"/>
          <p:cNvSpPr/>
          <p:nvPr/>
        </p:nvSpPr>
        <p:spPr>
          <a:xfrm>
            <a:off x="3929058" y="314324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Elipsa 13"/>
          <p:cNvSpPr/>
          <p:nvPr/>
        </p:nvSpPr>
        <p:spPr>
          <a:xfrm>
            <a:off x="4643438" y="314324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Elipsa 14"/>
          <p:cNvSpPr/>
          <p:nvPr/>
        </p:nvSpPr>
        <p:spPr>
          <a:xfrm>
            <a:off x="4643438" y="28572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Elipsa 15"/>
          <p:cNvSpPr/>
          <p:nvPr/>
        </p:nvSpPr>
        <p:spPr>
          <a:xfrm>
            <a:off x="2643174" y="100010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Elipsa 16"/>
          <p:cNvSpPr/>
          <p:nvPr/>
        </p:nvSpPr>
        <p:spPr>
          <a:xfrm>
            <a:off x="3357554" y="242886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Elipsa 17"/>
          <p:cNvSpPr/>
          <p:nvPr/>
        </p:nvSpPr>
        <p:spPr>
          <a:xfrm>
            <a:off x="2643174" y="242886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Elipsa 18"/>
          <p:cNvSpPr/>
          <p:nvPr/>
        </p:nvSpPr>
        <p:spPr>
          <a:xfrm>
            <a:off x="1928794" y="242886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Elipsa 19"/>
          <p:cNvSpPr/>
          <p:nvPr/>
        </p:nvSpPr>
        <p:spPr>
          <a:xfrm>
            <a:off x="1285852" y="242886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Elipsa 20"/>
          <p:cNvSpPr/>
          <p:nvPr/>
        </p:nvSpPr>
        <p:spPr>
          <a:xfrm>
            <a:off x="7358082" y="171448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Elipsa 21"/>
          <p:cNvSpPr/>
          <p:nvPr/>
        </p:nvSpPr>
        <p:spPr>
          <a:xfrm>
            <a:off x="6643702" y="171448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Elipsa 22"/>
          <p:cNvSpPr/>
          <p:nvPr/>
        </p:nvSpPr>
        <p:spPr>
          <a:xfrm>
            <a:off x="6000760" y="171448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Elipsa 23"/>
          <p:cNvSpPr/>
          <p:nvPr/>
        </p:nvSpPr>
        <p:spPr>
          <a:xfrm>
            <a:off x="5286380" y="171448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Elipsa 24"/>
          <p:cNvSpPr/>
          <p:nvPr/>
        </p:nvSpPr>
        <p:spPr>
          <a:xfrm>
            <a:off x="4643438" y="171448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" name="Elipsa 25"/>
          <p:cNvSpPr/>
          <p:nvPr/>
        </p:nvSpPr>
        <p:spPr>
          <a:xfrm>
            <a:off x="3929058" y="171448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" name="Elipsa 26"/>
          <p:cNvSpPr/>
          <p:nvPr/>
        </p:nvSpPr>
        <p:spPr>
          <a:xfrm>
            <a:off x="3286116" y="171448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" name="Elipsa 27"/>
          <p:cNvSpPr/>
          <p:nvPr/>
        </p:nvSpPr>
        <p:spPr>
          <a:xfrm>
            <a:off x="3929058" y="28572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" name="Elipsa 28"/>
          <p:cNvSpPr/>
          <p:nvPr/>
        </p:nvSpPr>
        <p:spPr>
          <a:xfrm>
            <a:off x="3286116" y="28572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" name="Elipsa 29"/>
          <p:cNvSpPr/>
          <p:nvPr/>
        </p:nvSpPr>
        <p:spPr>
          <a:xfrm>
            <a:off x="5286380" y="100010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" name="Elipsa 30"/>
          <p:cNvSpPr/>
          <p:nvPr/>
        </p:nvSpPr>
        <p:spPr>
          <a:xfrm>
            <a:off x="4643438" y="100010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" name="Elipsa 31"/>
          <p:cNvSpPr/>
          <p:nvPr/>
        </p:nvSpPr>
        <p:spPr>
          <a:xfrm>
            <a:off x="4000496" y="100010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" name="Elipsa 32"/>
          <p:cNvSpPr/>
          <p:nvPr/>
        </p:nvSpPr>
        <p:spPr>
          <a:xfrm>
            <a:off x="3286116" y="100010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" name="Elipsa 33"/>
          <p:cNvSpPr/>
          <p:nvPr/>
        </p:nvSpPr>
        <p:spPr>
          <a:xfrm>
            <a:off x="6643702" y="28572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5" name="Elipsa 34"/>
          <p:cNvSpPr/>
          <p:nvPr/>
        </p:nvSpPr>
        <p:spPr>
          <a:xfrm>
            <a:off x="5286380" y="28572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6" name="Elipsa 35"/>
          <p:cNvSpPr/>
          <p:nvPr/>
        </p:nvSpPr>
        <p:spPr>
          <a:xfrm>
            <a:off x="5929322" y="28572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7" name="Elipsa 36"/>
          <p:cNvSpPr/>
          <p:nvPr/>
        </p:nvSpPr>
        <p:spPr>
          <a:xfrm>
            <a:off x="7358082" y="285728"/>
            <a:ext cx="700086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Bajka</a:t>
            </a:r>
            <a:endParaRPr lang="cs-CZ" sz="44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cs typeface="Times New Roman" pitchFamily="18" charset="0"/>
              </a:rPr>
              <a:t>krátké veršované nebo prozaické vyprávění příběhu</a:t>
            </a:r>
            <a:r>
              <a:rPr lang="cs-CZ" dirty="0" smtClean="0"/>
              <a:t> </a:t>
            </a:r>
          </a:p>
          <a:p>
            <a:r>
              <a:rPr lang="cs-CZ" dirty="0" smtClean="0"/>
              <a:t>postavy - zvířata a věci</a:t>
            </a:r>
          </a:p>
          <a:p>
            <a:r>
              <a:rPr lang="cs-CZ" dirty="0" smtClean="0"/>
              <a:t>vyplývá z ní mravní ponaučení</a:t>
            </a:r>
          </a:p>
          <a:p>
            <a:r>
              <a:rPr lang="cs-CZ" dirty="0" smtClean="0"/>
              <a:t>některé bajky jsou staré až 3 tisíce let</a:t>
            </a:r>
          </a:p>
          <a:p>
            <a:endParaRPr lang="cs-CZ" dirty="0"/>
          </a:p>
        </p:txBody>
      </p:sp>
      <p:pic>
        <p:nvPicPr>
          <p:cNvPr id="1026" name="Picture 2" descr="C:\Users\Aja\AppData\Local\Microsoft\Windows\Temporary Internet Files\Content.IE5\S7YR0DND\MC90023219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4572008"/>
            <a:ext cx="2914870" cy="207170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Ezop</a:t>
            </a:r>
            <a:endParaRPr lang="cs-CZ" b="1" u="sng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Zakladatel řecké bajky Ezop žil v 6. století před n.l., pocházel údajně z Malé Asie a žil v Aténách. Patří dodnes k nejznámějším bajkařům. O jeho životě toho není příliš známo, narodil se pravděpodobně jako otrok a za svého života hodně cestoval. Jiné zdroje uvádějí, že byl mrzák a fyzicky chorý.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503602"/>
            <a:ext cx="3357586" cy="597088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Ezop</a:t>
            </a:r>
            <a:endParaRPr lang="cs-CZ" sz="40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Své bajky přednášel ústně. Šlo o krátké prozaické příběhy se stručným dějem.  Ezopova tvorba se stala postupem času známou po celém světě (např. O silném lvu, O pyšném orlu, O chytré lišce aj.).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504850"/>
            <a:ext cx="4391028" cy="580544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ja\AppData\Local\Microsoft\Windows\Temporary Internet Files\Content.IE5\U2E7PW9E\MC90043493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357166"/>
            <a:ext cx="3786214" cy="6321134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Bidpaj</a:t>
            </a:r>
            <a:endParaRPr lang="cs-CZ" sz="40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staroindický bajkař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 o jeho životě toho víme jen velmi málo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žil asi ve 3.stol.n.l.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jeho bajky byly součástí Patera nauk = učebnice pro prince, který se zde učil moudrosti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Jean de La Fontaine</a:t>
            </a:r>
            <a:endParaRPr lang="cs-CZ" sz="40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1621 – 1695</a:t>
            </a:r>
          </a:p>
          <a:p>
            <a:r>
              <a:rPr lang="cs-CZ" dirty="0" smtClean="0"/>
              <a:t>francouzský bajkař</a:t>
            </a:r>
          </a:p>
          <a:p>
            <a:r>
              <a:rPr lang="cs-CZ" dirty="0" smtClean="0"/>
              <a:t>pobýval v klášteře</a:t>
            </a:r>
          </a:p>
          <a:p>
            <a:r>
              <a:rPr lang="cs-CZ" dirty="0" smtClean="0"/>
              <a:t>miloval četbu</a:t>
            </a:r>
          </a:p>
          <a:p>
            <a:r>
              <a:rPr lang="cs-CZ" dirty="0" smtClean="0"/>
              <a:t>vystudoval práva</a:t>
            </a:r>
          </a:p>
          <a:p>
            <a:r>
              <a:rPr lang="cs-CZ" dirty="0" smtClean="0"/>
              <a:t>své bajky píše ve verších</a:t>
            </a:r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1643050"/>
            <a:ext cx="4371968" cy="492922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ja\AppData\Local\Microsoft\Windows\Temporary Internet Files\Content.IE5\105ORQWU\MC90043581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1000108"/>
            <a:ext cx="3167085" cy="5429288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7494"/>
            <a:ext cx="8686800" cy="1399032"/>
          </a:xfrm>
        </p:spPr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Ivan Andrejevič Krylov</a:t>
            </a:r>
            <a:endParaRPr lang="cs-CZ" sz="36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1769 – 1844 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 nejznámější ruský autor bajek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pocházel z chudé důstojnické rodiny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 byl zaměstnán jako knihovník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 bajek  vytvořil kolem dvou set</a:t>
            </a:r>
            <a:endParaRPr lang="cs-CZ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900" b="1" u="sng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9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85720" y="642918"/>
            <a:ext cx="3714776" cy="4786346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Vlk a beránek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Hladový vlk spatřil malého beránka, jak pije u potoka. Vlk potřeboval najít důvod, pro nějž by mohl beránka sežrat. Vymýšlí si, že mu beránek kalí vodu, že byl na něj drzý , ale beránek mu jeho obvinění vyvrací. Vlk se rozzlobí a nehledá již další obvinění: „Už tím jsi vinen, že mám hlad,“ říká beránkovi a odnáší si ho v zubech.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Naučení: Kdo je bohatý, mocný a silný, je vždy v právu – slabý a chudý se spravedlnosti nedovolá</a:t>
            </a:r>
            <a:r>
              <a:rPr lang="cs-CZ" i="1" dirty="0" smtClean="0"/>
              <a:t>.</a:t>
            </a:r>
            <a:endParaRPr lang="cs-CZ" i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3439" y="571480"/>
            <a:ext cx="4214842" cy="595708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Statečný osel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Liška potkala osla. Osel vypráví, že jde od lva. Lev byl dříve zlý, i osel se bál jeho řevu, ale teď  je s ním velmi zle. Všechna zvířata, která se ho dříve bála, se sbíhají, aby se mu pomstila a mlátí ho hlava nehlava. Liška se ptá, zda ho osel nechal na pokoji. Osel odpovídá, že je stejně odvážný jako ostatní, a také ho pořádně kopl, aby poznal, jaká jsou oslí kopyta.</a:t>
            </a:r>
          </a:p>
          <a:p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Naučení: Zbabělci si netroufnou na toho, kdo je právě u moci. Jestliže se však jeho osud změní, dovolí si na něj i ti nejzbabělejší a nejhloupější.</a:t>
            </a:r>
            <a:endParaRPr lang="cs-CZ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3" name="Picture 5" descr="C:\Users\Aja\AppData\Local\Microsoft\Windows\Temporary Internet Files\Content.IE5\XFT84EKL\MC90035984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404664"/>
            <a:ext cx="1294032" cy="1518205"/>
          </a:xfrm>
          <a:prstGeom prst="rect">
            <a:avLst/>
          </a:prstGeom>
          <a:noFill/>
        </p:spPr>
      </p:pic>
      <p:pic>
        <p:nvPicPr>
          <p:cNvPr id="2054" name="Picture 6" descr="C:\Users\Aja\AppData\Local\Microsoft\Windows\Temporary Internet Files\Content.IE5\XFT84EKL\MC90044139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214290"/>
            <a:ext cx="1071570" cy="1052737"/>
          </a:xfrm>
          <a:prstGeom prst="rect">
            <a:avLst/>
          </a:prstGeom>
          <a:noFill/>
        </p:spPr>
      </p:pic>
      <p:pic>
        <p:nvPicPr>
          <p:cNvPr id="2057" name="Picture 9" descr="C:\Users\Aja\AppData\Local\Microsoft\Windows\Temporary Internet Files\Content.IE5\24U6KV5S\MC90035985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6" y="4786322"/>
            <a:ext cx="1101852" cy="1773936"/>
          </a:xfrm>
          <a:prstGeom prst="rect">
            <a:avLst/>
          </a:prstGeom>
          <a:noFill/>
        </p:spPr>
      </p:pic>
      <p:pic>
        <p:nvPicPr>
          <p:cNvPr id="2058" name="Picture 10" descr="C:\Users\Aja\AppData\Local\Microsoft\Windows\Temporary Internet Files\Content.IE5\B5C89PBA\MC900149697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5351294"/>
            <a:ext cx="1643074" cy="150670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7494"/>
            <a:ext cx="8686800" cy="1399032"/>
          </a:xfrm>
        </p:spPr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Kdo jsem?</a:t>
            </a:r>
            <a:endParaRPr lang="cs-CZ" sz="36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>
              <a:buNone/>
            </a:pPr>
            <a:r>
              <a:rPr lang="cs-CZ" b="1" dirty="0" smtClean="0"/>
              <a:t>Poznej na základě indicií nejslavnějšího bajkaře všech dob.</a:t>
            </a:r>
            <a:endParaRPr lang="cs-CZ" dirty="0" smtClean="0"/>
          </a:p>
          <a:p>
            <a:pPr lvl="0"/>
            <a:r>
              <a:rPr lang="cs-CZ" dirty="0" smtClean="0"/>
              <a:t>Zakladatel řecké bajky</a:t>
            </a:r>
          </a:p>
          <a:p>
            <a:pPr lvl="0"/>
            <a:r>
              <a:rPr lang="cs-CZ" dirty="0" smtClean="0"/>
              <a:t>Byl otrok</a:t>
            </a:r>
          </a:p>
          <a:p>
            <a:pPr lvl="0"/>
            <a:r>
              <a:rPr lang="cs-CZ" dirty="0" smtClean="0"/>
              <a:t>Celý život vážně nemocný, mrzák</a:t>
            </a:r>
          </a:p>
          <a:p>
            <a:pPr lvl="0"/>
            <a:r>
              <a:rPr lang="cs-CZ" dirty="0" smtClean="0"/>
              <a:t>Dle pověsti  odsouzen za krádež ke shození ze skály</a:t>
            </a:r>
          </a:p>
          <a:p>
            <a:pPr lvl="0"/>
            <a:r>
              <a:rPr lang="cs-CZ" dirty="0" smtClean="0"/>
              <a:t>Své bajky vyprávěl ústně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5214942" y="5572140"/>
            <a:ext cx="3429024" cy="98583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Ezop</a:t>
            </a:r>
            <a:endParaRPr lang="cs-CZ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67494"/>
            <a:ext cx="8472518" cy="1518432"/>
          </a:xfrm>
        </p:spPr>
        <p:txBody>
          <a:bodyPr>
            <a:normAutofit fontScale="90000"/>
          </a:bodyPr>
          <a:lstStyle/>
          <a:p>
            <a:pPr lvl="0"/>
            <a:r>
              <a:rPr lang="cs-CZ" sz="40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Vyber, které z následujících tvrzení platí o bajce: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cs-CZ" b="1" i="1" dirty="0" smtClean="0"/>
              <a:t>Zvířata jednají jako lidé</a:t>
            </a:r>
          </a:p>
          <a:p>
            <a:pPr lvl="0"/>
            <a:r>
              <a:rPr lang="cs-CZ" b="1" i="1" dirty="0" smtClean="0"/>
              <a:t>Lidé jednají jako zvířata</a:t>
            </a:r>
          </a:p>
          <a:p>
            <a:pPr lvl="0"/>
            <a:r>
              <a:rPr lang="cs-CZ" b="1" i="1" dirty="0" smtClean="0"/>
              <a:t>Cílem bajky je hlavně pobavit čtenáře</a:t>
            </a:r>
          </a:p>
          <a:p>
            <a:pPr lvl="0"/>
            <a:r>
              <a:rPr lang="cs-CZ" b="1" i="1" dirty="0" smtClean="0"/>
              <a:t>Cílem bajky je poučit čtenáře</a:t>
            </a:r>
          </a:p>
          <a:p>
            <a:pPr lvl="0"/>
            <a:r>
              <a:rPr lang="cs-CZ" b="1" i="1" dirty="0" smtClean="0"/>
              <a:t>Bajka je rozsáhlý útvar s velkým počtem postav</a:t>
            </a:r>
          </a:p>
          <a:p>
            <a:pPr lvl="0"/>
            <a:r>
              <a:rPr lang="cs-CZ" b="1" i="1" dirty="0" smtClean="0"/>
              <a:t>Bajka byla původně určena pro dospělé čtenáře</a:t>
            </a:r>
          </a:p>
          <a:p>
            <a:pPr lvl="0"/>
            <a:r>
              <a:rPr lang="cs-CZ" b="1" i="1" dirty="0" smtClean="0"/>
              <a:t>Bajka má tragický závěr</a:t>
            </a:r>
          </a:p>
          <a:p>
            <a:pPr lvl="0"/>
            <a:r>
              <a:rPr lang="cs-CZ" b="1" i="1" dirty="0" smtClean="0"/>
              <a:t>Bajka je krátký literární útvar</a:t>
            </a:r>
          </a:p>
          <a:p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5572132" y="1785926"/>
            <a:ext cx="1128714" cy="485772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Elipsa 5"/>
          <p:cNvSpPr/>
          <p:nvPr/>
        </p:nvSpPr>
        <p:spPr>
          <a:xfrm>
            <a:off x="5286380" y="2357430"/>
            <a:ext cx="1128714" cy="485772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Elipsa 6"/>
          <p:cNvSpPr/>
          <p:nvPr/>
        </p:nvSpPr>
        <p:spPr>
          <a:xfrm>
            <a:off x="6215074" y="3286124"/>
            <a:ext cx="1128714" cy="485772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Elipsa 7"/>
          <p:cNvSpPr/>
          <p:nvPr/>
        </p:nvSpPr>
        <p:spPr>
          <a:xfrm>
            <a:off x="3000364" y="5072074"/>
            <a:ext cx="1128714" cy="485772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Elipsa 8"/>
          <p:cNvSpPr/>
          <p:nvPr/>
        </p:nvSpPr>
        <p:spPr>
          <a:xfrm>
            <a:off x="6143636" y="6000768"/>
            <a:ext cx="1128714" cy="485772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Elipsa 9"/>
          <p:cNvSpPr/>
          <p:nvPr/>
        </p:nvSpPr>
        <p:spPr>
          <a:xfrm>
            <a:off x="7715272" y="2786058"/>
            <a:ext cx="1128714" cy="485772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2285984" y="4143380"/>
            <a:ext cx="1128714" cy="485772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5286380" y="5429264"/>
            <a:ext cx="1128714" cy="485772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7494"/>
            <a:ext cx="8686800" cy="1399032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Přiřaď následující bajkaře k zemi jejich původu</a:t>
            </a:r>
            <a:endParaRPr lang="cs-CZ" sz="4000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9751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/>
              <a:t>Ezop</a:t>
            </a:r>
            <a:r>
              <a:rPr lang="cs-CZ" dirty="0" smtClean="0"/>
              <a:t>		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                </a:t>
            </a:r>
            <a:r>
              <a:rPr lang="cs-CZ" sz="3200" b="1" dirty="0" smtClean="0"/>
              <a:t>Bidpaj	</a:t>
            </a:r>
            <a:r>
              <a:rPr lang="cs-CZ" dirty="0" smtClean="0"/>
              <a:t>	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                     </a:t>
            </a:r>
            <a:r>
              <a:rPr lang="cs-CZ" sz="3200" b="1" dirty="0" smtClean="0"/>
              <a:t>La Fontaine</a:t>
            </a:r>
            <a:r>
              <a:rPr lang="cs-CZ" dirty="0" smtClean="0"/>
              <a:t>		</a:t>
            </a:r>
          </a:p>
          <a:p>
            <a:endParaRPr lang="cs-CZ" dirty="0" smtClean="0"/>
          </a:p>
          <a:p>
            <a:pPr>
              <a:buNone/>
            </a:pPr>
            <a:r>
              <a:rPr lang="cs-CZ" b="1" dirty="0" smtClean="0"/>
              <a:t>                                                            </a:t>
            </a:r>
            <a:r>
              <a:rPr lang="cs-CZ" sz="3200" b="1" dirty="0" smtClean="0"/>
              <a:t>Krylov</a:t>
            </a: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3059832" y="4005064"/>
            <a:ext cx="2357454" cy="914400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Francie</a:t>
            </a:r>
            <a:endParaRPr lang="cs-CZ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Elipsa 4"/>
          <p:cNvSpPr/>
          <p:nvPr/>
        </p:nvSpPr>
        <p:spPr>
          <a:xfrm>
            <a:off x="3635896" y="2852936"/>
            <a:ext cx="2414598" cy="914400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Indie</a:t>
            </a:r>
            <a:endParaRPr lang="cs-CZ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Elipsa 5"/>
          <p:cNvSpPr/>
          <p:nvPr/>
        </p:nvSpPr>
        <p:spPr>
          <a:xfrm>
            <a:off x="4644008" y="5589240"/>
            <a:ext cx="2271722" cy="914400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Rusko</a:t>
            </a:r>
            <a:endParaRPr lang="cs-CZ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Elipsa 6"/>
          <p:cNvSpPr/>
          <p:nvPr/>
        </p:nvSpPr>
        <p:spPr>
          <a:xfrm>
            <a:off x="1763688" y="1772816"/>
            <a:ext cx="2357454" cy="914400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Řecko</a:t>
            </a:r>
            <a:endParaRPr lang="cs-CZ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7" name="Picture 3" descr="C:\Users\Aja\AppData\Local\Microsoft\Windows\Temporary Internet Files\Content.IE5\S1ZIA86T\MP90036268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1628800"/>
            <a:ext cx="1396752" cy="931168"/>
          </a:xfrm>
          <a:prstGeom prst="rect">
            <a:avLst/>
          </a:prstGeom>
          <a:noFill/>
        </p:spPr>
      </p:pic>
      <p:pic>
        <p:nvPicPr>
          <p:cNvPr id="1028" name="Picture 4" descr="C:\Users\Aja\AppData\Local\Microsoft\Windows\Temporary Internet Files\Content.IE5\CXMKDN3Y\MC90019522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1268760"/>
            <a:ext cx="1830629" cy="1345997"/>
          </a:xfrm>
          <a:prstGeom prst="rect">
            <a:avLst/>
          </a:prstGeom>
          <a:noFill/>
        </p:spPr>
      </p:pic>
      <p:pic>
        <p:nvPicPr>
          <p:cNvPr id="1031" name="Picture 7" descr="C:\Users\Aja\AppData\Local\Microsoft\Windows\Temporary Internet Files\Content.IE5\CXMKDN3Y\MP900362700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2780928"/>
            <a:ext cx="1468760" cy="976725"/>
          </a:xfrm>
          <a:prstGeom prst="rect">
            <a:avLst/>
          </a:prstGeom>
          <a:noFill/>
        </p:spPr>
      </p:pic>
      <p:pic>
        <p:nvPicPr>
          <p:cNvPr id="1032" name="Picture 8" descr="C:\Users\Aja\AppData\Local\Microsoft\Windows\Temporary Internet Files\Content.IE5\FJC89C5T\MC90019523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63417" y="2636912"/>
            <a:ext cx="1480583" cy="1107338"/>
          </a:xfrm>
          <a:prstGeom prst="rect">
            <a:avLst/>
          </a:prstGeom>
          <a:noFill/>
        </p:spPr>
      </p:pic>
      <p:pic>
        <p:nvPicPr>
          <p:cNvPr id="1033" name="Picture 9" descr="C:\Users\Aja\AppData\Local\Microsoft\Windows\Temporary Internet Files\Content.IE5\FJC89C5T\MP900362676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03648" y="3933056"/>
            <a:ext cx="1540768" cy="1024611"/>
          </a:xfrm>
          <a:prstGeom prst="rect">
            <a:avLst/>
          </a:prstGeom>
          <a:noFill/>
        </p:spPr>
      </p:pic>
      <p:pic>
        <p:nvPicPr>
          <p:cNvPr id="1034" name="Picture 10" descr="C:\Users\Aja\AppData\Local\Microsoft\Windows\Temporary Internet Files\Content.IE5\S1ZIA86T\MC900195210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3645024"/>
            <a:ext cx="1454556" cy="1512168"/>
          </a:xfrm>
          <a:prstGeom prst="rect">
            <a:avLst/>
          </a:prstGeom>
          <a:noFill/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35696" y="5437758"/>
            <a:ext cx="1334304" cy="1420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7" name="Picture 13" descr="C:\Users\Aja\AppData\Local\Microsoft\Windows\Temporary Internet Files\Content.IE5\PM1NNNEB\MC900015870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75856" y="5445224"/>
            <a:ext cx="1428744" cy="115212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cs-CZ" sz="36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Rozbor bajky – Žába a vůl (Ezop)</a:t>
            </a:r>
            <a:br>
              <a:rPr lang="cs-CZ" sz="36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cs-CZ" sz="36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1142984"/>
            <a:ext cx="4543428" cy="571501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Žába spatřila na pastvě vola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 uvažovala: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- Kdybych pořádně nafoukla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svou vrásčitou kůži,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určitě bych vyrostla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jako ten obrovský vůl.</a:t>
            </a: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Několikrát nabrala dech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 zeptala se dcerky: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- Co myslíš, poupátko moje,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jsem už velká jako ten vůl?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- Nejsi, maminko, řekla žabka.</a:t>
            </a:r>
          </a:p>
          <a:p>
            <a:pPr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Stará se nadmula ještě víc.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Když sklidila stejnou odpověď,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nafoukla se potřetí,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ale praskla a zdechla.</a:t>
            </a:r>
          </a:p>
          <a:p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355976" y="2636912"/>
            <a:ext cx="3744416" cy="4221088"/>
          </a:xfrm>
        </p:spPr>
        <p:txBody>
          <a:bodyPr>
            <a:normAutofit/>
          </a:bodyPr>
          <a:lstStyle/>
          <a:p>
            <a:pPr lvl="0" algn="ctr"/>
            <a:r>
              <a:rPr lang="cs-CZ" sz="2000" b="1" i="1" dirty="0" smtClean="0">
                <a:solidFill>
                  <a:schemeClr val="accent3">
                    <a:lumMod val="50000"/>
                  </a:schemeClr>
                </a:solidFill>
              </a:rPr>
              <a:t>Jaká zvířata           v bajce vystupují?</a:t>
            </a:r>
          </a:p>
          <a:p>
            <a:pPr lvl="0" algn="ctr"/>
            <a:r>
              <a:rPr lang="cs-CZ" sz="2000" b="1" i="1" dirty="0" smtClean="0">
                <a:solidFill>
                  <a:schemeClr val="accent3">
                    <a:lumMod val="50000"/>
                  </a:schemeClr>
                </a:solidFill>
              </a:rPr>
              <a:t>Jaké vlastnosti tato zvířata obvykle mají?</a:t>
            </a:r>
          </a:p>
          <a:p>
            <a:pPr lvl="0" algn="ctr"/>
            <a:r>
              <a:rPr lang="cs-CZ" sz="2000" b="1" i="1" dirty="0" smtClean="0">
                <a:solidFill>
                  <a:schemeClr val="accent3">
                    <a:lumMod val="50000"/>
                  </a:schemeClr>
                </a:solidFill>
              </a:rPr>
              <a:t>Proč chtěla být žába velká? Jaké jsou výhody velikosti?</a:t>
            </a:r>
          </a:p>
          <a:p>
            <a:pPr lvl="0" algn="ctr"/>
            <a:r>
              <a:rPr lang="cs-CZ" sz="2000" b="1" i="1" dirty="0" smtClean="0">
                <a:solidFill>
                  <a:schemeClr val="accent3">
                    <a:lumMod val="50000"/>
                  </a:schemeClr>
                </a:solidFill>
              </a:rPr>
              <a:t>Jaké poučení z této bajky vyplývá?</a:t>
            </a:r>
          </a:p>
          <a:p>
            <a:pPr lvl="0" algn="ctr"/>
            <a:r>
              <a:rPr lang="cs-CZ" sz="2000" b="1" i="1" dirty="0" smtClean="0">
                <a:solidFill>
                  <a:schemeClr val="accent3">
                    <a:lumMod val="50000"/>
                  </a:schemeClr>
                </a:solidFill>
              </a:rPr>
              <a:t>Převeď tuto situaci do reálného života. </a:t>
            </a:r>
          </a:p>
          <a:p>
            <a:endParaRPr lang="cs-CZ" sz="2400" i="1" dirty="0"/>
          </a:p>
        </p:txBody>
      </p:sp>
      <p:pic>
        <p:nvPicPr>
          <p:cNvPr id="1029" name="Picture 5" descr="C:\Users\Aja\AppData\Local\Microsoft\Windows\Temporary Internet Files\Content.IE5\S1ZIA86T\MC90032647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275856" y="5301208"/>
            <a:ext cx="1440162" cy="990296"/>
          </a:xfrm>
          <a:prstGeom prst="rect">
            <a:avLst/>
          </a:prstGeom>
          <a:noFill/>
        </p:spPr>
      </p:pic>
      <p:pic>
        <p:nvPicPr>
          <p:cNvPr id="1031" name="Picture 7" descr="C:\Users\Aja\AppData\Local\Microsoft\Windows\Temporary Internet Files\Content.IE5\CXMKDN3Y\MC90032446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084168" y="620688"/>
            <a:ext cx="3059832" cy="25922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67494"/>
            <a:ext cx="8472518" cy="1732746"/>
          </a:xfrm>
        </p:spPr>
        <p:txBody>
          <a:bodyPr>
            <a:noAutofit/>
          </a:bodyPr>
          <a:lstStyle/>
          <a:p>
            <a:r>
              <a:rPr lang="cs-CZ" sz="36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Přiřaď ke zvířatům, která se často vyskytují v bajkách, jejich vlastnosti:</a:t>
            </a:r>
            <a:r>
              <a:rPr lang="cs-CZ" sz="3600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u="sng" dirty="0" smtClean="0">
                <a:latin typeface="Times New Roman" pitchFamily="18" charset="0"/>
                <a:cs typeface="Times New Roman" pitchFamily="18" charset="0"/>
              </a:rPr>
            </a:br>
            <a:endParaRPr lang="cs-CZ" sz="36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cs-CZ" b="1" dirty="0" smtClean="0"/>
              <a:t>Bajka je literární útvar, kdy zvířata jednají jako lidé. Z toho jednání vyplyne poučení nebo kritika chyb, které jsou čtenářovi známé.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51355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200" dirty="0" smtClean="0"/>
              <a:t>liška		čáp		</a:t>
            </a:r>
          </a:p>
          <a:p>
            <a:pPr>
              <a:buNone/>
            </a:pPr>
            <a:endParaRPr lang="cs-CZ" sz="3200" dirty="0" smtClean="0"/>
          </a:p>
          <a:p>
            <a:pPr>
              <a:buNone/>
            </a:pPr>
            <a:r>
              <a:rPr lang="cs-CZ" sz="3200" dirty="0" smtClean="0"/>
              <a:t>             </a:t>
            </a:r>
          </a:p>
          <a:p>
            <a:pPr>
              <a:buNone/>
            </a:pPr>
            <a:r>
              <a:rPr lang="cs-CZ" sz="3200" dirty="0" smtClean="0"/>
              <a:t>           </a:t>
            </a:r>
          </a:p>
          <a:p>
            <a:pPr>
              <a:buNone/>
            </a:pPr>
            <a:r>
              <a:rPr lang="cs-CZ" sz="3200" dirty="0" smtClean="0"/>
              <a:t>        vlk		sova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>
              <a:buNone/>
            </a:pPr>
            <a:r>
              <a:rPr lang="cs-CZ" dirty="0" smtClean="0"/>
              <a:t>  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6804248" y="3068960"/>
            <a:ext cx="2143140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chytrý 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Elipsa 5"/>
          <p:cNvSpPr/>
          <p:nvPr/>
        </p:nvSpPr>
        <p:spPr>
          <a:xfrm>
            <a:off x="4644008" y="2276872"/>
            <a:ext cx="2138370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vychytralá 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Elipsa 6"/>
          <p:cNvSpPr/>
          <p:nvPr/>
        </p:nvSpPr>
        <p:spPr>
          <a:xfrm>
            <a:off x="6858016" y="5357826"/>
            <a:ext cx="2128846" cy="642942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moudrá 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Elipsa 7"/>
          <p:cNvSpPr/>
          <p:nvPr/>
        </p:nvSpPr>
        <p:spPr>
          <a:xfrm>
            <a:off x="4572000" y="4714884"/>
            <a:ext cx="2143140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hloupý 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9" name="Picture 3" descr="C:\Users\Aja\AppData\Local\Microsoft\Windows\Temporary Internet Files\Content.IE5\XFT84EKL\MC90005261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1772816"/>
            <a:ext cx="1008062" cy="1809750"/>
          </a:xfrm>
          <a:prstGeom prst="rect">
            <a:avLst/>
          </a:prstGeom>
          <a:noFill/>
        </p:spPr>
      </p:pic>
      <p:pic>
        <p:nvPicPr>
          <p:cNvPr id="4100" name="Picture 4" descr="C:\Users\Aja\AppData\Local\Microsoft\Windows\Temporary Internet Files\Content.IE5\24U6KV5S\MC90033028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427984" y="5157192"/>
            <a:ext cx="1401738" cy="1234975"/>
          </a:xfrm>
          <a:prstGeom prst="rect">
            <a:avLst/>
          </a:prstGeom>
          <a:noFill/>
        </p:spPr>
      </p:pic>
      <p:pic>
        <p:nvPicPr>
          <p:cNvPr id="2050" name="Picture 2" descr="C:\Users\Aja\AppData\Local\Microsoft\Windows\Temporary Internet Files\Content.IE5\FJC89C5T\MC90032559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7308304" y="4221088"/>
            <a:ext cx="1224135" cy="1308053"/>
          </a:xfrm>
          <a:prstGeom prst="rect">
            <a:avLst/>
          </a:prstGeom>
          <a:noFill/>
        </p:spPr>
      </p:pic>
      <p:pic>
        <p:nvPicPr>
          <p:cNvPr id="2051" name="Picture 3" descr="C:\Users\Aja\AppData\Local\Microsoft\Windows\Temporary Internet Files\Content.IE5\CXMKDN3Y\MC900240825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3995936" y="2708920"/>
            <a:ext cx="1728192" cy="177168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844" y="267494"/>
            <a:ext cx="8543956" cy="1399032"/>
          </a:xfrm>
        </p:spPr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Dokážeš doplnit zvíře?</a:t>
            </a:r>
            <a:endParaRPr lang="cs-CZ" sz="36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1643050"/>
            <a:ext cx="6715172" cy="4811758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Mazaná jako ______________________ </a:t>
            </a:r>
          </a:p>
          <a:p>
            <a:endParaRPr lang="cs-CZ" dirty="0" smtClean="0"/>
          </a:p>
          <a:p>
            <a:r>
              <a:rPr lang="cs-CZ" dirty="0" smtClean="0"/>
              <a:t>Pyšný jako _______________________</a:t>
            </a:r>
          </a:p>
          <a:p>
            <a:endParaRPr lang="cs-CZ" dirty="0" smtClean="0"/>
          </a:p>
          <a:p>
            <a:r>
              <a:rPr lang="cs-CZ" dirty="0" smtClean="0"/>
              <a:t>Pilná jako ________________________ </a:t>
            </a:r>
          </a:p>
          <a:p>
            <a:endParaRPr lang="cs-CZ" dirty="0" smtClean="0"/>
          </a:p>
          <a:p>
            <a:r>
              <a:rPr lang="cs-CZ" dirty="0" smtClean="0"/>
              <a:t>Moudrá jako ______________________</a:t>
            </a:r>
          </a:p>
          <a:p>
            <a:endParaRPr lang="cs-CZ" dirty="0" smtClean="0"/>
          </a:p>
          <a:p>
            <a:r>
              <a:rPr lang="cs-CZ" dirty="0" smtClean="0"/>
              <a:t>Věrný jak ________________________</a:t>
            </a:r>
          </a:p>
          <a:p>
            <a:endParaRPr lang="cs-CZ" dirty="0" smtClean="0"/>
          </a:p>
          <a:p>
            <a:r>
              <a:rPr lang="cs-CZ" dirty="0" smtClean="0"/>
              <a:t> Silný jako ________________________</a:t>
            </a:r>
          </a:p>
          <a:p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3500430" y="1357298"/>
            <a:ext cx="2500330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liška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Elipsa 5"/>
          <p:cNvSpPr/>
          <p:nvPr/>
        </p:nvSpPr>
        <p:spPr>
          <a:xfrm>
            <a:off x="4000496" y="2214554"/>
            <a:ext cx="2500330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páv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Elipsa 6"/>
          <p:cNvSpPr/>
          <p:nvPr/>
        </p:nvSpPr>
        <p:spPr>
          <a:xfrm>
            <a:off x="3500430" y="3000372"/>
            <a:ext cx="2500330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včelka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Elipsa 7"/>
          <p:cNvSpPr/>
          <p:nvPr/>
        </p:nvSpPr>
        <p:spPr>
          <a:xfrm>
            <a:off x="4214810" y="3857628"/>
            <a:ext cx="2500330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sova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Elipsa 8"/>
          <p:cNvSpPr/>
          <p:nvPr/>
        </p:nvSpPr>
        <p:spPr>
          <a:xfrm>
            <a:off x="3500430" y="4714884"/>
            <a:ext cx="2500330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pes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Elipsa 9"/>
          <p:cNvSpPr/>
          <p:nvPr/>
        </p:nvSpPr>
        <p:spPr>
          <a:xfrm>
            <a:off x="4214810" y="5643578"/>
            <a:ext cx="2500330" cy="628648"/>
          </a:xfrm>
          <a:prstGeom prst="ellipse">
            <a:avLst/>
          </a:prstGeom>
          <a:ln>
            <a:solidFill>
              <a:srgbClr val="7030A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lev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Users\Aja\AppData\Local\Microsoft\Windows\Temporary Internet Files\Content.IE5\S7YR0DND\MC9002521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29520" y="357166"/>
            <a:ext cx="1316061" cy="1264607"/>
          </a:xfrm>
          <a:prstGeom prst="rect">
            <a:avLst/>
          </a:prstGeom>
          <a:noFill/>
        </p:spPr>
      </p:pic>
      <p:pic>
        <p:nvPicPr>
          <p:cNvPr id="3077" name="Picture 5" descr="C:\Users\Aja\AppData\Local\Microsoft\Windows\Temporary Internet Files\Content.IE5\XFT84EKL\MC90024077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2396" y="2928934"/>
            <a:ext cx="1390631" cy="1464093"/>
          </a:xfrm>
          <a:prstGeom prst="rect">
            <a:avLst/>
          </a:prstGeom>
          <a:noFill/>
        </p:spPr>
      </p:pic>
      <p:pic>
        <p:nvPicPr>
          <p:cNvPr id="3078" name="Picture 6" descr="C:\Users\Aja\AppData\Local\Microsoft\Windows\Temporary Internet Files\Content.IE5\S7YR0DND\MC900330231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1628800"/>
            <a:ext cx="1142976" cy="1519711"/>
          </a:xfrm>
          <a:prstGeom prst="rect">
            <a:avLst/>
          </a:prstGeom>
          <a:noFill/>
        </p:spPr>
      </p:pic>
      <p:pic>
        <p:nvPicPr>
          <p:cNvPr id="3080" name="Picture 8" descr="C:\Users\Aja\AppData\Local\Microsoft\Windows\Temporary Internet Files\Content.IE5\S7YR0DND\MC90033797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3504" y="285728"/>
            <a:ext cx="1851025" cy="747713"/>
          </a:xfrm>
          <a:prstGeom prst="rect">
            <a:avLst/>
          </a:prstGeom>
          <a:noFill/>
        </p:spPr>
      </p:pic>
      <p:pic>
        <p:nvPicPr>
          <p:cNvPr id="3083" name="Picture 11" descr="C:\Users\Aja\AppData\Local\Microsoft\Windows\Temporary Internet Files\Content.IE5\XFT84EKL\MC900329585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25762" y="5429264"/>
            <a:ext cx="1818238" cy="1275030"/>
          </a:xfrm>
          <a:prstGeom prst="rect">
            <a:avLst/>
          </a:prstGeom>
          <a:noFill/>
        </p:spPr>
      </p:pic>
      <p:pic>
        <p:nvPicPr>
          <p:cNvPr id="3084" name="Picture 12" descr="C:\Users\Aja\AppData\Local\Microsoft\Windows\Temporary Internet Files\Content.IE5\S7YR0DND\MC90032559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643702" y="3929066"/>
            <a:ext cx="1285884" cy="129769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129 -0.04741 L 0.01736 0.1413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" y="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643 -0.05365 L -0.11667 0.21901 " pathEditMode="relative" rAng="0" ptsTypes="AA">
                                      <p:cBhvr>
                                        <p:cTn id="144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" y="1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202 -0.01272 L -0.2625 -0.06521 " pathEditMode="relative" rAng="0" ptsTypes="AA">
                                      <p:cBhvr>
                                        <p:cTn id="148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" y="-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44218E-6 L -0.0552 -0.0525 " pathEditMode="relative" rAng="0" ptsTypes="AA">
                                      <p:cBhvr>
                                        <p:cTn id="152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" y="-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54487E-6 L -0.27552 -0.15726 " pathEditMode="relative" ptsTypes="AA">
                                      <p:cBhvr>
                                        <p:cTn id="156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604 -0.08118 L -0.10781 0.51665 " pathEditMode="relative" rAng="0" ptsTypes="AA">
                                      <p:cBhvr>
                                        <p:cTn id="160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" y="2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Správně odpovídej a vylušti, co je skryto pod otázkami.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85992"/>
            <a:ext cx="7686700" cy="416881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3000" dirty="0" smtClean="0">
                <a:solidFill>
                  <a:schemeClr val="accent3">
                    <a:lumMod val="75000"/>
                  </a:schemeClr>
                </a:solidFill>
              </a:rPr>
              <a:t>?</a:t>
            </a:r>
            <a:endParaRPr lang="cs-CZ" sz="230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ja\AppData\Local\Microsoft\Windows\Temporary Internet Files\Content.IE5\105ORQWU\MC90005844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201497"/>
            <a:ext cx="8286808" cy="6656503"/>
          </a:xfrm>
          <a:prstGeom prst="rect">
            <a:avLst/>
          </a:prstGeom>
          <a:noFill/>
        </p:spPr>
      </p:pic>
      <p:sp>
        <p:nvSpPr>
          <p:cNvPr id="52" name="Obdélník 51"/>
          <p:cNvSpPr/>
          <p:nvPr/>
        </p:nvSpPr>
        <p:spPr>
          <a:xfrm>
            <a:off x="0" y="0"/>
            <a:ext cx="2357422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Co je to bajka? Definuj ji.</a:t>
            </a:r>
          </a:p>
        </p:txBody>
      </p:sp>
      <p:sp>
        <p:nvSpPr>
          <p:cNvPr id="54" name="Obdélník 53"/>
          <p:cNvSpPr/>
          <p:nvPr/>
        </p:nvSpPr>
        <p:spPr>
          <a:xfrm>
            <a:off x="0" y="0"/>
            <a:ext cx="2357422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357422" y="0"/>
            <a:ext cx="2286016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000" b="1" dirty="0" smtClean="0"/>
              <a:t>Kdo je hlavním hrdinou bajek?</a:t>
            </a:r>
          </a:p>
        </p:txBody>
      </p:sp>
      <p:sp>
        <p:nvSpPr>
          <p:cNvPr id="6" name="Obdélník 5"/>
          <p:cNvSpPr/>
          <p:nvPr/>
        </p:nvSpPr>
        <p:spPr>
          <a:xfrm>
            <a:off x="2357422" y="0"/>
            <a:ext cx="2300836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643438" y="0"/>
            <a:ext cx="2214578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000" b="1" dirty="0" smtClean="0"/>
              <a:t>Který známý bajkař byl zřejmě otrok?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6858016" y="0"/>
            <a:ext cx="2285984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Který bajkař pocházel z Indie?</a:t>
            </a:r>
            <a:endParaRPr lang="cs-CZ" sz="2000" b="1" dirty="0"/>
          </a:p>
        </p:txBody>
      </p:sp>
      <p:sp>
        <p:nvSpPr>
          <p:cNvPr id="12" name="Obdélník 11"/>
          <p:cNvSpPr/>
          <p:nvPr/>
        </p:nvSpPr>
        <p:spPr>
          <a:xfrm>
            <a:off x="0" y="2428868"/>
            <a:ext cx="2357422" cy="21431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000" b="1" dirty="0" smtClean="0"/>
              <a:t>Kdo psal své bajky ve verších?</a:t>
            </a:r>
            <a:endParaRPr lang="cs-CZ" sz="1600" b="1" dirty="0" smtClean="0"/>
          </a:p>
        </p:txBody>
      </p:sp>
      <p:sp>
        <p:nvSpPr>
          <p:cNvPr id="13" name="Obdélník 12"/>
          <p:cNvSpPr/>
          <p:nvPr/>
        </p:nvSpPr>
        <p:spPr>
          <a:xfrm>
            <a:off x="4643438" y="0"/>
            <a:ext cx="2229398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6858016" y="0"/>
            <a:ext cx="2285984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0" y="2428868"/>
            <a:ext cx="2357422" cy="2129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2357422" y="2428868"/>
            <a:ext cx="2286016" cy="21431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Jaké vlastnosti má v bajce často liška?</a:t>
            </a:r>
            <a:endParaRPr lang="cs-CZ" sz="2000" b="1" dirty="0"/>
          </a:p>
        </p:txBody>
      </p:sp>
      <p:sp>
        <p:nvSpPr>
          <p:cNvPr id="17" name="Obdélník 16"/>
          <p:cNvSpPr/>
          <p:nvPr/>
        </p:nvSpPr>
        <p:spPr>
          <a:xfrm>
            <a:off x="4643438" y="2428868"/>
            <a:ext cx="2214578" cy="21431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Jaké vlastnosti má v bajce často čáp?</a:t>
            </a:r>
            <a:endParaRPr lang="cs-CZ" sz="2000" b="1" dirty="0"/>
          </a:p>
        </p:txBody>
      </p:sp>
      <p:sp>
        <p:nvSpPr>
          <p:cNvPr id="18" name="Obdélník 17"/>
          <p:cNvSpPr/>
          <p:nvPr/>
        </p:nvSpPr>
        <p:spPr>
          <a:xfrm>
            <a:off x="6858016" y="2428868"/>
            <a:ext cx="2285984" cy="21157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Jaké vlastnosti má v bajce často vlk?</a:t>
            </a:r>
            <a:endParaRPr lang="cs-CZ" sz="2000" b="1" dirty="0"/>
          </a:p>
        </p:txBody>
      </p:sp>
      <p:sp>
        <p:nvSpPr>
          <p:cNvPr id="19" name="Obdélník 18"/>
          <p:cNvSpPr/>
          <p:nvPr/>
        </p:nvSpPr>
        <p:spPr>
          <a:xfrm>
            <a:off x="0" y="4572008"/>
            <a:ext cx="2357422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Převyprávěj svými slovy jednu bajku.</a:t>
            </a:r>
          </a:p>
          <a:p>
            <a:pPr algn="ctr"/>
            <a:endParaRPr lang="cs-CZ" b="1" dirty="0"/>
          </a:p>
        </p:txBody>
      </p:sp>
      <p:sp>
        <p:nvSpPr>
          <p:cNvPr id="20" name="Obdélník 19"/>
          <p:cNvSpPr/>
          <p:nvPr/>
        </p:nvSpPr>
        <p:spPr>
          <a:xfrm>
            <a:off x="2357422" y="4572008"/>
            <a:ext cx="2286016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Který bajkař pocházej z Ruska?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4643438" y="4572008"/>
            <a:ext cx="2286016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Převyprávěj svými slovy jednu bajku.</a:t>
            </a:r>
            <a:endParaRPr lang="cs-CZ" sz="2000" b="1" dirty="0"/>
          </a:p>
        </p:txBody>
      </p:sp>
      <p:sp>
        <p:nvSpPr>
          <p:cNvPr id="22" name="Obdélník 21"/>
          <p:cNvSpPr/>
          <p:nvPr/>
        </p:nvSpPr>
        <p:spPr>
          <a:xfrm>
            <a:off x="6858016" y="4572008"/>
            <a:ext cx="2285984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Jaké vlastnosti má v bajce často sova?</a:t>
            </a:r>
            <a:endParaRPr lang="cs-CZ" sz="2000" b="1" dirty="0"/>
          </a:p>
        </p:txBody>
      </p:sp>
      <p:sp>
        <p:nvSpPr>
          <p:cNvPr id="26" name="Obdélník 25"/>
          <p:cNvSpPr/>
          <p:nvPr/>
        </p:nvSpPr>
        <p:spPr>
          <a:xfrm>
            <a:off x="2357422" y="2428868"/>
            <a:ext cx="2286016" cy="2129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4643438" y="2428868"/>
            <a:ext cx="2214578" cy="2129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7.</a:t>
            </a:r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6858016" y="2428868"/>
            <a:ext cx="2285984" cy="2129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8.</a:t>
            </a:r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0" y="4572008"/>
            <a:ext cx="2357422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9.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2357422" y="4572008"/>
            <a:ext cx="2286016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10.</a:t>
            </a:r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4643438" y="4572008"/>
            <a:ext cx="2214578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11.</a:t>
            </a:r>
            <a:endParaRPr lang="cs-CZ" dirty="0"/>
          </a:p>
        </p:txBody>
      </p:sp>
      <p:sp>
        <p:nvSpPr>
          <p:cNvPr id="38" name="Obdélník 37"/>
          <p:cNvSpPr/>
          <p:nvPr/>
        </p:nvSpPr>
        <p:spPr>
          <a:xfrm>
            <a:off x="6858016" y="4572008"/>
            <a:ext cx="2285984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2690191"/>
      </p:ext>
    </p:extLst>
  </p:cSld>
  <p:clrMapOvr>
    <a:masterClrMapping/>
  </p:clrMapOvr>
  <p:transition spd="slow">
    <p:wipe dir="d"/>
    <p:sndAc>
      <p:stSnd>
        <p:snd r:embed="rId3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52" grpId="0" animBg="1"/>
      <p:bldP spid="54" grpId="0" animBg="1"/>
      <p:bldP spid="5" grpId="0" animBg="1"/>
      <p:bldP spid="6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7" grpId="0" animBg="1"/>
      <p:bldP spid="3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7494"/>
            <a:ext cx="8686800" cy="1399032"/>
          </a:xfrm>
        </p:spPr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Zdroje odkazů:</a:t>
            </a:r>
            <a:endParaRPr lang="cs-CZ" sz="36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http://cs.wikipedia.org/wiki/Soubor:Diego_Velasquez,_Aesop.jpg</a:t>
            </a:r>
            <a:endParaRPr lang="cs-CZ" dirty="0" smtClean="0"/>
          </a:p>
          <a:p>
            <a:r>
              <a:rPr lang="cs-CZ" dirty="0" smtClean="0">
                <a:solidFill>
                  <a:srgbClr val="00B0F0"/>
                </a:solidFill>
              </a:rPr>
              <a:t>Ezopovy bajky – přefocen obal vlastní knihy</a:t>
            </a:r>
          </a:p>
          <a:p>
            <a:r>
              <a:rPr lang="cs-CZ" dirty="0" smtClean="0">
                <a:hlinkClick r:id="rId4"/>
              </a:rPr>
              <a:t>http://cs.wikipedia.org/wiki/Soubor:Jean_de_La_Fontaine.jpg</a:t>
            </a:r>
            <a:endParaRPr lang="cs-CZ" dirty="0" smtClean="0"/>
          </a:p>
          <a:p>
            <a:r>
              <a:rPr lang="cs-CZ" sz="3200" dirty="0" smtClean="0">
                <a:solidFill>
                  <a:srgbClr val="00B0F0"/>
                </a:solidFill>
              </a:rPr>
              <a:t>Klipart (volně ke stažení Microsoft Office)</a:t>
            </a:r>
          </a:p>
          <a:p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329</TotalTime>
  <Words>988</Words>
  <Application>Microsoft Office PowerPoint</Application>
  <PresentationFormat>Předvádění na obrazovce (4:3)</PresentationFormat>
  <Paragraphs>201</Paragraphs>
  <Slides>21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Talent</vt:lpstr>
      <vt:lpstr>Snímek 1</vt:lpstr>
      <vt:lpstr>ANOTACE:</vt:lpstr>
      <vt:lpstr>…když zvířata jednají jako lidé</vt:lpstr>
      <vt:lpstr>Křížovka</vt:lpstr>
      <vt:lpstr>Snímek 5</vt:lpstr>
      <vt:lpstr>Bajka</vt:lpstr>
      <vt:lpstr>Ezop</vt:lpstr>
      <vt:lpstr>Ezop</vt:lpstr>
      <vt:lpstr>Bidpaj</vt:lpstr>
      <vt:lpstr>Jean de La Fontaine</vt:lpstr>
      <vt:lpstr>Ivan Andrejevič Krylov</vt:lpstr>
      <vt:lpstr>.</vt:lpstr>
      <vt:lpstr>Kdo jsem?</vt:lpstr>
      <vt:lpstr>Vyber, které z následujících tvrzení platí o bajce: </vt:lpstr>
      <vt:lpstr>Přiřaď následující bajkaře k zemi jejich původu</vt:lpstr>
      <vt:lpstr>Rozbor bajky – Žába a vůl (Ezop) </vt:lpstr>
      <vt:lpstr>Přiřaď ke zvířatům, která se často vyskytují v bajkách, jejich vlastnosti: </vt:lpstr>
      <vt:lpstr>Dokážeš doplnit zvíře?</vt:lpstr>
      <vt:lpstr>Správně odpovídej a vylušti, co je skryto pod otázkami.</vt:lpstr>
      <vt:lpstr>Snímek 20</vt:lpstr>
      <vt:lpstr>Zdroje odkazů: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Aja</dc:creator>
  <cp:lastModifiedBy>ředitelka</cp:lastModifiedBy>
  <cp:revision>56</cp:revision>
  <dcterms:created xsi:type="dcterms:W3CDTF">2012-03-03T20:13:21Z</dcterms:created>
  <dcterms:modified xsi:type="dcterms:W3CDTF">2013-07-01T06:43:41Z</dcterms:modified>
</cp:coreProperties>
</file>