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70" r:id="rId2"/>
    <p:sldId id="271" r:id="rId3"/>
    <p:sldId id="256" r:id="rId4"/>
    <p:sldId id="272" r:id="rId5"/>
    <p:sldId id="257" r:id="rId6"/>
    <p:sldId id="266" r:id="rId7"/>
    <p:sldId id="267" r:id="rId8"/>
    <p:sldId id="258" r:id="rId9"/>
    <p:sldId id="259" r:id="rId10"/>
    <p:sldId id="260" r:id="rId11"/>
    <p:sldId id="261" r:id="rId12"/>
    <p:sldId id="263" r:id="rId13"/>
    <p:sldId id="262" r:id="rId14"/>
    <p:sldId id="269" r:id="rId15"/>
    <p:sldId id="268" r:id="rId16"/>
    <p:sldId id="273" r:id="rId17"/>
    <p:sldId id="264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05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FE2D31-D344-4B63-A89A-A89AB0D9F3E3}" type="doc">
      <dgm:prSet loTypeId="urn:microsoft.com/office/officeart/2005/8/layout/target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30831A4-0540-4EC5-8F5A-93030E89D2D9}">
      <dgm:prSet phldrT="[Text]" custT="1"/>
      <dgm:spPr/>
      <dgm:t>
        <a:bodyPr anchor="ctr" anchorCtr="0"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0" dirty="0" smtClean="0"/>
            <a:t>NÁZEV ŠKOLY</a:t>
          </a:r>
          <a:r>
            <a:rPr lang="cs-CZ" sz="1600" b="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F01391B9-E1CF-441A-AF4A-C95C0C271A44}" type="parTrans" cxnId="{4D385FE4-833D-4CDF-8BAA-0E0AC4E67AD4}">
      <dgm:prSet/>
      <dgm:spPr/>
      <dgm:t>
        <a:bodyPr/>
        <a:lstStyle/>
        <a:p>
          <a:endParaRPr lang="cs-CZ"/>
        </a:p>
      </dgm:t>
    </dgm:pt>
    <dgm:pt modelId="{B8CB6303-D6B2-49A3-A850-9996CF437CE4}" type="sibTrans" cxnId="{4D385FE4-833D-4CDF-8BAA-0E0AC4E67AD4}">
      <dgm:prSet/>
      <dgm:spPr/>
      <dgm:t>
        <a:bodyPr/>
        <a:lstStyle/>
        <a:p>
          <a:endParaRPr lang="cs-CZ"/>
        </a:p>
      </dgm:t>
    </dgm:pt>
    <dgm:pt modelId="{100B6B2E-82E6-4C11-B19B-F2DB3A0EA64F}">
      <dgm:prSet phldrT="[Text]" custT="1"/>
      <dgm:spPr/>
      <dgm:t>
        <a:bodyPr/>
        <a:lstStyle/>
        <a:p>
          <a:pPr algn="l"/>
          <a:r>
            <a:rPr lang="cs-CZ" sz="1600" b="0" dirty="0" smtClean="0"/>
            <a:t>REGISTRAČNÍ ČÍSLO PROJEKTU</a:t>
          </a:r>
          <a:r>
            <a:rPr lang="cs-CZ" sz="1600" b="1" dirty="0" smtClean="0"/>
            <a:t>:   </a:t>
          </a:r>
          <a:r>
            <a:rPr lang="cs-CZ" sz="1800" b="1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dirty="0">
            <a:latin typeface="Times New Roman" pitchFamily="18" charset="0"/>
            <a:cs typeface="Times New Roman" pitchFamily="18" charset="0"/>
          </a:endParaRPr>
        </a:p>
      </dgm:t>
    </dgm:pt>
    <dgm:pt modelId="{32657832-B1C8-403C-BDE8-AAC0367CF865}" type="parTrans" cxnId="{D35B4B81-8D1B-443A-B915-1BE49E0B0AA7}">
      <dgm:prSet/>
      <dgm:spPr/>
      <dgm:t>
        <a:bodyPr/>
        <a:lstStyle/>
        <a:p>
          <a:endParaRPr lang="cs-CZ"/>
        </a:p>
      </dgm:t>
    </dgm:pt>
    <dgm:pt modelId="{6748F0BB-A26B-4A51-9E3C-09CCB2BAC7D9}" type="sibTrans" cxnId="{D35B4B81-8D1B-443A-B915-1BE49E0B0AA7}">
      <dgm:prSet/>
      <dgm:spPr/>
      <dgm:t>
        <a:bodyPr/>
        <a:lstStyle/>
        <a:p>
          <a:endParaRPr lang="cs-CZ"/>
        </a:p>
      </dgm:t>
    </dgm:pt>
    <dgm:pt modelId="{914700B9-77B5-440A-A438-DE98B6D4894D}">
      <dgm:prSet phldrT="[Text]" custT="1"/>
      <dgm:spPr/>
      <dgm:t>
        <a:bodyPr/>
        <a:lstStyle/>
        <a:p>
          <a:pPr algn="l"/>
          <a:r>
            <a:rPr lang="cs-CZ" sz="1600" b="0" dirty="0" smtClean="0"/>
            <a:t>ŠABLONA</a:t>
          </a:r>
          <a:r>
            <a:rPr lang="cs-CZ" sz="1600" b="1" dirty="0" smtClean="0"/>
            <a:t>: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8512185E-4B58-458F-87B6-3140B6D72525}" type="parTrans" cxnId="{4F3FA278-38EF-4E77-A5DC-1E7605CD0401}">
      <dgm:prSet/>
      <dgm:spPr/>
      <dgm:t>
        <a:bodyPr/>
        <a:lstStyle/>
        <a:p>
          <a:endParaRPr lang="cs-CZ"/>
        </a:p>
      </dgm:t>
    </dgm:pt>
    <dgm:pt modelId="{296B88C7-46FB-4264-A217-2894440EECC5}" type="sibTrans" cxnId="{4F3FA278-38EF-4E77-A5DC-1E7605CD0401}">
      <dgm:prSet/>
      <dgm:spPr/>
      <dgm:t>
        <a:bodyPr/>
        <a:lstStyle/>
        <a:p>
          <a:endParaRPr lang="cs-CZ"/>
        </a:p>
      </dgm:t>
    </dgm:pt>
    <dgm:pt modelId="{1D8420EA-BFA0-403B-80F5-647FA396CC45}">
      <dgm:prSet phldrT="[Text]" custT="1"/>
      <dgm:spPr/>
      <dgm:t>
        <a:bodyPr/>
        <a:lstStyle/>
        <a:p>
          <a:pPr algn="l"/>
          <a:r>
            <a:rPr lang="cs-CZ" sz="1600" b="0" dirty="0" smtClean="0"/>
            <a:t>NÁZEV PROJEKTU</a:t>
          </a:r>
          <a:r>
            <a:rPr lang="cs-CZ" sz="1600" b="1" dirty="0" smtClean="0"/>
            <a:t>: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DE590897-4222-4BAE-B23D-0E01B1881970}" type="parTrans" cxnId="{B5ED950A-2CFB-4B1E-A532-6C6F5B2770BB}">
      <dgm:prSet/>
      <dgm:spPr/>
      <dgm:t>
        <a:bodyPr/>
        <a:lstStyle/>
        <a:p>
          <a:endParaRPr lang="cs-CZ"/>
        </a:p>
      </dgm:t>
    </dgm:pt>
    <dgm:pt modelId="{01A7DA8C-A7E7-4088-A318-31162CEFD809}" type="sibTrans" cxnId="{B5ED950A-2CFB-4B1E-A532-6C6F5B2770BB}">
      <dgm:prSet/>
      <dgm:spPr/>
      <dgm:t>
        <a:bodyPr/>
        <a:lstStyle/>
        <a:p>
          <a:endParaRPr lang="cs-CZ"/>
        </a:p>
      </dgm:t>
    </dgm:pt>
    <dgm:pt modelId="{FE47432B-CA46-450C-8D8F-66C300A95B52}" type="pres">
      <dgm:prSet presAssocID="{27FE2D31-D344-4B63-A89A-A89AB0D9F3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522209E-30D0-49D6-A340-2D383A11C668}" type="pres">
      <dgm:prSet presAssocID="{130831A4-0540-4EC5-8F5A-93030E89D2D9}" presName="circle1" presStyleLbl="node1" presStyleIdx="0" presStyleCnt="4"/>
      <dgm:spPr/>
    </dgm:pt>
    <dgm:pt modelId="{ED5A8377-51D5-4DC5-B0E7-680166966720}" type="pres">
      <dgm:prSet presAssocID="{130831A4-0540-4EC5-8F5A-93030E89D2D9}" presName="space" presStyleCnt="0"/>
      <dgm:spPr/>
    </dgm:pt>
    <dgm:pt modelId="{F69CC921-512E-49F4-824C-A648EC5F27A5}" type="pres">
      <dgm:prSet presAssocID="{130831A4-0540-4EC5-8F5A-93030E89D2D9}" presName="rect1" presStyleLbl="alignAcc1" presStyleIdx="0" presStyleCnt="4" custLinFactNeighborX="513"/>
      <dgm:spPr/>
      <dgm:t>
        <a:bodyPr/>
        <a:lstStyle/>
        <a:p>
          <a:endParaRPr lang="cs-CZ"/>
        </a:p>
      </dgm:t>
    </dgm:pt>
    <dgm:pt modelId="{61C9CE18-EDA6-4EDF-BA1C-09779D38FBBF}" type="pres">
      <dgm:prSet presAssocID="{1D8420EA-BFA0-403B-80F5-647FA396CC45}" presName="vertSpace2" presStyleLbl="node1" presStyleIdx="0" presStyleCnt="4"/>
      <dgm:spPr/>
    </dgm:pt>
    <dgm:pt modelId="{D60DEAAB-7AFE-435A-ACF6-18851E4B0426}" type="pres">
      <dgm:prSet presAssocID="{1D8420EA-BFA0-403B-80F5-647FA396CC45}" presName="circle2" presStyleLbl="node1" presStyleIdx="1" presStyleCnt="4"/>
      <dgm:spPr/>
    </dgm:pt>
    <dgm:pt modelId="{F7B3C0B7-F0F7-4F49-B02C-3630F8C5FAE5}" type="pres">
      <dgm:prSet presAssocID="{1D8420EA-BFA0-403B-80F5-647FA396CC45}" presName="rect2" presStyleLbl="alignAcc1" presStyleIdx="1" presStyleCnt="4" custLinFactNeighborX="513" custLinFactNeighborY="-51"/>
      <dgm:spPr/>
      <dgm:t>
        <a:bodyPr/>
        <a:lstStyle/>
        <a:p>
          <a:endParaRPr lang="cs-CZ"/>
        </a:p>
      </dgm:t>
    </dgm:pt>
    <dgm:pt modelId="{C9DA9446-E2D3-4F6A-8960-3CADFBF870B8}" type="pres">
      <dgm:prSet presAssocID="{100B6B2E-82E6-4C11-B19B-F2DB3A0EA64F}" presName="vertSpace3" presStyleLbl="node1" presStyleIdx="1" presStyleCnt="4"/>
      <dgm:spPr/>
    </dgm:pt>
    <dgm:pt modelId="{9726EC6F-D322-4CD3-B489-1BE3DF7CE70B}" type="pres">
      <dgm:prSet presAssocID="{100B6B2E-82E6-4C11-B19B-F2DB3A0EA64F}" presName="circle3" presStyleLbl="node1" presStyleIdx="2" presStyleCnt="4"/>
      <dgm:spPr/>
    </dgm:pt>
    <dgm:pt modelId="{645AA564-2E9E-4954-AD87-AE01782CEC59}" type="pres">
      <dgm:prSet presAssocID="{100B6B2E-82E6-4C11-B19B-F2DB3A0EA64F}" presName="rect3" presStyleLbl="alignAcc1" presStyleIdx="2" presStyleCnt="4" custLinFactNeighborX="2390" custLinFactNeighborY="1626"/>
      <dgm:spPr/>
      <dgm:t>
        <a:bodyPr/>
        <a:lstStyle/>
        <a:p>
          <a:endParaRPr lang="cs-CZ"/>
        </a:p>
      </dgm:t>
    </dgm:pt>
    <dgm:pt modelId="{8538CAC4-6A86-42B8-B5AF-2FF155DB9D02}" type="pres">
      <dgm:prSet presAssocID="{914700B9-77B5-440A-A438-DE98B6D4894D}" presName="vertSpace4" presStyleLbl="node1" presStyleIdx="2" presStyleCnt="4"/>
      <dgm:spPr/>
    </dgm:pt>
    <dgm:pt modelId="{26FD6024-A07F-46D0-8BC0-B5E595C5673D}" type="pres">
      <dgm:prSet presAssocID="{914700B9-77B5-440A-A438-DE98B6D4894D}" presName="circle4" presStyleLbl="node1" presStyleIdx="3" presStyleCnt="4"/>
      <dgm:spPr/>
    </dgm:pt>
    <dgm:pt modelId="{E73F1C26-6DCD-4001-88B9-355E01E2BCE7}" type="pres">
      <dgm:prSet presAssocID="{914700B9-77B5-440A-A438-DE98B6D4894D}" presName="rect4" presStyleLbl="alignAcc1" presStyleIdx="3" presStyleCnt="4" custLinFactNeighborX="508" custLinFactNeighborY="3605"/>
      <dgm:spPr/>
      <dgm:t>
        <a:bodyPr/>
        <a:lstStyle/>
        <a:p>
          <a:endParaRPr lang="cs-CZ"/>
        </a:p>
      </dgm:t>
    </dgm:pt>
    <dgm:pt modelId="{8E23E229-92FC-49D1-B5FE-0303176B8A4E}" type="pres">
      <dgm:prSet presAssocID="{130831A4-0540-4EC5-8F5A-93030E89D2D9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67D0EB-87A2-4285-8ACA-0398EFBF29BC}" type="pres">
      <dgm:prSet presAssocID="{1D8420EA-BFA0-403B-80F5-647FA396CC45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A8199F-D892-4A8E-A352-2B7844050E09}" type="pres">
      <dgm:prSet presAssocID="{100B6B2E-82E6-4C11-B19B-F2DB3A0EA64F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9AF279-D483-48F2-BBBD-45F8E8923512}" type="pres">
      <dgm:prSet presAssocID="{914700B9-77B5-440A-A438-DE98B6D4894D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829A84D-37A1-472E-A4CA-8B922D4AF24F}" type="presOf" srcId="{1D8420EA-BFA0-403B-80F5-647FA396CC45}" destId="{F7B3C0B7-F0F7-4F49-B02C-3630F8C5FAE5}" srcOrd="0" destOrd="0" presId="urn:microsoft.com/office/officeart/2005/8/layout/target3"/>
    <dgm:cxn modelId="{B5ED950A-2CFB-4B1E-A532-6C6F5B2770BB}" srcId="{27FE2D31-D344-4B63-A89A-A89AB0D9F3E3}" destId="{1D8420EA-BFA0-403B-80F5-647FA396CC45}" srcOrd="1" destOrd="0" parTransId="{DE590897-4222-4BAE-B23D-0E01B1881970}" sibTransId="{01A7DA8C-A7E7-4088-A318-31162CEFD809}"/>
    <dgm:cxn modelId="{463B7286-FEE3-460E-8A64-F9492C57B3E3}" type="presOf" srcId="{1D8420EA-BFA0-403B-80F5-647FA396CC45}" destId="{8467D0EB-87A2-4285-8ACA-0398EFBF29BC}" srcOrd="1" destOrd="0" presId="urn:microsoft.com/office/officeart/2005/8/layout/target3"/>
    <dgm:cxn modelId="{37F366D9-FE0B-4AC6-A66E-72432C5DA693}" type="presOf" srcId="{130831A4-0540-4EC5-8F5A-93030E89D2D9}" destId="{F69CC921-512E-49F4-824C-A648EC5F27A5}" srcOrd="0" destOrd="0" presId="urn:microsoft.com/office/officeart/2005/8/layout/target3"/>
    <dgm:cxn modelId="{0890F465-8ED3-4A29-A3D4-71ABA995EBD0}" type="presOf" srcId="{100B6B2E-82E6-4C11-B19B-F2DB3A0EA64F}" destId="{645AA564-2E9E-4954-AD87-AE01782CEC59}" srcOrd="0" destOrd="0" presId="urn:microsoft.com/office/officeart/2005/8/layout/target3"/>
    <dgm:cxn modelId="{4A976B2C-F6B1-4B5C-98B7-8BA1D5395F16}" type="presOf" srcId="{130831A4-0540-4EC5-8F5A-93030E89D2D9}" destId="{8E23E229-92FC-49D1-B5FE-0303176B8A4E}" srcOrd="1" destOrd="0" presId="urn:microsoft.com/office/officeart/2005/8/layout/target3"/>
    <dgm:cxn modelId="{4D385FE4-833D-4CDF-8BAA-0E0AC4E67AD4}" srcId="{27FE2D31-D344-4B63-A89A-A89AB0D9F3E3}" destId="{130831A4-0540-4EC5-8F5A-93030E89D2D9}" srcOrd="0" destOrd="0" parTransId="{F01391B9-E1CF-441A-AF4A-C95C0C271A44}" sibTransId="{B8CB6303-D6B2-49A3-A850-9996CF437CE4}"/>
    <dgm:cxn modelId="{1128908A-E89C-4713-A781-0F72F779071A}" type="presOf" srcId="{100B6B2E-82E6-4C11-B19B-F2DB3A0EA64F}" destId="{DBA8199F-D892-4A8E-A352-2B7844050E09}" srcOrd="1" destOrd="0" presId="urn:microsoft.com/office/officeart/2005/8/layout/target3"/>
    <dgm:cxn modelId="{0150AE71-B6B3-4186-B024-75C6E9DCFADF}" type="presOf" srcId="{914700B9-77B5-440A-A438-DE98B6D4894D}" destId="{BD9AF279-D483-48F2-BBBD-45F8E8923512}" srcOrd="1" destOrd="0" presId="urn:microsoft.com/office/officeart/2005/8/layout/target3"/>
    <dgm:cxn modelId="{FBD9ECF3-512A-4E78-B08D-86A2351E0BEF}" type="presOf" srcId="{914700B9-77B5-440A-A438-DE98B6D4894D}" destId="{E73F1C26-6DCD-4001-88B9-355E01E2BCE7}" srcOrd="0" destOrd="0" presId="urn:microsoft.com/office/officeart/2005/8/layout/target3"/>
    <dgm:cxn modelId="{D35B4B81-8D1B-443A-B915-1BE49E0B0AA7}" srcId="{27FE2D31-D344-4B63-A89A-A89AB0D9F3E3}" destId="{100B6B2E-82E6-4C11-B19B-F2DB3A0EA64F}" srcOrd="2" destOrd="0" parTransId="{32657832-B1C8-403C-BDE8-AAC0367CF865}" sibTransId="{6748F0BB-A26B-4A51-9E3C-09CCB2BAC7D9}"/>
    <dgm:cxn modelId="{028962F9-7D4F-4CCF-8C99-213BC15B8B2B}" type="presOf" srcId="{27FE2D31-D344-4B63-A89A-A89AB0D9F3E3}" destId="{FE47432B-CA46-450C-8D8F-66C300A95B52}" srcOrd="0" destOrd="0" presId="urn:microsoft.com/office/officeart/2005/8/layout/target3"/>
    <dgm:cxn modelId="{4F3FA278-38EF-4E77-A5DC-1E7605CD0401}" srcId="{27FE2D31-D344-4B63-A89A-A89AB0D9F3E3}" destId="{914700B9-77B5-440A-A438-DE98B6D4894D}" srcOrd="3" destOrd="0" parTransId="{8512185E-4B58-458F-87B6-3140B6D72525}" sibTransId="{296B88C7-46FB-4264-A217-2894440EECC5}"/>
    <dgm:cxn modelId="{71C0AE3E-164F-470F-976B-70AB39818F43}" type="presParOf" srcId="{FE47432B-CA46-450C-8D8F-66C300A95B52}" destId="{B522209E-30D0-49D6-A340-2D383A11C668}" srcOrd="0" destOrd="0" presId="urn:microsoft.com/office/officeart/2005/8/layout/target3"/>
    <dgm:cxn modelId="{330B0B5D-040C-419B-B7A8-418F83F664C9}" type="presParOf" srcId="{FE47432B-CA46-450C-8D8F-66C300A95B52}" destId="{ED5A8377-51D5-4DC5-B0E7-680166966720}" srcOrd="1" destOrd="0" presId="urn:microsoft.com/office/officeart/2005/8/layout/target3"/>
    <dgm:cxn modelId="{8C5DB4B9-F7A9-408B-88DD-566B1462C76A}" type="presParOf" srcId="{FE47432B-CA46-450C-8D8F-66C300A95B52}" destId="{F69CC921-512E-49F4-824C-A648EC5F27A5}" srcOrd="2" destOrd="0" presId="urn:microsoft.com/office/officeart/2005/8/layout/target3"/>
    <dgm:cxn modelId="{00DA7692-1726-474B-94CF-8DA848A73E8F}" type="presParOf" srcId="{FE47432B-CA46-450C-8D8F-66C300A95B52}" destId="{61C9CE18-EDA6-4EDF-BA1C-09779D38FBBF}" srcOrd="3" destOrd="0" presId="urn:microsoft.com/office/officeart/2005/8/layout/target3"/>
    <dgm:cxn modelId="{7E387F80-EA9B-4E68-B590-7B06EB32B5C8}" type="presParOf" srcId="{FE47432B-CA46-450C-8D8F-66C300A95B52}" destId="{D60DEAAB-7AFE-435A-ACF6-18851E4B0426}" srcOrd="4" destOrd="0" presId="urn:microsoft.com/office/officeart/2005/8/layout/target3"/>
    <dgm:cxn modelId="{5F383F84-F470-4755-B138-CC3D301DF25D}" type="presParOf" srcId="{FE47432B-CA46-450C-8D8F-66C300A95B52}" destId="{F7B3C0B7-F0F7-4F49-B02C-3630F8C5FAE5}" srcOrd="5" destOrd="0" presId="urn:microsoft.com/office/officeart/2005/8/layout/target3"/>
    <dgm:cxn modelId="{BFC2B2B5-E2EB-49C9-AAEB-76D27FF781F4}" type="presParOf" srcId="{FE47432B-CA46-450C-8D8F-66C300A95B52}" destId="{C9DA9446-E2D3-4F6A-8960-3CADFBF870B8}" srcOrd="6" destOrd="0" presId="urn:microsoft.com/office/officeart/2005/8/layout/target3"/>
    <dgm:cxn modelId="{F3C1E592-EDF0-42BA-AF86-2F9A1C669B13}" type="presParOf" srcId="{FE47432B-CA46-450C-8D8F-66C300A95B52}" destId="{9726EC6F-D322-4CD3-B489-1BE3DF7CE70B}" srcOrd="7" destOrd="0" presId="urn:microsoft.com/office/officeart/2005/8/layout/target3"/>
    <dgm:cxn modelId="{2C0F79A2-96AF-417A-806F-14395679554E}" type="presParOf" srcId="{FE47432B-CA46-450C-8D8F-66C300A95B52}" destId="{645AA564-2E9E-4954-AD87-AE01782CEC59}" srcOrd="8" destOrd="0" presId="urn:microsoft.com/office/officeart/2005/8/layout/target3"/>
    <dgm:cxn modelId="{BE66F361-A01A-4A35-93E5-850BC7798D83}" type="presParOf" srcId="{FE47432B-CA46-450C-8D8F-66C300A95B52}" destId="{8538CAC4-6A86-42B8-B5AF-2FF155DB9D02}" srcOrd="9" destOrd="0" presId="urn:microsoft.com/office/officeart/2005/8/layout/target3"/>
    <dgm:cxn modelId="{21AFC64D-6A5F-413B-BBA5-DDD610294DDF}" type="presParOf" srcId="{FE47432B-CA46-450C-8D8F-66C300A95B52}" destId="{26FD6024-A07F-46D0-8BC0-B5E595C5673D}" srcOrd="10" destOrd="0" presId="urn:microsoft.com/office/officeart/2005/8/layout/target3"/>
    <dgm:cxn modelId="{188396CE-A172-4160-9629-01D27D5B0888}" type="presParOf" srcId="{FE47432B-CA46-450C-8D8F-66C300A95B52}" destId="{E73F1C26-6DCD-4001-88B9-355E01E2BCE7}" srcOrd="11" destOrd="0" presId="urn:microsoft.com/office/officeart/2005/8/layout/target3"/>
    <dgm:cxn modelId="{398A0F0B-0303-4693-B864-A2FD8398DE6C}" type="presParOf" srcId="{FE47432B-CA46-450C-8D8F-66C300A95B52}" destId="{8E23E229-92FC-49D1-B5FE-0303176B8A4E}" srcOrd="12" destOrd="0" presId="urn:microsoft.com/office/officeart/2005/8/layout/target3"/>
    <dgm:cxn modelId="{E35DE54B-EDF6-4A8E-A115-B5C84E4786BB}" type="presParOf" srcId="{FE47432B-CA46-450C-8D8F-66C300A95B52}" destId="{8467D0EB-87A2-4285-8ACA-0398EFBF29BC}" srcOrd="13" destOrd="0" presId="urn:microsoft.com/office/officeart/2005/8/layout/target3"/>
    <dgm:cxn modelId="{AE77F859-54CF-4D0C-AB35-DBABDC9B8548}" type="presParOf" srcId="{FE47432B-CA46-450C-8D8F-66C300A95B52}" destId="{DBA8199F-D892-4A8E-A352-2B7844050E09}" srcOrd="14" destOrd="0" presId="urn:microsoft.com/office/officeart/2005/8/layout/target3"/>
    <dgm:cxn modelId="{5B92B1AB-0B77-4F16-9C42-E1C8F91A3E37}" type="presParOf" srcId="{FE47432B-CA46-450C-8D8F-66C300A95B52}" destId="{BD9AF279-D483-48F2-BBBD-45F8E8923512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522209E-30D0-49D6-A340-2D383A11C668}">
      <dsp:nvSpPr>
        <dsp:cNvPr id="0" name=""/>
        <dsp:cNvSpPr/>
      </dsp:nvSpPr>
      <dsp:spPr>
        <a:xfrm>
          <a:off x="0" y="0"/>
          <a:ext cx="2376264" cy="23762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9CC921-512E-49F4-824C-A648EC5F27A5}">
      <dsp:nvSpPr>
        <dsp:cNvPr id="0" name=""/>
        <dsp:cNvSpPr/>
      </dsp:nvSpPr>
      <dsp:spPr>
        <a:xfrm>
          <a:off x="1188132" y="0"/>
          <a:ext cx="7020780" cy="23762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0" kern="1200" dirty="0" smtClean="0"/>
            <a:t>NÁZEV ŠKOLY</a:t>
          </a:r>
          <a:r>
            <a:rPr lang="cs-CZ" sz="1600" b="0" kern="120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0"/>
        <a:ext cx="7020780" cy="504956"/>
      </dsp:txXfrm>
    </dsp:sp>
    <dsp:sp modelId="{D60DEAAB-7AFE-435A-ACF6-18851E4B0426}">
      <dsp:nvSpPr>
        <dsp:cNvPr id="0" name=""/>
        <dsp:cNvSpPr/>
      </dsp:nvSpPr>
      <dsp:spPr>
        <a:xfrm>
          <a:off x="311884" y="504956"/>
          <a:ext cx="1752494" cy="17524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B3C0B7-F0F7-4F49-B02C-3630F8C5FAE5}">
      <dsp:nvSpPr>
        <dsp:cNvPr id="0" name=""/>
        <dsp:cNvSpPr/>
      </dsp:nvSpPr>
      <dsp:spPr>
        <a:xfrm>
          <a:off x="1188132" y="504062"/>
          <a:ext cx="7020780" cy="17524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NÁZEV PROJEKTU</a:t>
          </a:r>
          <a:r>
            <a:rPr lang="cs-CZ" sz="1600" b="1" kern="1200" dirty="0" smtClean="0"/>
            <a:t>: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504062"/>
        <a:ext cx="7020780" cy="504956"/>
      </dsp:txXfrm>
    </dsp:sp>
    <dsp:sp modelId="{9726EC6F-D322-4CD3-B489-1BE3DF7CE70B}">
      <dsp:nvSpPr>
        <dsp:cNvPr id="0" name=""/>
        <dsp:cNvSpPr/>
      </dsp:nvSpPr>
      <dsp:spPr>
        <a:xfrm>
          <a:off x="623769" y="1009912"/>
          <a:ext cx="1128725" cy="11287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5AA564-2E9E-4954-AD87-AE01782CEC59}">
      <dsp:nvSpPr>
        <dsp:cNvPr id="0" name=""/>
        <dsp:cNvSpPr/>
      </dsp:nvSpPr>
      <dsp:spPr>
        <a:xfrm>
          <a:off x="1188132" y="1028265"/>
          <a:ext cx="7020780" cy="11287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REGISTRAČNÍ ČÍSLO PROJEKTU</a:t>
          </a:r>
          <a:r>
            <a:rPr lang="cs-CZ" sz="1600" b="1" kern="1200" dirty="0" smtClean="0"/>
            <a:t>:   </a:t>
          </a:r>
          <a:r>
            <a:rPr lang="cs-CZ" sz="1800" b="1" kern="1200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028265"/>
        <a:ext cx="7020780" cy="504956"/>
      </dsp:txXfrm>
    </dsp:sp>
    <dsp:sp modelId="{26FD6024-A07F-46D0-8BC0-B5E595C5673D}">
      <dsp:nvSpPr>
        <dsp:cNvPr id="0" name=""/>
        <dsp:cNvSpPr/>
      </dsp:nvSpPr>
      <dsp:spPr>
        <a:xfrm>
          <a:off x="935653" y="1514868"/>
          <a:ext cx="504956" cy="5049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3F1C26-6DCD-4001-88B9-355E01E2BCE7}">
      <dsp:nvSpPr>
        <dsp:cNvPr id="0" name=""/>
        <dsp:cNvSpPr/>
      </dsp:nvSpPr>
      <dsp:spPr>
        <a:xfrm>
          <a:off x="1188132" y="1533071"/>
          <a:ext cx="7020780" cy="5049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ŠABLONA</a:t>
          </a:r>
          <a:r>
            <a:rPr lang="cs-CZ" sz="1600" b="1" kern="1200" dirty="0" smtClean="0"/>
            <a:t>: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533071"/>
        <a:ext cx="7020780" cy="5049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AEA5A9-51F3-4B55-A460-66B5B5E43916}" type="datetimeFigureOut">
              <a:rPr lang="cs-CZ" smtClean="0"/>
              <a:pPr/>
              <a:t>1.7.2013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22F6C6-1A89-4FEE-9619-C1A87ED5305C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6A2251-A528-452D-987D-361BCC30E8FB}" type="slidenum">
              <a:rPr lang="cs-CZ" smtClean="0"/>
              <a:pPr/>
              <a:t>15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3191279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E4D6CC96-4467-4500-B15D-B578B4F3E2A4}" type="datetimeFigureOut">
              <a:rPr lang="cs-CZ" smtClean="0"/>
              <a:pPr/>
              <a:t>1.7.2013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33F34A0D-CDD1-4F09-B206-FAF6596F52C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E4D6CC96-4467-4500-B15D-B578B4F3E2A4}" type="datetimeFigureOut">
              <a:rPr lang="cs-CZ" smtClean="0"/>
              <a:pPr/>
              <a:t>1.7.2013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34A0D-CDD1-4F09-B206-FAF6596F52C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E4D6CC96-4467-4500-B15D-B578B4F3E2A4}" type="datetimeFigureOut">
              <a:rPr lang="cs-CZ" smtClean="0"/>
              <a:pPr/>
              <a:t>1.7.2013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33F34A0D-CDD1-4F09-B206-FAF6596F52C7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E4D6CC96-4467-4500-B15D-B578B4F3E2A4}" type="datetimeFigureOut">
              <a:rPr lang="cs-CZ" smtClean="0"/>
              <a:pPr/>
              <a:t>1.7.2013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33F34A0D-CDD1-4F09-B206-FAF6596F52C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E4D6CC96-4467-4500-B15D-B578B4F3E2A4}" type="datetimeFigureOut">
              <a:rPr lang="cs-CZ" smtClean="0"/>
              <a:pPr/>
              <a:t>1.7.2013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33F34A0D-CDD1-4F09-B206-FAF6596F52C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6CC96-4467-4500-B15D-B578B4F3E2A4}" type="datetimeFigureOut">
              <a:rPr lang="cs-CZ" smtClean="0"/>
              <a:pPr/>
              <a:t>1.7.2013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34A0D-CDD1-4F09-B206-FAF6596F52C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E4D6CC96-4467-4500-B15D-B578B4F3E2A4}" type="datetimeFigureOut">
              <a:rPr lang="cs-CZ" smtClean="0"/>
              <a:pPr/>
              <a:t>1.7.2013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33F34A0D-CDD1-4F09-B206-FAF6596F52C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E4D6CC96-4467-4500-B15D-B578B4F3E2A4}" type="datetimeFigureOut">
              <a:rPr lang="cs-CZ" smtClean="0"/>
              <a:pPr/>
              <a:t>1.7.2013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33F34A0D-CDD1-4F09-B206-FAF6596F52C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E4D6CC96-4467-4500-B15D-B578B4F3E2A4}" type="datetimeFigureOut">
              <a:rPr lang="cs-CZ" smtClean="0"/>
              <a:pPr/>
              <a:t>1.7.2013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33F34A0D-CDD1-4F09-B206-FAF6596F52C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6CC96-4467-4500-B15D-B578B4F3E2A4}" type="datetimeFigureOut">
              <a:rPr lang="cs-CZ" smtClean="0"/>
              <a:pPr/>
              <a:t>1.7.2013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34A0D-CDD1-4F09-B206-FAF6596F52C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6CC96-4467-4500-B15D-B578B4F3E2A4}" type="datetimeFigureOut">
              <a:rPr lang="cs-CZ" smtClean="0"/>
              <a:pPr/>
              <a:t>1.7.2013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34A0D-CDD1-4F09-B206-FAF6596F52C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E4D6CC96-4467-4500-B15D-B578B4F3E2A4}" type="datetimeFigureOut">
              <a:rPr lang="cs-CZ" smtClean="0"/>
              <a:pPr/>
              <a:t>1.7.2013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33F34A0D-CDD1-4F09-B206-FAF6596F52C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wipe dir="d"/>
  </p:transition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w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wmf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wm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wmf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eskatelevize.cz/ivysilani/10177109865-dejiny-udatneho-ceskeho-naroda/208552116230010-velka-morava/" TargetMode="Externa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Wenceslaus_I_Duke_of_Bohemia_equestrian_statue_in_Prague_1.jpg" TargetMode="External"/><Relationship Id="rId2" Type="http://schemas.openxmlformats.org/officeDocument/2006/relationships/hyperlink" Target="http://cs.wikipedia.org/wiki/Soubor:Bascanska_ploca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s.wikipedia.org/wiki/Soubor:Boleslav-I-Bohemian.jpg" TargetMode="External"/><Relationship Id="rId4" Type="http://schemas.openxmlformats.org/officeDocument/2006/relationships/hyperlink" Target="http://cs.wikipedia.org/wiki/Soubor:JenikLucvGelnhausenu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024592505"/>
              </p:ext>
            </p:extLst>
          </p:nvPr>
        </p:nvGraphicFramePr>
        <p:xfrm>
          <a:off x="539552" y="404664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589240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25227238"/>
              </p:ext>
            </p:extLst>
          </p:nvPr>
        </p:nvGraphicFramePr>
        <p:xfrm>
          <a:off x="1691680" y="2852936"/>
          <a:ext cx="7056784" cy="243686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940327"/>
                <a:gridCol w="4116457"/>
              </a:tblGrid>
              <a:tr h="312035">
                <a:tc>
                  <a:txBody>
                    <a:bodyPr/>
                    <a:lstStyle/>
                    <a:p>
                      <a:r>
                        <a:rPr lang="cs-CZ" sz="1300" b="0" dirty="0" smtClean="0"/>
                        <a:t>NÁZEV</a:t>
                      </a:r>
                      <a:r>
                        <a:rPr lang="cs-CZ" sz="1300" b="0" baseline="0" dirty="0" smtClean="0"/>
                        <a:t> A ČÍSLO MATERIÁLU:</a:t>
                      </a:r>
                      <a:endParaRPr lang="cs-CZ" sz="1300" b="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VY_32_INOVACE_05_S04-Čj-8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VYTVOŘENO</a:t>
                      </a:r>
                      <a:r>
                        <a:rPr lang="cs-CZ" sz="1600" dirty="0" smtClean="0"/>
                        <a:t>:</a:t>
                      </a:r>
                      <a:endParaRPr lang="cs-CZ" sz="16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září 2012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AUTOR: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Jarmila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Karlovcová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OBLAST: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Jazyk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 jazyková komunikace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OBOR: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Český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jazyk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SADA: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Český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jazyk pro 8. ročník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NÁZEV VZDĚLÁVACÍHO MATERIÁLU: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Soluňští bratři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157990075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80920" cy="418058"/>
          </a:xfrm>
          <a:solidFill>
            <a:schemeClr val="tx2">
              <a:lumMod val="20000"/>
              <a:lumOff val="80000"/>
            </a:schemeClr>
          </a:solidFill>
          <a:ln w="12700" cmpd="dbl">
            <a:solidFill>
              <a:schemeClr val="tx2">
                <a:lumMod val="75000"/>
              </a:schemeClr>
            </a:solidFill>
            <a:prstDash val="soli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78965964"/>
              </p:ext>
            </p:extLst>
          </p:nvPr>
        </p:nvGraphicFramePr>
        <p:xfrm>
          <a:off x="539552" y="3573016"/>
          <a:ext cx="8280920" cy="25603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4968552"/>
              </a:tblGrid>
              <a:tr h="360040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ROČNÍK</a:t>
                      </a:r>
                      <a:r>
                        <a:rPr lang="cs-CZ" sz="1300" baseline="0" dirty="0" smtClean="0"/>
                        <a:t>:</a:t>
                      </a:r>
                      <a:endParaRPr lang="cs-CZ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0344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DRUH UČEBNÍHO MATERIÁLU: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 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40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STUPEŇ</a:t>
                      </a:r>
                      <a:r>
                        <a:rPr lang="cs-CZ" sz="1300" b="1" baseline="0" dirty="0" smtClean="0"/>
                        <a:t> A TYP VZDĚLÁVÁNÍ: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vzdělávání  - druhý stupeň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68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POMŮCKY: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Fixy na interaktivní tabuli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6896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CÍL – INOVACE: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Výklad učiva s využitím interaktivní tabule, procvičování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952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METODICKÉ POKYNY: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Část prezentace je 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zaměřena na opakování</a:t>
                      </a:r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25446500"/>
              </p:ext>
            </p:extLst>
          </p:nvPr>
        </p:nvGraphicFramePr>
        <p:xfrm>
          <a:off x="539552" y="1196752"/>
          <a:ext cx="8280920" cy="2232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920"/>
              </a:tblGrid>
              <a:tr h="936104">
                <a:tc>
                  <a:txBody>
                    <a:bodyPr/>
                    <a:lstStyle/>
                    <a:p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 slouží k výkladu života a díla Konstantina a Metoděje.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OČEKÁVANÝ VÝSTUP: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936104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Žáci</a:t>
                      </a:r>
                      <a:r>
                        <a:rPr lang="cs-CZ" sz="1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vyluští v úvodní tajence jména slavných bratrů, kterým je věnován učební materiál. Seznámí se s krajinou jejich původu, jazykem a písmem, které do Velkomoravské říše přinesli. </a:t>
                      </a:r>
                      <a:endParaRPr lang="cs-CZ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691639447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5400" b="1" u="sng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Soluňští bratři</a:t>
            </a:r>
            <a:endParaRPr lang="cs-CZ" sz="5400" b="1" u="sng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u="sng" dirty="0" smtClean="0"/>
              <a:t>Český jazyk 8.ročník</a:t>
            </a:r>
            <a:endParaRPr lang="cs-CZ" b="1" u="sng" dirty="0"/>
          </a:p>
        </p:txBody>
      </p:sp>
      <p:pic>
        <p:nvPicPr>
          <p:cNvPr id="4" name="Picture 14" descr="C:\Users\Aja\AppData\Local\Microsoft\Windows\Temporary Internet Files\Content.IE5\CXMKDN3Y\MC90035951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3284984"/>
            <a:ext cx="2627784" cy="227356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chemeClr val="tx1"/>
                </a:solidFill>
              </a:rPr>
              <a:t>Vylušti osobnosti</a:t>
            </a:r>
            <a:endParaRPr lang="cs-CZ" sz="3600" b="1" u="sng" dirty="0">
              <a:solidFill>
                <a:schemeClr val="tx1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457200" y="1285860"/>
            <a:ext cx="4114800" cy="5786477"/>
          </a:xfrm>
        </p:spPr>
        <p:txBody>
          <a:bodyPr>
            <a:normAutofit fontScale="77500" lnSpcReduction="20000"/>
          </a:bodyPr>
          <a:lstStyle/>
          <a:p>
            <a:pPr lvl="0">
              <a:buNone/>
            </a:pPr>
            <a:r>
              <a:rPr lang="cs-CZ" sz="2900" b="1" dirty="0" smtClean="0">
                <a:solidFill>
                  <a:schemeClr val="bg1"/>
                </a:solidFill>
              </a:rPr>
              <a:t>Doplň osobnosti do tajenky.</a:t>
            </a:r>
          </a:p>
          <a:p>
            <a:pPr>
              <a:buNone/>
            </a:pPr>
            <a:r>
              <a:rPr lang="cs-CZ" sz="2900" b="1" dirty="0" smtClean="0">
                <a:solidFill>
                  <a:schemeClr val="bg1"/>
                </a:solidFill>
              </a:rPr>
              <a:t> </a:t>
            </a:r>
          </a:p>
          <a:p>
            <a:pPr lvl="0"/>
            <a:r>
              <a:rPr lang="cs-CZ" b="1" dirty="0" smtClean="0">
                <a:solidFill>
                  <a:schemeClr val="bg1"/>
                </a:solidFill>
              </a:rPr>
              <a:t>1.   </a:t>
            </a:r>
            <a:r>
              <a:rPr lang="cs-CZ" b="1" dirty="0" smtClean="0"/>
              <a:t>Přemyslovec    zavražděný     v Olomouci.</a:t>
            </a:r>
          </a:p>
          <a:p>
            <a:pPr lvl="0"/>
            <a:r>
              <a:rPr lang="cs-CZ" b="1" dirty="0" smtClean="0">
                <a:solidFill>
                  <a:schemeClr val="bg1"/>
                </a:solidFill>
              </a:rPr>
              <a:t>2.</a:t>
            </a:r>
            <a:r>
              <a:rPr lang="cs-CZ" b="1" dirty="0" smtClean="0"/>
              <a:t>   Otec vlasti.</a:t>
            </a:r>
          </a:p>
          <a:p>
            <a:pPr lvl="0"/>
            <a:r>
              <a:rPr lang="cs-CZ" b="1" dirty="0" smtClean="0">
                <a:solidFill>
                  <a:schemeClr val="bg1"/>
                </a:solidFill>
              </a:rPr>
              <a:t>3.   </a:t>
            </a:r>
            <a:r>
              <a:rPr lang="cs-CZ" b="1" dirty="0" smtClean="0"/>
              <a:t>Liška ryšavá.</a:t>
            </a:r>
          </a:p>
          <a:p>
            <a:pPr lvl="0"/>
            <a:r>
              <a:rPr lang="cs-CZ" b="1" dirty="0" smtClean="0">
                <a:solidFill>
                  <a:schemeClr val="bg1"/>
                </a:solidFill>
              </a:rPr>
              <a:t>4.</a:t>
            </a:r>
            <a:r>
              <a:rPr lang="cs-CZ" b="1" dirty="0" smtClean="0"/>
              <a:t>   Babička sv. Václava.</a:t>
            </a:r>
          </a:p>
          <a:p>
            <a:pPr lvl="0"/>
            <a:r>
              <a:rPr lang="cs-CZ" b="1" dirty="0" smtClean="0">
                <a:solidFill>
                  <a:schemeClr val="bg1"/>
                </a:solidFill>
              </a:rPr>
              <a:t>5.   </a:t>
            </a:r>
            <a:r>
              <a:rPr lang="cs-CZ" b="1" dirty="0" smtClean="0"/>
              <a:t>Matka Ježíše Krista.</a:t>
            </a:r>
          </a:p>
          <a:p>
            <a:pPr lvl="0"/>
            <a:r>
              <a:rPr lang="cs-CZ" b="1" dirty="0" smtClean="0">
                <a:solidFill>
                  <a:schemeClr val="bg1"/>
                </a:solidFill>
              </a:rPr>
              <a:t>6.   </a:t>
            </a:r>
            <a:r>
              <a:rPr lang="cs-CZ" b="1" dirty="0" smtClean="0"/>
              <a:t>Žena, která dle pověsti věštila slávu Prahy.</a:t>
            </a:r>
          </a:p>
          <a:p>
            <a:pPr lvl="0"/>
            <a:r>
              <a:rPr lang="cs-CZ" b="1" dirty="0" smtClean="0">
                <a:solidFill>
                  <a:schemeClr val="bg1"/>
                </a:solidFill>
              </a:rPr>
              <a:t>7.</a:t>
            </a:r>
            <a:r>
              <a:rPr lang="cs-CZ" b="1" dirty="0" smtClean="0"/>
              <a:t>   Druhé jméno jediné české císařovny.</a:t>
            </a:r>
          </a:p>
          <a:p>
            <a:pPr lvl="0"/>
            <a:r>
              <a:rPr lang="cs-CZ" b="1" dirty="0" smtClean="0">
                <a:solidFill>
                  <a:schemeClr val="bg1"/>
                </a:solidFill>
              </a:rPr>
              <a:t>8.</a:t>
            </a:r>
            <a:r>
              <a:rPr lang="cs-CZ" b="1" dirty="0" smtClean="0"/>
              <a:t>   Muž, který zavraždil svého bratra před branami kostela.</a:t>
            </a:r>
          </a:p>
          <a:p>
            <a:pPr lvl="0"/>
            <a:r>
              <a:rPr lang="cs-CZ" b="1" dirty="0" smtClean="0">
                <a:solidFill>
                  <a:schemeClr val="bg1"/>
                </a:solidFill>
              </a:rPr>
              <a:t>9.</a:t>
            </a:r>
            <a:r>
              <a:rPr lang="cs-CZ" b="1" dirty="0" smtClean="0"/>
              <a:t>   Milovník Golema a elixíru mládí.</a:t>
            </a:r>
          </a:p>
          <a:p>
            <a:pPr lvl="0"/>
            <a:r>
              <a:rPr lang="cs-CZ" b="1" dirty="0" smtClean="0">
                <a:solidFill>
                  <a:schemeClr val="bg1"/>
                </a:solidFill>
              </a:rPr>
              <a:t>10.</a:t>
            </a:r>
            <a:r>
              <a:rPr lang="cs-CZ" b="1" dirty="0" smtClean="0"/>
              <a:t>  Manžel Elišky Přemyslovny.</a:t>
            </a:r>
          </a:p>
          <a:p>
            <a:pPr>
              <a:buNone/>
            </a:pPr>
            <a:r>
              <a:rPr lang="cs-CZ" b="1" dirty="0" smtClean="0"/>
              <a:t> </a:t>
            </a:r>
          </a:p>
          <a:p>
            <a:endParaRPr lang="cs-CZ" b="1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sz="half" idx="2"/>
          </p:nvPr>
        </p:nvGraphicFramePr>
        <p:xfrm>
          <a:off x="4643438" y="1500174"/>
          <a:ext cx="4286280" cy="4857780"/>
        </p:xfrm>
        <a:graphic>
          <a:graphicData uri="http://schemas.openxmlformats.org/drawingml/2006/table">
            <a:tbl>
              <a:tblPr/>
              <a:tblGrid>
                <a:gridCol w="357190"/>
                <a:gridCol w="357190"/>
                <a:gridCol w="357191"/>
                <a:gridCol w="357189"/>
                <a:gridCol w="357190"/>
                <a:gridCol w="357190"/>
                <a:gridCol w="357190"/>
                <a:gridCol w="357190"/>
                <a:gridCol w="357190"/>
                <a:gridCol w="357190"/>
                <a:gridCol w="357190"/>
                <a:gridCol w="357190"/>
              </a:tblGrid>
              <a:tr h="40481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1100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1100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0481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1100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1100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0481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1100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1100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0481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1100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1100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481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1100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1100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481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1100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1100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0481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481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1100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1100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481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1100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1100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481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1100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1100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0481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1100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1100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Ě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0481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1100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1100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9" name="Elipsa 8"/>
          <p:cNvSpPr/>
          <p:nvPr/>
        </p:nvSpPr>
        <p:spPr>
          <a:xfrm>
            <a:off x="5643570" y="6000768"/>
            <a:ext cx="785818" cy="35719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10</a:t>
            </a:r>
            <a:r>
              <a:rPr lang="cs-CZ" sz="2000" b="1" dirty="0" smtClean="0">
                <a:solidFill>
                  <a:schemeClr val="bg1"/>
                </a:solidFill>
              </a:rPr>
              <a:t>.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0" name="Elipsa 9"/>
          <p:cNvSpPr/>
          <p:nvPr/>
        </p:nvSpPr>
        <p:spPr>
          <a:xfrm>
            <a:off x="5143504" y="5143512"/>
            <a:ext cx="571504" cy="35719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>
                <a:solidFill>
                  <a:schemeClr val="bg1"/>
                </a:solidFill>
              </a:rPr>
              <a:t>9</a:t>
            </a:r>
            <a:r>
              <a:rPr lang="cs-CZ" sz="2000" b="1" dirty="0" smtClean="0">
                <a:solidFill>
                  <a:schemeClr val="bg1"/>
                </a:solidFill>
              </a:rPr>
              <a:t>.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1" name="Elipsa 10"/>
          <p:cNvSpPr/>
          <p:nvPr/>
        </p:nvSpPr>
        <p:spPr>
          <a:xfrm>
            <a:off x="5500694" y="4786322"/>
            <a:ext cx="571504" cy="35719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8.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5857884" y="4357694"/>
            <a:ext cx="571504" cy="35719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>
                <a:solidFill>
                  <a:schemeClr val="bg1"/>
                </a:solidFill>
              </a:rPr>
              <a:t>7</a:t>
            </a:r>
            <a:r>
              <a:rPr lang="cs-CZ" sz="2000" b="1" dirty="0" smtClean="0">
                <a:solidFill>
                  <a:schemeClr val="bg1"/>
                </a:solidFill>
              </a:rPr>
              <a:t>.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4071934" y="4000504"/>
            <a:ext cx="571504" cy="35719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>
                <a:solidFill>
                  <a:schemeClr val="bg1"/>
                </a:solidFill>
              </a:rPr>
              <a:t>6</a:t>
            </a:r>
            <a:r>
              <a:rPr lang="cs-CZ" sz="2000" b="1" dirty="0" smtClean="0">
                <a:solidFill>
                  <a:schemeClr val="bg1"/>
                </a:solidFill>
              </a:rPr>
              <a:t>.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5857884" y="3571876"/>
            <a:ext cx="571504" cy="35719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>
                <a:solidFill>
                  <a:schemeClr val="bg1"/>
                </a:solidFill>
              </a:rPr>
              <a:t>5</a:t>
            </a:r>
            <a:r>
              <a:rPr lang="cs-CZ" sz="2000" b="1" dirty="0" smtClean="0">
                <a:solidFill>
                  <a:schemeClr val="bg1"/>
                </a:solidFill>
              </a:rPr>
              <a:t>.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5" name="Elipsa 14"/>
          <p:cNvSpPr/>
          <p:nvPr/>
        </p:nvSpPr>
        <p:spPr>
          <a:xfrm>
            <a:off x="5857884" y="3143248"/>
            <a:ext cx="571504" cy="35719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>
                <a:solidFill>
                  <a:schemeClr val="bg1"/>
                </a:solidFill>
              </a:rPr>
              <a:t>4</a:t>
            </a:r>
            <a:r>
              <a:rPr lang="cs-CZ" sz="2000" b="1" dirty="0" smtClean="0">
                <a:solidFill>
                  <a:schemeClr val="bg1"/>
                </a:solidFill>
              </a:rPr>
              <a:t>.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6" name="Elipsa 15"/>
          <p:cNvSpPr/>
          <p:nvPr/>
        </p:nvSpPr>
        <p:spPr>
          <a:xfrm>
            <a:off x="5500694" y="2786058"/>
            <a:ext cx="571504" cy="35719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>
                <a:solidFill>
                  <a:schemeClr val="bg1"/>
                </a:solidFill>
              </a:rPr>
              <a:t>3</a:t>
            </a:r>
            <a:r>
              <a:rPr lang="cs-CZ" sz="2000" b="1" dirty="0" smtClean="0">
                <a:solidFill>
                  <a:schemeClr val="bg1"/>
                </a:solidFill>
              </a:rPr>
              <a:t>.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7" name="Elipsa 16"/>
          <p:cNvSpPr/>
          <p:nvPr/>
        </p:nvSpPr>
        <p:spPr>
          <a:xfrm>
            <a:off x="5072066" y="2357430"/>
            <a:ext cx="571504" cy="35719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>
                <a:solidFill>
                  <a:schemeClr val="bg1"/>
                </a:solidFill>
              </a:rPr>
              <a:t>2</a:t>
            </a:r>
            <a:r>
              <a:rPr lang="cs-CZ" sz="2000" b="1" dirty="0" smtClean="0">
                <a:solidFill>
                  <a:schemeClr val="bg1"/>
                </a:solidFill>
              </a:rPr>
              <a:t>.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8" name="Elipsa 17"/>
          <p:cNvSpPr/>
          <p:nvPr/>
        </p:nvSpPr>
        <p:spPr>
          <a:xfrm>
            <a:off x="5143504" y="1500174"/>
            <a:ext cx="571504" cy="35719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1.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9" name="Šipka dolů 18"/>
          <p:cNvSpPr/>
          <p:nvPr/>
        </p:nvSpPr>
        <p:spPr>
          <a:xfrm>
            <a:off x="6429388" y="571480"/>
            <a:ext cx="357190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chemeClr val="tx1"/>
                </a:solidFill>
              </a:rPr>
              <a:t>Vylušti osobnosti</a:t>
            </a:r>
            <a:endParaRPr lang="cs-CZ" sz="3600" b="1" u="sng" dirty="0">
              <a:solidFill>
                <a:schemeClr val="tx1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457200" y="1285860"/>
            <a:ext cx="4114800" cy="5786477"/>
          </a:xfrm>
        </p:spPr>
        <p:txBody>
          <a:bodyPr>
            <a:normAutofit fontScale="77500" lnSpcReduction="20000"/>
          </a:bodyPr>
          <a:lstStyle/>
          <a:p>
            <a:pPr lvl="0">
              <a:buNone/>
            </a:pPr>
            <a:r>
              <a:rPr lang="cs-CZ" sz="2900" b="1" dirty="0" smtClean="0">
                <a:solidFill>
                  <a:schemeClr val="bg1"/>
                </a:solidFill>
              </a:rPr>
              <a:t>Doplň osobnosti do tajenky.</a:t>
            </a:r>
          </a:p>
          <a:p>
            <a:pPr>
              <a:buNone/>
            </a:pPr>
            <a:r>
              <a:rPr lang="cs-CZ" sz="2900" b="1" dirty="0" smtClean="0">
                <a:solidFill>
                  <a:schemeClr val="bg1"/>
                </a:solidFill>
              </a:rPr>
              <a:t> </a:t>
            </a:r>
          </a:p>
          <a:p>
            <a:pPr lvl="0"/>
            <a:r>
              <a:rPr lang="cs-CZ" b="1" dirty="0" smtClean="0">
                <a:solidFill>
                  <a:schemeClr val="bg1"/>
                </a:solidFill>
              </a:rPr>
              <a:t>1.   </a:t>
            </a:r>
            <a:r>
              <a:rPr lang="cs-CZ" b="1" dirty="0" smtClean="0"/>
              <a:t>Přemyslovec    zavražděný     v Olomouci.</a:t>
            </a:r>
          </a:p>
          <a:p>
            <a:pPr lvl="0"/>
            <a:r>
              <a:rPr lang="cs-CZ" b="1" dirty="0" smtClean="0">
                <a:solidFill>
                  <a:schemeClr val="bg1"/>
                </a:solidFill>
              </a:rPr>
              <a:t>2.</a:t>
            </a:r>
            <a:r>
              <a:rPr lang="cs-CZ" b="1" dirty="0" smtClean="0"/>
              <a:t>   Otec vlasti.</a:t>
            </a:r>
          </a:p>
          <a:p>
            <a:pPr lvl="0"/>
            <a:r>
              <a:rPr lang="cs-CZ" b="1" dirty="0" smtClean="0">
                <a:solidFill>
                  <a:schemeClr val="bg1"/>
                </a:solidFill>
              </a:rPr>
              <a:t>3.   </a:t>
            </a:r>
            <a:r>
              <a:rPr lang="cs-CZ" b="1" dirty="0" smtClean="0"/>
              <a:t>Liška ryšavá.</a:t>
            </a:r>
          </a:p>
          <a:p>
            <a:pPr lvl="0"/>
            <a:r>
              <a:rPr lang="cs-CZ" b="1" dirty="0" smtClean="0">
                <a:solidFill>
                  <a:schemeClr val="bg1"/>
                </a:solidFill>
              </a:rPr>
              <a:t>4.</a:t>
            </a:r>
            <a:r>
              <a:rPr lang="cs-CZ" b="1" dirty="0" smtClean="0"/>
              <a:t>   Babička sv. Václava.</a:t>
            </a:r>
          </a:p>
          <a:p>
            <a:pPr lvl="0"/>
            <a:r>
              <a:rPr lang="cs-CZ" b="1" dirty="0" smtClean="0">
                <a:solidFill>
                  <a:schemeClr val="bg1"/>
                </a:solidFill>
              </a:rPr>
              <a:t>5.   </a:t>
            </a:r>
            <a:r>
              <a:rPr lang="cs-CZ" b="1" dirty="0" smtClean="0"/>
              <a:t>Matka Ježíše Krista.</a:t>
            </a:r>
          </a:p>
          <a:p>
            <a:pPr lvl="0"/>
            <a:r>
              <a:rPr lang="cs-CZ" b="1" dirty="0" smtClean="0">
                <a:solidFill>
                  <a:schemeClr val="bg1"/>
                </a:solidFill>
              </a:rPr>
              <a:t>6.   </a:t>
            </a:r>
            <a:r>
              <a:rPr lang="cs-CZ" b="1" dirty="0" smtClean="0"/>
              <a:t>Žena, která dle pověsti věštila slávu Prahy.</a:t>
            </a:r>
          </a:p>
          <a:p>
            <a:pPr lvl="0"/>
            <a:r>
              <a:rPr lang="cs-CZ" b="1" dirty="0" smtClean="0">
                <a:solidFill>
                  <a:schemeClr val="bg1"/>
                </a:solidFill>
              </a:rPr>
              <a:t>7.</a:t>
            </a:r>
            <a:r>
              <a:rPr lang="cs-CZ" b="1" dirty="0" smtClean="0"/>
              <a:t>   Druhé jméno jediné české císařovny.</a:t>
            </a:r>
          </a:p>
          <a:p>
            <a:pPr lvl="0"/>
            <a:r>
              <a:rPr lang="cs-CZ" b="1" dirty="0" smtClean="0">
                <a:solidFill>
                  <a:schemeClr val="bg1"/>
                </a:solidFill>
              </a:rPr>
              <a:t>8.</a:t>
            </a:r>
            <a:r>
              <a:rPr lang="cs-CZ" b="1" dirty="0" smtClean="0"/>
              <a:t>   Muž, který zavraždil svého bratra před branami kostela.</a:t>
            </a:r>
          </a:p>
          <a:p>
            <a:pPr lvl="0"/>
            <a:r>
              <a:rPr lang="cs-CZ" b="1" dirty="0" smtClean="0">
                <a:solidFill>
                  <a:schemeClr val="bg1"/>
                </a:solidFill>
              </a:rPr>
              <a:t>9.</a:t>
            </a:r>
            <a:r>
              <a:rPr lang="cs-CZ" b="1" dirty="0" smtClean="0"/>
              <a:t>   Milovník Golema a elixíru mládí.</a:t>
            </a:r>
          </a:p>
          <a:p>
            <a:pPr lvl="0"/>
            <a:r>
              <a:rPr lang="cs-CZ" b="1" dirty="0" smtClean="0">
                <a:solidFill>
                  <a:schemeClr val="bg1"/>
                </a:solidFill>
              </a:rPr>
              <a:t>10.</a:t>
            </a:r>
            <a:r>
              <a:rPr lang="cs-CZ" b="1" dirty="0" smtClean="0"/>
              <a:t>  Manžel Elišky Přemyslovny.</a:t>
            </a:r>
          </a:p>
          <a:p>
            <a:pPr>
              <a:buNone/>
            </a:pPr>
            <a:r>
              <a:rPr lang="cs-CZ" b="1" dirty="0" smtClean="0"/>
              <a:t> </a:t>
            </a:r>
          </a:p>
          <a:p>
            <a:endParaRPr lang="cs-CZ" b="1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sz="half" idx="2"/>
          </p:nvPr>
        </p:nvGraphicFramePr>
        <p:xfrm>
          <a:off x="4643438" y="1500174"/>
          <a:ext cx="4286280" cy="4857780"/>
        </p:xfrm>
        <a:graphic>
          <a:graphicData uri="http://schemas.openxmlformats.org/drawingml/2006/table">
            <a:tbl>
              <a:tblPr/>
              <a:tblGrid>
                <a:gridCol w="357190"/>
                <a:gridCol w="357190"/>
                <a:gridCol w="357191"/>
                <a:gridCol w="357189"/>
                <a:gridCol w="357190"/>
                <a:gridCol w="357190"/>
                <a:gridCol w="357190"/>
                <a:gridCol w="357190"/>
                <a:gridCol w="357190"/>
                <a:gridCol w="357190"/>
                <a:gridCol w="357190"/>
                <a:gridCol w="357190"/>
              </a:tblGrid>
              <a:tr h="40481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1100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1100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V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Á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L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V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0481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1100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1100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0481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1100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1100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K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R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E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L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IV.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0481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1100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1100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Z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I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K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M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U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N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D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481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1100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1100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L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U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D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M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I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L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481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1100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1100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M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R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I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E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0481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L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I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B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U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Š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E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481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1100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1100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T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E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R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E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Z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I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E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481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1100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1100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B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O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L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E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S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L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V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481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1100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1100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R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U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D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O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L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F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0481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1100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1100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Ě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0481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1100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1100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J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N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cs-CZ" sz="2000" b="1" dirty="0">
                        <a:latin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9" name="Elipsa 8"/>
          <p:cNvSpPr/>
          <p:nvPr/>
        </p:nvSpPr>
        <p:spPr>
          <a:xfrm>
            <a:off x="5643570" y="6000768"/>
            <a:ext cx="785818" cy="35719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10</a:t>
            </a:r>
            <a:r>
              <a:rPr lang="cs-CZ" sz="2000" b="1" dirty="0" smtClean="0">
                <a:solidFill>
                  <a:schemeClr val="bg1"/>
                </a:solidFill>
              </a:rPr>
              <a:t>.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0" name="Elipsa 9"/>
          <p:cNvSpPr/>
          <p:nvPr/>
        </p:nvSpPr>
        <p:spPr>
          <a:xfrm>
            <a:off x="5143504" y="5143512"/>
            <a:ext cx="571504" cy="35719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>
                <a:solidFill>
                  <a:schemeClr val="bg1"/>
                </a:solidFill>
              </a:rPr>
              <a:t>9</a:t>
            </a:r>
            <a:r>
              <a:rPr lang="cs-CZ" sz="2000" b="1" dirty="0" smtClean="0">
                <a:solidFill>
                  <a:schemeClr val="bg1"/>
                </a:solidFill>
              </a:rPr>
              <a:t>.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1" name="Elipsa 10"/>
          <p:cNvSpPr/>
          <p:nvPr/>
        </p:nvSpPr>
        <p:spPr>
          <a:xfrm>
            <a:off x="5500694" y="4786322"/>
            <a:ext cx="571504" cy="35719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8.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5857884" y="4357694"/>
            <a:ext cx="571504" cy="35719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>
                <a:solidFill>
                  <a:schemeClr val="bg1"/>
                </a:solidFill>
              </a:rPr>
              <a:t>7</a:t>
            </a:r>
            <a:r>
              <a:rPr lang="cs-CZ" sz="2000" b="1" dirty="0" smtClean="0">
                <a:solidFill>
                  <a:schemeClr val="bg1"/>
                </a:solidFill>
              </a:rPr>
              <a:t>.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4071934" y="4000504"/>
            <a:ext cx="571504" cy="35719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>
                <a:solidFill>
                  <a:schemeClr val="bg1"/>
                </a:solidFill>
              </a:rPr>
              <a:t>6</a:t>
            </a:r>
            <a:r>
              <a:rPr lang="cs-CZ" sz="2000" b="1" dirty="0" smtClean="0">
                <a:solidFill>
                  <a:schemeClr val="bg1"/>
                </a:solidFill>
              </a:rPr>
              <a:t>.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5857884" y="3571876"/>
            <a:ext cx="571504" cy="35719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>
                <a:solidFill>
                  <a:schemeClr val="bg1"/>
                </a:solidFill>
              </a:rPr>
              <a:t>5</a:t>
            </a:r>
            <a:r>
              <a:rPr lang="cs-CZ" sz="2000" b="1" dirty="0" smtClean="0">
                <a:solidFill>
                  <a:schemeClr val="bg1"/>
                </a:solidFill>
              </a:rPr>
              <a:t>.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5" name="Elipsa 14"/>
          <p:cNvSpPr/>
          <p:nvPr/>
        </p:nvSpPr>
        <p:spPr>
          <a:xfrm>
            <a:off x="5857884" y="3143248"/>
            <a:ext cx="571504" cy="35719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>
                <a:solidFill>
                  <a:schemeClr val="bg1"/>
                </a:solidFill>
              </a:rPr>
              <a:t>4</a:t>
            </a:r>
            <a:r>
              <a:rPr lang="cs-CZ" sz="2000" b="1" dirty="0" smtClean="0">
                <a:solidFill>
                  <a:schemeClr val="bg1"/>
                </a:solidFill>
              </a:rPr>
              <a:t>.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6" name="Elipsa 15"/>
          <p:cNvSpPr/>
          <p:nvPr/>
        </p:nvSpPr>
        <p:spPr>
          <a:xfrm>
            <a:off x="5500694" y="2786058"/>
            <a:ext cx="571504" cy="35719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>
                <a:solidFill>
                  <a:schemeClr val="bg1"/>
                </a:solidFill>
              </a:rPr>
              <a:t>3</a:t>
            </a:r>
            <a:r>
              <a:rPr lang="cs-CZ" sz="2000" b="1" dirty="0" smtClean="0">
                <a:solidFill>
                  <a:schemeClr val="bg1"/>
                </a:solidFill>
              </a:rPr>
              <a:t>.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7" name="Elipsa 16"/>
          <p:cNvSpPr/>
          <p:nvPr/>
        </p:nvSpPr>
        <p:spPr>
          <a:xfrm>
            <a:off x="5072066" y="2357430"/>
            <a:ext cx="571504" cy="35719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>
                <a:solidFill>
                  <a:schemeClr val="bg1"/>
                </a:solidFill>
              </a:rPr>
              <a:t>2</a:t>
            </a:r>
            <a:r>
              <a:rPr lang="cs-CZ" sz="2000" b="1" dirty="0" smtClean="0">
                <a:solidFill>
                  <a:schemeClr val="bg1"/>
                </a:solidFill>
              </a:rPr>
              <a:t>.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8" name="Elipsa 17"/>
          <p:cNvSpPr/>
          <p:nvPr/>
        </p:nvSpPr>
        <p:spPr>
          <a:xfrm>
            <a:off x="5143504" y="1500174"/>
            <a:ext cx="571504" cy="35719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1.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9" name="Šipka dolů 18"/>
          <p:cNvSpPr/>
          <p:nvPr/>
        </p:nvSpPr>
        <p:spPr>
          <a:xfrm>
            <a:off x="6429388" y="571480"/>
            <a:ext cx="357190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Osobnosti z tajenky</a:t>
            </a:r>
            <a:endParaRPr lang="cs-CZ" sz="3600" b="1" u="sng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857364"/>
            <a:ext cx="2071702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isometricOffAxis1Right"/>
            <a:lightRig rig="threePt" dir="t"/>
          </a:scene3d>
        </p:spPr>
      </p:pic>
      <p:pic>
        <p:nvPicPr>
          <p:cNvPr id="5" name="Obrázek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72330" y="3857628"/>
            <a:ext cx="1786545" cy="27955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isometricOffAxis2Left"/>
            <a:lightRig rig="threePt" dir="t"/>
          </a:scene3d>
        </p:spPr>
      </p:pic>
      <p:pic>
        <p:nvPicPr>
          <p:cNvPr id="6" name="Zástupný symbol pro obsah 5"/>
          <p:cNvPicPr>
            <a:picLocks noGrp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71736" y="3643314"/>
            <a:ext cx="2214578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isometricOffAxis1Right"/>
            <a:lightRig rig="threePt" dir="t"/>
          </a:scene3d>
        </p:spPr>
      </p:pic>
      <p:pic>
        <p:nvPicPr>
          <p:cNvPr id="7" name="Obrázek 6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29190" y="1643050"/>
            <a:ext cx="2071702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isometricOffAxis2Left"/>
            <a:lightRig rig="threePt" dir="t"/>
          </a:scene3d>
        </p:spPr>
      </p:pic>
      <p:sp>
        <p:nvSpPr>
          <p:cNvPr id="8" name="Elipsa 7"/>
          <p:cNvSpPr/>
          <p:nvPr/>
        </p:nvSpPr>
        <p:spPr>
          <a:xfrm>
            <a:off x="5357818" y="1428736"/>
            <a:ext cx="2414598" cy="628648"/>
          </a:xfrm>
          <a:prstGeom prst="ellipse">
            <a:avLst/>
          </a:prstGeom>
          <a:ln>
            <a:solidFill>
              <a:schemeClr val="accent4"/>
            </a:solidFill>
          </a:ln>
          <a:scene3d>
            <a:camera prst="isometricOffAxis2Lef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Rudolf II.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10" name="Elipsa 9"/>
          <p:cNvSpPr/>
          <p:nvPr/>
        </p:nvSpPr>
        <p:spPr>
          <a:xfrm>
            <a:off x="1357290" y="6000768"/>
            <a:ext cx="2414598" cy="628648"/>
          </a:xfrm>
          <a:prstGeom prst="ellipse">
            <a:avLst/>
          </a:prstGeom>
          <a:ln>
            <a:solidFill>
              <a:schemeClr val="accent4"/>
            </a:solidFill>
          </a:ln>
          <a:scene3d>
            <a:camera prst="isometricOffAxis1Righ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Zikmund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11" name="Elipsa 10"/>
          <p:cNvSpPr/>
          <p:nvPr/>
        </p:nvSpPr>
        <p:spPr>
          <a:xfrm>
            <a:off x="1071538" y="1571612"/>
            <a:ext cx="2414598" cy="628648"/>
          </a:xfrm>
          <a:prstGeom prst="ellipse">
            <a:avLst/>
          </a:prstGeom>
          <a:ln>
            <a:solidFill>
              <a:schemeClr val="accent4"/>
            </a:solidFill>
          </a:ln>
          <a:scene3d>
            <a:camera prst="isometricOffAxis1Righ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Karel IV.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5786446" y="6000768"/>
            <a:ext cx="2414598" cy="628648"/>
          </a:xfrm>
          <a:prstGeom prst="ellipse">
            <a:avLst/>
          </a:prstGeom>
          <a:ln>
            <a:solidFill>
              <a:schemeClr val="accent4"/>
            </a:solidFill>
          </a:ln>
          <a:scene3d>
            <a:camera prst="isometricOffAxis2Lef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Marie Terezie</a:t>
            </a:r>
            <a:endParaRPr lang="cs-CZ" b="1" dirty="0">
              <a:solidFill>
                <a:schemeClr val="bg1"/>
              </a:solidFill>
            </a:endParaRPr>
          </a:p>
        </p:txBody>
      </p:sp>
      <p:pic>
        <p:nvPicPr>
          <p:cNvPr id="1026" name="Picture 2" descr="C:\Users\Aja\AppData\Local\Microsoft\Windows\Temporary Internet Files\Content.IE5\PM1NNNEB\MC900361658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4797152"/>
            <a:ext cx="1452982" cy="1822399"/>
          </a:xfrm>
          <a:prstGeom prst="rect">
            <a:avLst/>
          </a:prstGeom>
          <a:noFill/>
        </p:spPr>
      </p:pic>
      <p:pic>
        <p:nvPicPr>
          <p:cNvPr id="1027" name="Picture 3" descr="C:\Users\Aja\AppData\Local\Microsoft\Windows\Temporary Internet Files\Content.IE5\S1ZIA86T\MC900361660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96336" y="1772816"/>
            <a:ext cx="1330452" cy="1864462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282" y="267494"/>
            <a:ext cx="8472518" cy="1399032"/>
          </a:xfrm>
        </p:spPr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Osobnosti z tajenky</a:t>
            </a:r>
            <a:endParaRPr lang="cs-CZ" sz="3600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3524601"/>
            <a:ext cx="1857388" cy="3086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isometricOffAxis1Right"/>
            <a:lightRig rig="threePt" dir="t"/>
          </a:scene3d>
        </p:spPr>
      </p:pic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15140" y="1928802"/>
            <a:ext cx="2000264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isometricOffAxis2Left"/>
            <a:lightRig rig="threePt" dir="t"/>
          </a:scene3d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57422" y="1714488"/>
            <a:ext cx="2000264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isometricOffAxis1Right"/>
            <a:lightRig rig="threePt" dir="t"/>
          </a:scene3d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3571876"/>
            <a:ext cx="2000264" cy="3064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isometricOffAxis2Left"/>
            <a:lightRig rig="threePt" dir="t"/>
          </a:scene3d>
        </p:spPr>
      </p:pic>
      <p:sp>
        <p:nvSpPr>
          <p:cNvPr id="8" name="Elipsa 7"/>
          <p:cNvSpPr/>
          <p:nvPr/>
        </p:nvSpPr>
        <p:spPr>
          <a:xfrm>
            <a:off x="0" y="3143248"/>
            <a:ext cx="2414598" cy="628648"/>
          </a:xfrm>
          <a:prstGeom prst="ellipse">
            <a:avLst/>
          </a:prstGeom>
          <a:ln>
            <a:solidFill>
              <a:schemeClr val="accent4"/>
            </a:solidFill>
          </a:ln>
          <a:scene3d>
            <a:camera prst="isometricOffAxis1Righ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sv. Václav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9" name="Elipsa 8"/>
          <p:cNvSpPr/>
          <p:nvPr/>
        </p:nvSpPr>
        <p:spPr>
          <a:xfrm>
            <a:off x="2714612" y="1571612"/>
            <a:ext cx="2414598" cy="628648"/>
          </a:xfrm>
          <a:prstGeom prst="ellipse">
            <a:avLst/>
          </a:prstGeom>
          <a:ln>
            <a:solidFill>
              <a:schemeClr val="accent4"/>
            </a:solidFill>
          </a:ln>
          <a:scene3d>
            <a:camera prst="isometricOffAxis2Lef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Boleslav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10" name="Elipsa 9"/>
          <p:cNvSpPr/>
          <p:nvPr/>
        </p:nvSpPr>
        <p:spPr>
          <a:xfrm>
            <a:off x="3214678" y="6072206"/>
            <a:ext cx="2414598" cy="628648"/>
          </a:xfrm>
          <a:prstGeom prst="ellipse">
            <a:avLst/>
          </a:prstGeom>
          <a:ln>
            <a:solidFill>
              <a:schemeClr val="accent4"/>
            </a:solidFill>
          </a:ln>
          <a:scene3d>
            <a:camera prst="isometricOffAxis1Righ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Marie 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11" name="Elipsa 10"/>
          <p:cNvSpPr/>
          <p:nvPr/>
        </p:nvSpPr>
        <p:spPr>
          <a:xfrm>
            <a:off x="6429388" y="1571612"/>
            <a:ext cx="2414598" cy="628648"/>
          </a:xfrm>
          <a:prstGeom prst="ellipse">
            <a:avLst/>
          </a:prstGeom>
          <a:ln>
            <a:solidFill>
              <a:schemeClr val="accent4"/>
            </a:solidFill>
          </a:ln>
          <a:scene3d>
            <a:camera prst="isometricOffAxis2Lef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Jan Lucemburský</a:t>
            </a:r>
            <a:endParaRPr lang="cs-CZ" b="1" dirty="0">
              <a:solidFill>
                <a:schemeClr val="bg1"/>
              </a:solidFill>
            </a:endParaRPr>
          </a:p>
        </p:txBody>
      </p:sp>
      <p:pic>
        <p:nvPicPr>
          <p:cNvPr id="2052" name="Picture 4" descr="C:\Users\Aja\AppData\Local\Microsoft\Windows\Temporary Internet Files\Content.IE5\FJC89C5T\MC900098113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8024" y="1844824"/>
            <a:ext cx="1794053" cy="1852574"/>
          </a:xfrm>
          <a:prstGeom prst="rect">
            <a:avLst/>
          </a:prstGeom>
          <a:noFill/>
        </p:spPr>
      </p:pic>
      <p:pic>
        <p:nvPicPr>
          <p:cNvPr id="2053" name="Picture 5" descr="C:\Users\Aja\AppData\Local\Microsoft\Windows\Temporary Internet Files\Content.IE5\FJC89C5T\MC900335779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9734588">
            <a:off x="1504127" y="1672855"/>
            <a:ext cx="470446" cy="1077809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Aja\AppData\Local\Microsoft\Windows\Temporary Internet Files\Content.IE5\NKHCPSU3\MC90036213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4744" y="285728"/>
            <a:ext cx="5389485" cy="6357982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399032"/>
          </a:xfrm>
        </p:spPr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chemeClr val="tx1"/>
                </a:solidFill>
              </a:rPr>
              <a:t>Cyril a Metoděj</a:t>
            </a:r>
            <a:endParaRPr lang="cs-CZ" sz="3600" b="1" u="sng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5357826"/>
          </a:xfrm>
        </p:spPr>
        <p:txBody>
          <a:bodyPr>
            <a:normAutofit lnSpcReduction="10000"/>
          </a:bodyPr>
          <a:lstStyle/>
          <a:p>
            <a:pPr lvl="0"/>
            <a:r>
              <a:rPr lang="cs-CZ" b="1" i="1" dirty="0" smtClean="0">
                <a:solidFill>
                  <a:schemeClr val="bg1"/>
                </a:solidFill>
              </a:rPr>
              <a:t>Cyril a Metoděj </a:t>
            </a:r>
            <a:r>
              <a:rPr lang="cs-CZ" b="1" dirty="0" smtClean="0">
                <a:solidFill>
                  <a:schemeClr val="bg1"/>
                </a:solidFill>
              </a:rPr>
              <a:t>jsou často přezdívaní jako: bratři ze Soluně, Apoštolové Slovanů, Slovanští věrozvěstové</a:t>
            </a:r>
          </a:p>
          <a:p>
            <a:pPr lvl="0">
              <a:buNone/>
            </a:pPr>
            <a:endParaRPr lang="cs-CZ" b="1" dirty="0" smtClean="0">
              <a:solidFill>
                <a:schemeClr val="bg1"/>
              </a:solidFill>
            </a:endParaRPr>
          </a:p>
          <a:p>
            <a:pPr lvl="0"/>
            <a:r>
              <a:rPr lang="cs-CZ" b="1" dirty="0" smtClean="0">
                <a:solidFill>
                  <a:schemeClr val="bg1"/>
                </a:solidFill>
              </a:rPr>
              <a:t>Na pozvání knížete Rostislava přišli na Velkou Moravu, aby šířili </a:t>
            </a:r>
            <a:r>
              <a:rPr lang="cs-CZ" b="1" i="1" dirty="0" smtClean="0">
                <a:solidFill>
                  <a:schemeClr val="bg1"/>
                </a:solidFill>
              </a:rPr>
              <a:t>křesťanství</a:t>
            </a:r>
          </a:p>
          <a:p>
            <a:pPr lvl="0">
              <a:buNone/>
            </a:pPr>
            <a:endParaRPr lang="cs-CZ" b="1" i="1" dirty="0" smtClean="0">
              <a:solidFill>
                <a:schemeClr val="bg1"/>
              </a:solidFill>
            </a:endParaRPr>
          </a:p>
          <a:p>
            <a:pPr lvl="0"/>
            <a:r>
              <a:rPr lang="cs-CZ" b="1" dirty="0" smtClean="0">
                <a:solidFill>
                  <a:schemeClr val="bg1"/>
                </a:solidFill>
              </a:rPr>
              <a:t>Pro obyvatele Velké Moravy vytvořili nové písmo – </a:t>
            </a:r>
            <a:r>
              <a:rPr lang="cs-CZ" b="1" i="1" dirty="0" smtClean="0">
                <a:solidFill>
                  <a:schemeClr val="bg1"/>
                </a:solidFill>
              </a:rPr>
              <a:t>hlaholici</a:t>
            </a:r>
            <a:r>
              <a:rPr lang="cs-CZ" b="1" dirty="0" smtClean="0">
                <a:solidFill>
                  <a:schemeClr val="bg1"/>
                </a:solidFill>
              </a:rPr>
              <a:t> a umělý jazyk blízký staročeštině – </a:t>
            </a:r>
            <a:r>
              <a:rPr lang="cs-CZ" b="1" i="1" dirty="0" smtClean="0">
                <a:solidFill>
                  <a:schemeClr val="bg1"/>
                </a:solidFill>
              </a:rPr>
              <a:t>staroslověnštinu</a:t>
            </a:r>
          </a:p>
          <a:p>
            <a:pPr>
              <a:buNone/>
            </a:pPr>
            <a:r>
              <a:rPr lang="cs-CZ" dirty="0" smtClean="0">
                <a:solidFill>
                  <a:schemeClr val="bg1"/>
                </a:solidFill>
              </a:rPr>
              <a:t> </a:t>
            </a:r>
          </a:p>
          <a:p>
            <a:pPr>
              <a:buNone/>
            </a:pP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chemeClr val="tx1"/>
                </a:solidFill>
              </a:rPr>
              <a:t>Podívej se na mapku Velké Moravy</a:t>
            </a:r>
            <a:endParaRPr lang="cs-CZ" sz="3600" b="1" u="sng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556792"/>
            <a:ext cx="4038600" cy="5760639"/>
          </a:xfrm>
        </p:spPr>
        <p:txBody>
          <a:bodyPr>
            <a:normAutofit/>
          </a:bodyPr>
          <a:lstStyle/>
          <a:p>
            <a:pPr lvl="0"/>
            <a:r>
              <a:rPr lang="cs-CZ" b="1" dirty="0" smtClean="0"/>
              <a:t>Které státy současné Evropy patřili do Velké Moravy?</a:t>
            </a:r>
          </a:p>
          <a:p>
            <a:pPr lvl="0"/>
            <a:r>
              <a:rPr lang="cs-CZ" b="1" dirty="0" smtClean="0"/>
              <a:t>Zakresli do mapky: města Praha a Soluň</a:t>
            </a:r>
          </a:p>
          <a:p>
            <a:pPr lvl="0"/>
            <a:endParaRPr lang="cs-CZ" b="1" dirty="0" smtClean="0"/>
          </a:p>
          <a:p>
            <a:pPr lvl="0">
              <a:buNone/>
            </a:pPr>
            <a:endParaRPr lang="cs-CZ" b="1" dirty="0" smtClean="0"/>
          </a:p>
          <a:p>
            <a:pPr lvl="0">
              <a:buNone/>
            </a:pPr>
            <a:endParaRPr lang="cs-CZ" b="1" dirty="0" smtClean="0"/>
          </a:p>
          <a:p>
            <a:pPr lvl="0">
              <a:buNone/>
            </a:pPr>
            <a:endParaRPr lang="cs-CZ" b="1" dirty="0" smtClean="0"/>
          </a:p>
          <a:p>
            <a:pPr lvl="0"/>
            <a:r>
              <a:rPr lang="cs-CZ" b="1" dirty="0" smtClean="0"/>
              <a:t>Kterými jazyky mluví v dnešní době lidé Velké Moravy?</a:t>
            </a:r>
          </a:p>
          <a:p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1500" b="1" dirty="0" smtClean="0"/>
              <a:t>http://cs.wikipedia.org/wiki/Soubor:Great_moravia_svatopluk.png</a:t>
            </a:r>
          </a:p>
          <a:p>
            <a:pPr>
              <a:buNone/>
            </a:pPr>
            <a:endParaRPr lang="cs-CZ" dirty="0" smtClean="0"/>
          </a:p>
        </p:txBody>
      </p:sp>
      <p:pic>
        <p:nvPicPr>
          <p:cNvPr id="8" name="Obrázek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1412776"/>
            <a:ext cx="4319599" cy="3398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3077" name="Picture 5" descr="C:\Users\Aja\AppData\Local\Microsoft\Windows\Temporary Internet Files\Content.IE5\PM1NNNEB\MC900434333[2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4178" y="3573016"/>
            <a:ext cx="4253806" cy="2088232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282" y="267494"/>
            <a:ext cx="8472518" cy="1089804"/>
          </a:xfrm>
        </p:spPr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chemeClr val="tx1"/>
                </a:solidFill>
              </a:rPr>
              <a:t>Hlaholice</a:t>
            </a:r>
            <a:endParaRPr lang="cs-CZ" sz="3600" b="1" u="sng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5026072"/>
          </a:xfrm>
        </p:spPr>
        <p:txBody>
          <a:bodyPr>
            <a:normAutofit/>
          </a:bodyPr>
          <a:lstStyle/>
          <a:p>
            <a:pPr lvl="0"/>
            <a:r>
              <a:rPr lang="cs-CZ" sz="2400" dirty="0" smtClean="0"/>
              <a:t>Podívej se na nově vzniklé písmo </a:t>
            </a:r>
            <a:r>
              <a:rPr lang="cs-CZ" sz="2400" b="1" i="1" dirty="0" smtClean="0"/>
              <a:t>– hlaholici</a:t>
            </a:r>
            <a:r>
              <a:rPr lang="cs-CZ" sz="2400" dirty="0" smtClean="0"/>
              <a:t>.</a:t>
            </a:r>
          </a:p>
          <a:p>
            <a:pPr lvl="0"/>
            <a:endParaRPr lang="cs-CZ" sz="2400" dirty="0" smtClean="0"/>
          </a:p>
          <a:p>
            <a:pPr lvl="0"/>
            <a:endParaRPr lang="cs-CZ" sz="2400" dirty="0" smtClean="0"/>
          </a:p>
          <a:p>
            <a:pPr lvl="0"/>
            <a:endParaRPr lang="cs-CZ" sz="2400" dirty="0" smtClean="0"/>
          </a:p>
          <a:p>
            <a:pPr lvl="0"/>
            <a:endParaRPr lang="cs-CZ" sz="2400" dirty="0" smtClean="0"/>
          </a:p>
          <a:p>
            <a:pPr lvl="0"/>
            <a:endParaRPr lang="cs-CZ" sz="2400" dirty="0" smtClean="0"/>
          </a:p>
          <a:p>
            <a:pPr lvl="0">
              <a:buNone/>
            </a:pPr>
            <a:endParaRPr lang="cs-CZ" sz="2400" dirty="0" smtClean="0"/>
          </a:p>
          <a:p>
            <a:pPr lvl="0">
              <a:buNone/>
            </a:pPr>
            <a:endParaRPr lang="cs-CZ" sz="2400" dirty="0" smtClean="0"/>
          </a:p>
          <a:p>
            <a:pPr lvl="0">
              <a:buNone/>
            </a:pPr>
            <a:endParaRPr lang="cs-CZ" sz="2400" dirty="0" smtClean="0"/>
          </a:p>
          <a:p>
            <a:pPr lvl="0"/>
            <a:r>
              <a:rPr lang="cs-CZ" sz="2400" dirty="0" smtClean="0"/>
              <a:t>Zkus přepsat následující slova hlaholicí.</a:t>
            </a:r>
          </a:p>
          <a:p>
            <a:pPr lvl="0">
              <a:buNone/>
            </a:pPr>
            <a:r>
              <a:rPr lang="cs-CZ" sz="2400" b="1" dirty="0" smtClean="0"/>
              <a:t>Cyril     Metoděj    Velká Morava   Svoje vlastní jméno</a:t>
            </a:r>
          </a:p>
          <a:p>
            <a:pPr lvl="0"/>
            <a:endParaRPr lang="cs-CZ" sz="2400" dirty="0" smtClean="0"/>
          </a:p>
          <a:p>
            <a:endParaRPr lang="cs-CZ" dirty="0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5" name="obrázek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89" y="1928802"/>
            <a:ext cx="6040919" cy="342902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Aja\AppData\Local\Microsoft\Windows\Temporary Internet Files\Content.IE5\EIZP7BPH\MC90019381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48" y="357166"/>
            <a:ext cx="4671588" cy="6183517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chemeClr val="tx1"/>
                </a:solidFill>
              </a:rPr>
              <a:t>Konstantin a Metoděj</a:t>
            </a:r>
            <a:endParaRPr lang="cs-CZ" sz="3600" b="1" u="sng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Courier New" pitchFamily="49" charset="0"/>
              <a:buChar char="o"/>
            </a:pPr>
            <a:r>
              <a:rPr lang="cs-CZ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říká se jim </a:t>
            </a:r>
            <a:r>
              <a:rPr lang="cs-CZ" sz="32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věrozvěsti</a:t>
            </a:r>
            <a:r>
              <a:rPr lang="cs-CZ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, protože přišli na Velkou Moravu jako zvěstovatelé víry</a:t>
            </a:r>
          </a:p>
          <a:p>
            <a:pPr>
              <a:buFont typeface="Courier New" pitchFamily="49" charset="0"/>
              <a:buChar char="o"/>
            </a:pPr>
            <a:r>
              <a:rPr lang="cs-CZ" sz="32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Konstantin</a:t>
            </a:r>
            <a:r>
              <a:rPr lang="cs-CZ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přijal v klášteře v Římě jméno </a:t>
            </a:r>
            <a:r>
              <a:rPr lang="cs-CZ" sz="32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Cyril</a:t>
            </a:r>
          </a:p>
          <a:p>
            <a:pPr>
              <a:buFont typeface="Courier New" pitchFamily="49" charset="0"/>
              <a:buChar char="o"/>
            </a:pPr>
            <a:r>
              <a:rPr lang="cs-CZ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po své smrti byli oba bratři uctíváni jako světci</a:t>
            </a:r>
          </a:p>
          <a:p>
            <a:pPr>
              <a:buFont typeface="Courier New" pitchFamily="49" charset="0"/>
              <a:buChar char="o"/>
            </a:pPr>
            <a:r>
              <a:rPr lang="cs-CZ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stali se </a:t>
            </a:r>
            <a:r>
              <a:rPr lang="cs-CZ" sz="32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patrony Evropy</a:t>
            </a:r>
          </a:p>
          <a:p>
            <a:pPr>
              <a:buFont typeface="Courier New" pitchFamily="49" charset="0"/>
              <a:buChar char="o"/>
            </a:pPr>
            <a:r>
              <a:rPr lang="cs-CZ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5. července slavíme příchod obou těchto věrozvěstů</a:t>
            </a:r>
          </a:p>
          <a:p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67494"/>
            <a:ext cx="8686800" cy="1399032"/>
          </a:xfrm>
        </p:spPr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chemeClr val="tx1"/>
                </a:solidFill>
              </a:rPr>
              <a:t>Konstantin a Metoděj</a:t>
            </a:r>
            <a:endParaRPr lang="cs-CZ" sz="3600" b="1" u="sng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200" dirty="0" smtClean="0"/>
              <a:t>Nejstaršími legendami, které vznikly </a:t>
            </a:r>
          </a:p>
          <a:p>
            <a:pPr>
              <a:buNone/>
            </a:pPr>
            <a:r>
              <a:rPr lang="cs-CZ" sz="3200" dirty="0" smtClean="0"/>
              <a:t>na našem území, jsou </a:t>
            </a:r>
          </a:p>
          <a:p>
            <a:pPr>
              <a:buNone/>
            </a:pPr>
            <a:r>
              <a:rPr lang="cs-CZ" sz="3200" b="1" dirty="0" smtClean="0"/>
              <a:t>Život Konstantinův </a:t>
            </a:r>
          </a:p>
          <a:p>
            <a:pPr>
              <a:buNone/>
            </a:pPr>
            <a:r>
              <a:rPr lang="cs-CZ" sz="3200" b="1" dirty="0" smtClean="0"/>
              <a:t>a Život Metodějův  </a:t>
            </a:r>
            <a:r>
              <a:rPr lang="cs-CZ" sz="3200" dirty="0" smtClean="0"/>
              <a:t/>
            </a:r>
            <a:br>
              <a:rPr lang="cs-CZ" sz="3200" dirty="0" smtClean="0"/>
            </a:br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43570" y="2643182"/>
            <a:ext cx="3019435" cy="3929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1026" name="Picture 2" descr="C:\Users\Aja\AppData\Local\Microsoft\Windows\Temporary Internet Files\Content.IE5\S1ZIA86T\MC90008947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4725144"/>
            <a:ext cx="2649026" cy="1378452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chemeClr val="tx1"/>
                </a:solidFill>
              </a:rPr>
              <a:t>Hlaholice</a:t>
            </a:r>
            <a:endParaRPr lang="cs-CZ" sz="3600" b="1" u="sng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Font typeface="Courier New" pitchFamily="49" charset="0"/>
              <a:buChar char="o"/>
            </a:pPr>
            <a:r>
              <a:rPr lang="cs-CZ" sz="2800" b="1" i="1" dirty="0" smtClean="0">
                <a:latin typeface="Times New Roman" pitchFamily="18" charset="0"/>
                <a:cs typeface="Times New Roman" pitchFamily="18" charset="0"/>
              </a:rPr>
              <a:t>Hlaholice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je nejstarší, dnes však již nepoužívané </a:t>
            </a:r>
            <a:r>
              <a:rPr lang="cs-CZ" sz="2800" b="1" i="1" dirty="0" smtClean="0">
                <a:latin typeface="Times New Roman" pitchFamily="18" charset="0"/>
                <a:cs typeface="Times New Roman" pitchFamily="18" charset="0"/>
              </a:rPr>
              <a:t>slovanské písmo</a:t>
            </a:r>
          </a:p>
          <a:p>
            <a:pPr>
              <a:buFont typeface="Courier New" pitchFamily="49" charset="0"/>
              <a:buChar char="o"/>
            </a:pPr>
            <a:r>
              <a:rPr lang="cs-CZ" sz="2800" b="1" i="1" dirty="0" smtClean="0">
                <a:latin typeface="Times New Roman" pitchFamily="18" charset="0"/>
                <a:cs typeface="Times New Roman" pitchFamily="18" charset="0"/>
              </a:rPr>
              <a:t>Slovo hlaholice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pochází ze staroslověnského slovesa </a:t>
            </a:r>
            <a:r>
              <a:rPr lang="cs-CZ" sz="2800" b="1" i="1" dirty="0" smtClean="0">
                <a:latin typeface="Times New Roman" pitchFamily="18" charset="0"/>
                <a:cs typeface="Times New Roman" pitchFamily="18" charset="0"/>
              </a:rPr>
              <a:t>glagolati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cs-CZ" sz="2800" b="1" i="1" dirty="0" smtClean="0">
                <a:latin typeface="Times New Roman" pitchFamily="18" charset="0"/>
                <a:cs typeface="Times New Roman" pitchFamily="18" charset="0"/>
              </a:rPr>
              <a:t>hovořit</a:t>
            </a:r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Courier New" pitchFamily="49" charset="0"/>
              <a:buChar char="o"/>
            </a:pPr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písmo tvořilo základ vzdělanosti Velké Moravy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7686" y="3429000"/>
            <a:ext cx="4250162" cy="23955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2051" name="Picture 3" descr="C:\Users\Aja\AppData\Local\Microsoft\Windows\Temporary Internet Files\Content.IE5\CXMKDN3Y\MC90035580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404664"/>
            <a:ext cx="1829714" cy="128564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Správně odpovídej a vylušti, co je skryto pod otázkami.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85992"/>
            <a:ext cx="7686700" cy="416881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23000" dirty="0" smtClean="0">
                <a:solidFill>
                  <a:schemeClr val="accent3">
                    <a:lumMod val="75000"/>
                  </a:schemeClr>
                </a:solidFill>
              </a:rPr>
              <a:t>?</a:t>
            </a:r>
            <a:endParaRPr lang="cs-CZ" sz="23000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obrázek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  <p:sp>
        <p:nvSpPr>
          <p:cNvPr id="52" name="Obdélník 51"/>
          <p:cNvSpPr/>
          <p:nvPr/>
        </p:nvSpPr>
        <p:spPr>
          <a:xfrm>
            <a:off x="0" y="0"/>
            <a:ext cx="2357422" cy="2428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V jakém roce přišli na Velkou Moravu Cyril a Metoděj?</a:t>
            </a:r>
          </a:p>
        </p:txBody>
      </p:sp>
      <p:sp>
        <p:nvSpPr>
          <p:cNvPr id="54" name="Obdélník 53"/>
          <p:cNvSpPr/>
          <p:nvPr/>
        </p:nvSpPr>
        <p:spPr>
          <a:xfrm>
            <a:off x="0" y="0"/>
            <a:ext cx="2357422" cy="2428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1.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357422" y="0"/>
            <a:ext cx="2286016" cy="2428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000" b="1" dirty="0" smtClean="0"/>
              <a:t>Kdy vznikla Velkomoravská říše?</a:t>
            </a:r>
          </a:p>
        </p:txBody>
      </p:sp>
      <p:sp>
        <p:nvSpPr>
          <p:cNvPr id="6" name="Obdélník 5"/>
          <p:cNvSpPr/>
          <p:nvPr/>
        </p:nvSpPr>
        <p:spPr>
          <a:xfrm>
            <a:off x="2339752" y="0"/>
            <a:ext cx="2300836" cy="2428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2.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4643438" y="0"/>
            <a:ext cx="2214578" cy="2428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000" b="1" dirty="0" smtClean="0"/>
              <a:t>Jak se nazývala opevněná sídla Slovanů?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6858016" y="0"/>
            <a:ext cx="2285984" cy="2428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Kdo jsou to „věrozvěsti“? Vysvětli toto slovo.</a:t>
            </a:r>
            <a:endParaRPr lang="cs-CZ" sz="2000" b="1" dirty="0"/>
          </a:p>
        </p:txBody>
      </p:sp>
      <p:sp>
        <p:nvSpPr>
          <p:cNvPr id="12" name="Obdélník 11"/>
          <p:cNvSpPr/>
          <p:nvPr/>
        </p:nvSpPr>
        <p:spPr>
          <a:xfrm>
            <a:off x="0" y="2428868"/>
            <a:ext cx="2357422" cy="21431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000" b="1" dirty="0" smtClean="0"/>
              <a:t>Jakým jazykem se v té době mluvilo</a:t>
            </a:r>
            <a:r>
              <a:rPr lang="cs-CZ" sz="1600" b="1" dirty="0" smtClean="0"/>
              <a:t>?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4644008" y="0"/>
            <a:ext cx="2229398" cy="2428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3.</a:t>
            </a:r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6858016" y="0"/>
            <a:ext cx="2285984" cy="2428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4.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0" y="2420888"/>
            <a:ext cx="2357422" cy="2129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5.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2357422" y="2428868"/>
            <a:ext cx="2286016" cy="21431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 jakého města Cyril a Metoděj pocházeli?</a:t>
            </a:r>
            <a:endParaRPr lang="cs-CZ" sz="2000" b="1" dirty="0"/>
          </a:p>
        </p:txBody>
      </p:sp>
      <p:sp>
        <p:nvSpPr>
          <p:cNvPr id="17" name="Obdélník 16"/>
          <p:cNvSpPr/>
          <p:nvPr/>
        </p:nvSpPr>
        <p:spPr>
          <a:xfrm>
            <a:off x="4643438" y="2428868"/>
            <a:ext cx="2214578" cy="21431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Jaké náboženství bratři rozšiřovali?</a:t>
            </a:r>
            <a:endParaRPr lang="cs-CZ" sz="2000" b="1" dirty="0"/>
          </a:p>
        </p:txBody>
      </p:sp>
      <p:sp>
        <p:nvSpPr>
          <p:cNvPr id="18" name="Obdélník 17"/>
          <p:cNvSpPr/>
          <p:nvPr/>
        </p:nvSpPr>
        <p:spPr>
          <a:xfrm>
            <a:off x="6858016" y="2428868"/>
            <a:ext cx="2285984" cy="21157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Jak se jmenoval jazyk, který bratři vytvořili?</a:t>
            </a:r>
            <a:endParaRPr lang="cs-CZ" sz="2000" b="1" dirty="0"/>
          </a:p>
        </p:txBody>
      </p:sp>
      <p:sp>
        <p:nvSpPr>
          <p:cNvPr id="19" name="Obdélník 18"/>
          <p:cNvSpPr/>
          <p:nvPr/>
        </p:nvSpPr>
        <p:spPr>
          <a:xfrm>
            <a:off x="0" y="4572008"/>
            <a:ext cx="2357422" cy="22859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Kdy slavíme v kalendáři příchod obou bratrů?</a:t>
            </a:r>
          </a:p>
          <a:p>
            <a:pPr algn="ctr"/>
            <a:endParaRPr lang="cs-CZ" b="1" dirty="0"/>
          </a:p>
        </p:txBody>
      </p:sp>
      <p:sp>
        <p:nvSpPr>
          <p:cNvPr id="20" name="Obdélník 19"/>
          <p:cNvSpPr/>
          <p:nvPr/>
        </p:nvSpPr>
        <p:spPr>
          <a:xfrm>
            <a:off x="2357422" y="4572008"/>
            <a:ext cx="2286016" cy="22859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Jak se jmenují legendy sepsané o obou bratrech?</a:t>
            </a:r>
          </a:p>
        </p:txBody>
      </p:sp>
      <p:sp>
        <p:nvSpPr>
          <p:cNvPr id="21" name="Obdélník 20"/>
          <p:cNvSpPr/>
          <p:nvPr/>
        </p:nvSpPr>
        <p:spPr>
          <a:xfrm>
            <a:off x="4643438" y="4572008"/>
            <a:ext cx="2286016" cy="22859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Kdy vznikla Velkomoravská říše?</a:t>
            </a:r>
            <a:endParaRPr lang="cs-CZ" sz="2000" b="1" dirty="0"/>
          </a:p>
        </p:txBody>
      </p:sp>
      <p:sp>
        <p:nvSpPr>
          <p:cNvPr id="22" name="Obdélník 21"/>
          <p:cNvSpPr/>
          <p:nvPr/>
        </p:nvSpPr>
        <p:spPr>
          <a:xfrm>
            <a:off x="6858016" y="4572008"/>
            <a:ext cx="2285984" cy="22859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Jmenuj alespoň tři panovníky Velké Moravy?</a:t>
            </a:r>
            <a:endParaRPr lang="cs-CZ" b="1" dirty="0"/>
          </a:p>
        </p:txBody>
      </p:sp>
      <p:sp>
        <p:nvSpPr>
          <p:cNvPr id="26" name="Obdélník 25"/>
          <p:cNvSpPr/>
          <p:nvPr/>
        </p:nvSpPr>
        <p:spPr>
          <a:xfrm>
            <a:off x="2339752" y="2420888"/>
            <a:ext cx="2286016" cy="2129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6.</a:t>
            </a:r>
            <a:endParaRPr lang="cs-CZ" dirty="0"/>
          </a:p>
        </p:txBody>
      </p:sp>
      <p:sp>
        <p:nvSpPr>
          <p:cNvPr id="27" name="Obdélník 26"/>
          <p:cNvSpPr/>
          <p:nvPr/>
        </p:nvSpPr>
        <p:spPr>
          <a:xfrm>
            <a:off x="4644008" y="2420888"/>
            <a:ext cx="2214578" cy="2129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7.</a:t>
            </a:r>
            <a:endParaRPr lang="cs-CZ" dirty="0"/>
          </a:p>
        </p:txBody>
      </p:sp>
      <p:sp>
        <p:nvSpPr>
          <p:cNvPr id="28" name="Obdélník 27"/>
          <p:cNvSpPr/>
          <p:nvPr/>
        </p:nvSpPr>
        <p:spPr>
          <a:xfrm>
            <a:off x="6858016" y="2420888"/>
            <a:ext cx="2285984" cy="2129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8.</a:t>
            </a:r>
            <a:endParaRPr lang="cs-CZ" dirty="0"/>
          </a:p>
        </p:txBody>
      </p:sp>
      <p:sp>
        <p:nvSpPr>
          <p:cNvPr id="29" name="Obdélník 28"/>
          <p:cNvSpPr/>
          <p:nvPr/>
        </p:nvSpPr>
        <p:spPr>
          <a:xfrm>
            <a:off x="0" y="4572008"/>
            <a:ext cx="2357422" cy="22859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9.</a:t>
            </a:r>
            <a:endParaRPr lang="cs-CZ" dirty="0"/>
          </a:p>
        </p:txBody>
      </p:sp>
      <p:sp>
        <p:nvSpPr>
          <p:cNvPr id="30" name="Obdélník 29"/>
          <p:cNvSpPr/>
          <p:nvPr/>
        </p:nvSpPr>
        <p:spPr>
          <a:xfrm>
            <a:off x="2339752" y="4572008"/>
            <a:ext cx="2286016" cy="22859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10.</a:t>
            </a:r>
            <a:endParaRPr lang="cs-CZ" dirty="0"/>
          </a:p>
        </p:txBody>
      </p:sp>
      <p:sp>
        <p:nvSpPr>
          <p:cNvPr id="37" name="Obdélník 36"/>
          <p:cNvSpPr/>
          <p:nvPr/>
        </p:nvSpPr>
        <p:spPr>
          <a:xfrm>
            <a:off x="4644008" y="4572008"/>
            <a:ext cx="2214578" cy="22859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11.</a:t>
            </a:r>
            <a:endParaRPr lang="cs-CZ" dirty="0"/>
          </a:p>
        </p:txBody>
      </p:sp>
      <p:sp>
        <p:nvSpPr>
          <p:cNvPr id="38" name="Obdélník 37"/>
          <p:cNvSpPr/>
          <p:nvPr/>
        </p:nvSpPr>
        <p:spPr>
          <a:xfrm>
            <a:off x="6858016" y="4572008"/>
            <a:ext cx="2285984" cy="22859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12.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772690191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49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0" fill="hold">
                      <p:stCondLst>
                        <p:cond delay="0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>
                      <p:stCondLst>
                        <p:cond delay="0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</p:childTnLst>
        </p:cTn>
      </p:par>
    </p:tnLst>
    <p:bldLst>
      <p:bldP spid="52" grpId="0" animBg="1"/>
      <p:bldP spid="54" grpId="0" animBg="1"/>
      <p:bldP spid="5" grpId="0" animBg="1"/>
      <p:bldP spid="6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7" grpId="0" animBg="1"/>
      <p:bldP spid="3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Dějiny udatného českého národa</a:t>
            </a:r>
            <a:endParaRPr lang="cs-CZ" b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C:\Users\Aja\Desktop\Výstřižek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55009" y="1556793"/>
            <a:ext cx="4588991" cy="5301208"/>
          </a:xfrm>
          <a:prstGeom prst="rect">
            <a:avLst/>
          </a:prstGeom>
          <a:solidFill>
            <a:schemeClr val="tx1"/>
          </a:solidFill>
        </p:spPr>
      </p:pic>
      <p:sp>
        <p:nvSpPr>
          <p:cNvPr id="7" name="Oválný popisek 6"/>
          <p:cNvSpPr/>
          <p:nvPr/>
        </p:nvSpPr>
        <p:spPr>
          <a:xfrm>
            <a:off x="0" y="2276872"/>
            <a:ext cx="4191272" cy="2484856"/>
          </a:xfrm>
          <a:prstGeom prst="wedgeEllipseCallout">
            <a:avLst>
              <a:gd name="adj1" fmla="val 91854"/>
              <a:gd name="adj2" fmla="val 88597"/>
            </a:avLst>
          </a:prstGeom>
          <a:solidFill>
            <a:schemeClr val="tx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cs-CZ" b="1" dirty="0" smtClean="0">
                <a:solidFill>
                  <a:srgbClr val="7030A0"/>
                </a:solidFill>
                <a:hlinkClick r:id="rId3"/>
              </a:rPr>
              <a:t>http://www.</a:t>
            </a:r>
            <a:r>
              <a:rPr lang="cs-CZ" b="1" dirty="0" err="1" smtClean="0">
                <a:solidFill>
                  <a:srgbClr val="7030A0"/>
                </a:solidFill>
                <a:hlinkClick r:id="rId3"/>
              </a:rPr>
              <a:t>ceskatelevize.cz</a:t>
            </a:r>
            <a:r>
              <a:rPr lang="cs-CZ" b="1" dirty="0" smtClean="0">
                <a:solidFill>
                  <a:srgbClr val="7030A0"/>
                </a:solidFill>
                <a:hlinkClick r:id="rId3"/>
              </a:rPr>
              <a:t>/</a:t>
            </a:r>
            <a:r>
              <a:rPr lang="cs-CZ" b="1" dirty="0" err="1" smtClean="0">
                <a:solidFill>
                  <a:srgbClr val="7030A0"/>
                </a:solidFill>
                <a:hlinkClick r:id="rId3"/>
              </a:rPr>
              <a:t>ivysilani</a:t>
            </a:r>
            <a:r>
              <a:rPr lang="cs-CZ" b="1" dirty="0" smtClean="0">
                <a:solidFill>
                  <a:srgbClr val="7030A0"/>
                </a:solidFill>
                <a:hlinkClick r:id="rId3"/>
              </a:rPr>
              <a:t>/10177109865-</a:t>
            </a:r>
            <a:r>
              <a:rPr lang="cs-CZ" b="1" dirty="0" err="1" smtClean="0">
                <a:solidFill>
                  <a:srgbClr val="7030A0"/>
                </a:solidFill>
                <a:hlinkClick r:id="rId3"/>
              </a:rPr>
              <a:t>dejiny</a:t>
            </a:r>
            <a:r>
              <a:rPr lang="cs-CZ" b="1" dirty="0" smtClean="0">
                <a:solidFill>
                  <a:srgbClr val="7030A0"/>
                </a:solidFill>
                <a:hlinkClick r:id="rId3"/>
              </a:rPr>
              <a:t>-</a:t>
            </a:r>
            <a:r>
              <a:rPr lang="cs-CZ" b="1" dirty="0" err="1" smtClean="0">
                <a:solidFill>
                  <a:srgbClr val="7030A0"/>
                </a:solidFill>
                <a:hlinkClick r:id="rId3"/>
              </a:rPr>
              <a:t>udatneho</a:t>
            </a:r>
            <a:r>
              <a:rPr lang="cs-CZ" b="1" dirty="0" smtClean="0">
                <a:solidFill>
                  <a:srgbClr val="7030A0"/>
                </a:solidFill>
                <a:hlinkClick r:id="rId3"/>
              </a:rPr>
              <a:t>-</a:t>
            </a:r>
            <a:r>
              <a:rPr lang="cs-CZ" b="1" dirty="0" err="1" smtClean="0">
                <a:solidFill>
                  <a:srgbClr val="7030A0"/>
                </a:solidFill>
                <a:hlinkClick r:id="rId3"/>
              </a:rPr>
              <a:t>ceskeho</a:t>
            </a:r>
            <a:r>
              <a:rPr lang="cs-CZ" b="1" dirty="0" smtClean="0">
                <a:solidFill>
                  <a:srgbClr val="7030A0"/>
                </a:solidFill>
                <a:hlinkClick r:id="rId3"/>
              </a:rPr>
              <a:t>-</a:t>
            </a:r>
            <a:r>
              <a:rPr lang="cs-CZ" b="1" dirty="0" err="1" smtClean="0">
                <a:solidFill>
                  <a:srgbClr val="7030A0"/>
                </a:solidFill>
                <a:hlinkClick r:id="rId3"/>
              </a:rPr>
              <a:t>naroda</a:t>
            </a:r>
            <a:r>
              <a:rPr lang="cs-CZ" b="1" dirty="0" smtClean="0">
                <a:solidFill>
                  <a:srgbClr val="7030A0"/>
                </a:solidFill>
                <a:hlinkClick r:id="rId3"/>
              </a:rPr>
              <a:t>/208552116230010-</a:t>
            </a:r>
            <a:r>
              <a:rPr lang="cs-CZ" b="1" dirty="0" err="1" smtClean="0">
                <a:solidFill>
                  <a:srgbClr val="7030A0"/>
                </a:solidFill>
                <a:hlinkClick r:id="rId3"/>
              </a:rPr>
              <a:t>velka</a:t>
            </a:r>
            <a:r>
              <a:rPr lang="cs-CZ" b="1" dirty="0" smtClean="0">
                <a:solidFill>
                  <a:srgbClr val="7030A0"/>
                </a:solidFill>
                <a:hlinkClick r:id="rId3"/>
              </a:rPr>
              <a:t>-</a:t>
            </a:r>
            <a:r>
              <a:rPr lang="cs-CZ" b="1" dirty="0" err="1" smtClean="0">
                <a:solidFill>
                  <a:srgbClr val="7030A0"/>
                </a:solidFill>
                <a:hlinkClick r:id="rId3"/>
              </a:rPr>
              <a:t>morava</a:t>
            </a:r>
            <a:r>
              <a:rPr lang="cs-CZ" b="1" dirty="0" smtClean="0">
                <a:solidFill>
                  <a:srgbClr val="7030A0"/>
                </a:solidFill>
                <a:hlinkClick r:id="rId3"/>
              </a:rPr>
              <a:t>/</a:t>
            </a:r>
            <a:endParaRPr lang="cs-CZ" b="1" dirty="0" smtClean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chemeClr val="tx1"/>
                </a:solidFill>
              </a:rPr>
              <a:t>Zdroje odkazů:</a:t>
            </a:r>
            <a:endParaRPr lang="cs-CZ" b="1" u="sng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b="1" dirty="0" smtClean="0">
                <a:hlinkClick r:id="rId2"/>
              </a:rPr>
              <a:t>http://cs.wikipedia.org/wiki/Soubor:Bascanska_ploca.jpg</a:t>
            </a:r>
            <a:endParaRPr lang="cs-CZ" sz="2000" b="1" dirty="0" smtClean="0"/>
          </a:p>
          <a:p>
            <a:r>
              <a:rPr lang="cs-CZ" sz="2000" b="1" dirty="0" smtClean="0">
                <a:hlinkClick r:id="rId3"/>
              </a:rPr>
              <a:t>http://cs.wikipedia.org/wiki/Soubor:Wenceslaus_I_Duke_of_Bohemia_equestrian_statue_in_Prague_1.jpg</a:t>
            </a:r>
            <a:endParaRPr lang="cs-CZ" sz="2000" b="1" dirty="0" smtClean="0"/>
          </a:p>
          <a:p>
            <a:r>
              <a:rPr lang="cs-CZ" sz="2000" b="1" dirty="0" smtClean="0">
                <a:hlinkClick r:id="rId4"/>
              </a:rPr>
              <a:t>http://cs.wikipedia.org/wiki/Soubor:JenikLucvGelnhausenu.jpg</a:t>
            </a:r>
            <a:endParaRPr lang="cs-CZ" sz="2000" b="1" dirty="0" smtClean="0"/>
          </a:p>
          <a:p>
            <a:r>
              <a:rPr lang="cs-CZ" sz="2000" b="1" dirty="0" smtClean="0">
                <a:hlinkClick r:id="rId5"/>
              </a:rPr>
              <a:t>http://cs.wikipedia.org/wiki/Soubor:Boleslav-I-Bohemian.jpg</a:t>
            </a:r>
            <a:endParaRPr lang="cs-CZ" sz="2000" b="1" dirty="0" smtClean="0"/>
          </a:p>
          <a:p>
            <a:r>
              <a:rPr lang="cs-CZ" sz="2000" b="1" dirty="0" smtClean="0">
                <a:solidFill>
                  <a:srgbClr val="00B0F0"/>
                </a:solidFill>
              </a:rPr>
              <a:t>Klipart (volně ke stažení Microsoft Office)</a:t>
            </a:r>
          </a:p>
          <a:p>
            <a:endParaRPr lang="cs-CZ" sz="20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273</TotalTime>
  <Words>661</Words>
  <Application>Microsoft Office PowerPoint</Application>
  <PresentationFormat>Předvádění na obrazovce (4:3)</PresentationFormat>
  <Paragraphs>250</Paragraphs>
  <Slides>17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Talent</vt:lpstr>
      <vt:lpstr>Snímek 1</vt:lpstr>
      <vt:lpstr>ANOTACE:</vt:lpstr>
      <vt:lpstr>Soluňští bratři</vt:lpstr>
      <vt:lpstr>Vylušti osobnosti</vt:lpstr>
      <vt:lpstr>Vylušti osobnosti</vt:lpstr>
      <vt:lpstr>Osobnosti z tajenky</vt:lpstr>
      <vt:lpstr>Osobnosti z tajenky</vt:lpstr>
      <vt:lpstr>Cyril a Metoděj</vt:lpstr>
      <vt:lpstr>Podívej se na mapku Velké Moravy</vt:lpstr>
      <vt:lpstr>Hlaholice</vt:lpstr>
      <vt:lpstr>Konstantin a Metoděj</vt:lpstr>
      <vt:lpstr>Konstantin a Metoděj</vt:lpstr>
      <vt:lpstr>Hlaholice</vt:lpstr>
      <vt:lpstr>Správně odpovídej a vylušti, co je skryto pod otázkami.</vt:lpstr>
      <vt:lpstr>Snímek 15</vt:lpstr>
      <vt:lpstr>Dějiny udatného českého národa</vt:lpstr>
      <vt:lpstr>Zdroje odkazů: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Aja</dc:creator>
  <cp:lastModifiedBy>ředitelka</cp:lastModifiedBy>
  <cp:revision>54</cp:revision>
  <dcterms:created xsi:type="dcterms:W3CDTF">2012-03-26T19:34:29Z</dcterms:created>
  <dcterms:modified xsi:type="dcterms:W3CDTF">2013-07-01T06:46:30Z</dcterms:modified>
</cp:coreProperties>
</file>